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xmlns="" id="{3D24D94E-9ADE-FBA4-4E04-F5102B2316CA}"/>
              </a:ext>
            </a:extLst>
          </p:cNvPr>
          <p:cNvSpPr>
            <a:spLocks noGrp="1"/>
          </p:cNvSpPr>
          <p:nvPr>
            <p:ph type="subTitle" idx="1"/>
          </p:nvPr>
        </p:nvSpPr>
        <p:spPr/>
        <p:txBody>
          <a:bodyPr>
            <a:normAutofit lnSpcReduction="10000"/>
          </a:bodyPr>
          <a:lstStyle/>
          <a:p>
            <a:pPr algn="ctr"/>
            <a:r>
              <a:rPr lang="en-US" sz="3200" dirty="0" smtClean="0"/>
              <a:t>MARK GILLEN</a:t>
            </a:r>
          </a:p>
          <a:p>
            <a:pPr algn="ctr"/>
            <a:r>
              <a:rPr lang="en-US" sz="3200" dirty="0" smtClean="0"/>
              <a:t>444</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b="1" dirty="0" smtClean="0"/>
              <a:t>improve</a:t>
            </a:r>
            <a:r>
              <a:rPr lang="en-US" b="1" dirty="0" smtClean="0"/>
              <a:t> communication established with departments</a:t>
            </a:r>
          </a:p>
          <a:p>
            <a:r>
              <a:rPr lang="en-US" b="1" dirty="0" smtClean="0"/>
              <a:t>Improve call </a:t>
            </a:r>
            <a:r>
              <a:rPr lang="en-US" b="1" dirty="0" smtClean="0"/>
              <a:t>center quality</a:t>
            </a:r>
          </a:p>
          <a:p>
            <a:r>
              <a:rPr lang="en-US" b="1" dirty="0" smtClean="0"/>
              <a:t>Loaner vehicles </a:t>
            </a:r>
          </a:p>
          <a:p>
            <a:r>
              <a:rPr lang="en-US" b="1" dirty="0" smtClean="0"/>
              <a:t>Mobile repair trucks</a:t>
            </a:r>
          </a:p>
          <a:p>
            <a:r>
              <a:rPr lang="en-US" b="1" dirty="0" smtClean="0"/>
              <a:t>Increased marketing presence </a:t>
            </a:r>
            <a:endParaRPr lang="en-US" b="1"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b="1" dirty="0" smtClean="0"/>
              <a:t>Parts availability </a:t>
            </a:r>
          </a:p>
          <a:p>
            <a:r>
              <a:rPr lang="en-US" b="1" dirty="0" smtClean="0"/>
              <a:t>Recalls</a:t>
            </a:r>
          </a:p>
          <a:p>
            <a:r>
              <a:rPr lang="en-US" b="1" dirty="0" smtClean="0"/>
              <a:t>Capacity issues</a:t>
            </a:r>
          </a:p>
          <a:p>
            <a:r>
              <a:rPr lang="en-US" b="1" dirty="0" smtClean="0"/>
              <a:t>Technician retention </a:t>
            </a:r>
          </a:p>
          <a:p>
            <a:r>
              <a:rPr lang="en-US" b="1" dirty="0" smtClean="0"/>
              <a:t>Technician recruiting </a:t>
            </a:r>
          </a:p>
          <a:p>
            <a:r>
              <a:rPr lang="en-US" b="1" dirty="0" smtClean="0"/>
              <a:t>Training buy in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4" name="Content Placeholder 3"/>
          <p:cNvSpPr>
            <a:spLocks noGrp="1"/>
          </p:cNvSpPr>
          <p:nvPr>
            <p:ph idx="1"/>
          </p:nvPr>
        </p:nvSpPr>
        <p:spPr/>
        <p:txBody>
          <a:bodyPr/>
          <a:lstStyle/>
          <a:p>
            <a:r>
              <a:rPr lang="en-US" b="1" dirty="0" smtClean="0"/>
              <a:t>Improve training for advisors</a:t>
            </a:r>
          </a:p>
          <a:p>
            <a:r>
              <a:rPr lang="en-US" b="1" dirty="0" smtClean="0"/>
              <a:t>Improve call center quality</a:t>
            </a:r>
          </a:p>
          <a:p>
            <a:r>
              <a:rPr lang="en-US" b="1" dirty="0" smtClean="0"/>
              <a:t>Improve systems (Karma, </a:t>
            </a:r>
            <a:r>
              <a:rPr lang="en-US" b="1" dirty="0" err="1" smtClean="0"/>
              <a:t>CDK</a:t>
            </a:r>
            <a:r>
              <a:rPr lang="en-US" b="1" dirty="0" smtClean="0"/>
              <a:t>) performance</a:t>
            </a:r>
          </a:p>
          <a:p>
            <a:r>
              <a:rPr lang="en-US" b="1" dirty="0" smtClean="0"/>
              <a:t>Improve customer experience </a:t>
            </a:r>
          </a:p>
          <a:p>
            <a:r>
              <a:rPr lang="en-US" b="1" dirty="0" smtClean="0"/>
              <a:t>Improve inter department communication</a:t>
            </a:r>
          </a:p>
          <a:p>
            <a:r>
              <a:rPr lang="en-US" b="1" dirty="0" smtClean="0"/>
              <a:t>Improve morale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lnSpcReduction="10000"/>
          </a:bodyPr>
          <a:lstStyle/>
          <a:p>
            <a:endParaRPr lang="en-US" dirty="0"/>
          </a:p>
          <a:p>
            <a:r>
              <a:rPr lang="en-US" b="1" dirty="0"/>
              <a:t>Improve training for </a:t>
            </a:r>
            <a:r>
              <a:rPr lang="en-US" b="1" dirty="0" smtClean="0"/>
              <a:t>advisors by having them attend a bimonthly sales training session</a:t>
            </a:r>
            <a:endParaRPr lang="en-US" b="1" dirty="0"/>
          </a:p>
          <a:p>
            <a:r>
              <a:rPr lang="en-US" b="1" dirty="0"/>
              <a:t>Improve call center </a:t>
            </a:r>
            <a:r>
              <a:rPr lang="en-US" b="1" dirty="0" smtClean="0"/>
              <a:t>quality by bringing managers for both call center and service department together monthly for a call reviews </a:t>
            </a:r>
            <a:endParaRPr lang="en-US" b="1" dirty="0"/>
          </a:p>
          <a:p>
            <a:r>
              <a:rPr lang="en-US" b="1" dirty="0"/>
              <a:t>Improve systems (Karma, </a:t>
            </a:r>
            <a:r>
              <a:rPr lang="en-US" b="1" dirty="0" err="1"/>
              <a:t>CDK</a:t>
            </a:r>
            <a:r>
              <a:rPr lang="en-US" b="1" dirty="0"/>
              <a:t>) </a:t>
            </a:r>
            <a:r>
              <a:rPr lang="en-US" b="1" dirty="0" smtClean="0"/>
              <a:t>performance by having IT reevaluate all </a:t>
            </a:r>
            <a:r>
              <a:rPr lang="en-US" b="1" dirty="0" err="1" smtClean="0"/>
              <a:t>WIFI</a:t>
            </a:r>
            <a:r>
              <a:rPr lang="en-US" b="1" dirty="0" smtClean="0"/>
              <a:t> connections and speed. </a:t>
            </a:r>
            <a:endParaRPr lang="en-US" b="1" dirty="0"/>
          </a:p>
          <a:p>
            <a:r>
              <a:rPr lang="en-US" b="1" dirty="0"/>
              <a:t>Improve customer experience </a:t>
            </a:r>
            <a:r>
              <a:rPr lang="en-US" b="1" dirty="0" smtClean="0"/>
              <a:t>by remodeling waiting lounge and having advisor do check out in the advisors office</a:t>
            </a:r>
            <a:endParaRPr lang="en-US" b="1" dirty="0"/>
          </a:p>
          <a:p>
            <a:r>
              <a:rPr lang="en-US" b="1" dirty="0"/>
              <a:t>Improve inter department </a:t>
            </a:r>
            <a:r>
              <a:rPr lang="en-US" b="1" dirty="0" smtClean="0"/>
              <a:t>communication with bimonthly director meetings </a:t>
            </a:r>
            <a:endParaRPr lang="en-US" b="1" dirty="0"/>
          </a:p>
          <a:p>
            <a:r>
              <a:rPr lang="en-US" b="1" dirty="0"/>
              <a:t>Improve morale </a:t>
            </a:r>
            <a:r>
              <a:rPr lang="en-US" b="1" dirty="0" smtClean="0"/>
              <a:t>by developing incentive programs to increase PTO days</a:t>
            </a:r>
            <a:endParaRPr lang="en-US" b="1"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4" name="Content Placeholder 3"/>
          <p:cNvSpPr>
            <a:spLocks noGrp="1"/>
          </p:cNvSpPr>
          <p:nvPr>
            <p:ph idx="1"/>
          </p:nvPr>
        </p:nvSpPr>
        <p:spPr/>
        <p:txBody>
          <a:bodyPr/>
          <a:lstStyle/>
          <a:p>
            <a:r>
              <a:rPr lang="en-US" b="1" dirty="0"/>
              <a:t>B</a:t>
            </a:r>
            <a:r>
              <a:rPr lang="en-US" b="1" dirty="0" smtClean="0"/>
              <a:t>imonthly </a:t>
            </a:r>
            <a:r>
              <a:rPr lang="en-US" b="1" dirty="0"/>
              <a:t>sales training session</a:t>
            </a:r>
          </a:p>
          <a:p>
            <a:r>
              <a:rPr lang="en-US" b="1" dirty="0" smtClean="0"/>
              <a:t>Call center </a:t>
            </a:r>
            <a:r>
              <a:rPr lang="en-US" b="1" dirty="0"/>
              <a:t>and service department together monthly for a call reviews </a:t>
            </a:r>
          </a:p>
          <a:p>
            <a:r>
              <a:rPr lang="en-US" b="1" dirty="0" smtClean="0"/>
              <a:t>Having IT </a:t>
            </a:r>
            <a:r>
              <a:rPr lang="en-US" b="1" dirty="0"/>
              <a:t>reevaluate all </a:t>
            </a:r>
            <a:r>
              <a:rPr lang="en-US" b="1" dirty="0" err="1"/>
              <a:t>WIFI</a:t>
            </a:r>
            <a:r>
              <a:rPr lang="en-US" b="1" dirty="0"/>
              <a:t> connections and speed. </a:t>
            </a:r>
          </a:p>
          <a:p>
            <a:r>
              <a:rPr lang="en-US" b="1" dirty="0" smtClean="0"/>
              <a:t>Facilities to remodeling </a:t>
            </a:r>
            <a:r>
              <a:rPr lang="en-US" b="1" dirty="0"/>
              <a:t>waiting lounge </a:t>
            </a:r>
          </a:p>
          <a:p>
            <a:r>
              <a:rPr lang="en-US" b="1" dirty="0"/>
              <a:t>A</a:t>
            </a:r>
            <a:r>
              <a:rPr lang="en-US" b="1" dirty="0" smtClean="0"/>
              <a:t>dvisor </a:t>
            </a:r>
            <a:r>
              <a:rPr lang="en-US" b="1" dirty="0"/>
              <a:t>do check out in the advisors office</a:t>
            </a:r>
          </a:p>
          <a:p>
            <a:r>
              <a:rPr lang="en-US" b="1" dirty="0"/>
              <a:t>B</a:t>
            </a:r>
            <a:r>
              <a:rPr lang="en-US" b="1" dirty="0" smtClean="0"/>
              <a:t>imonthly Department Director </a:t>
            </a:r>
            <a:r>
              <a:rPr lang="en-US" b="1" dirty="0"/>
              <a:t>meetings </a:t>
            </a:r>
          </a:p>
          <a:p>
            <a:endParaRPr lang="en-US" b="1" dirty="0"/>
          </a:p>
          <a:p>
            <a:endParaRPr lang="en-US" b="1"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xmlns="" id="{BC8B6778-11BB-9A9A-F0BF-8949F85F8237}"/>
              </a:ext>
            </a:extLst>
          </p:cNvPr>
          <p:cNvGraphicFramePr>
            <a:graphicFrameLocks noGrp="1"/>
          </p:cNvGraphicFramePr>
          <p:nvPr>
            <p:extLst>
              <p:ext uri="{D42A27DB-BD31-4B8C-83A1-F6EECF244321}">
                <p14:modId xmlns:p14="http://schemas.microsoft.com/office/powerpoint/2010/main" val="673846956"/>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xmlns="" val="2235853955"/>
                    </a:ext>
                  </a:extLst>
                </a:gridCol>
                <a:gridCol w="3044164">
                  <a:extLst>
                    <a:ext uri="{9D8B030D-6E8A-4147-A177-3AD203B41FA5}">
                      <a16:colId xmlns:a16="http://schemas.microsoft.com/office/drawing/2014/main" xmlns="" val="4174400132"/>
                    </a:ext>
                  </a:extLst>
                </a:gridCol>
                <a:gridCol w="3044164">
                  <a:extLst>
                    <a:ext uri="{9D8B030D-6E8A-4147-A177-3AD203B41FA5}">
                      <a16:colId xmlns:a16="http://schemas.microsoft.com/office/drawing/2014/main" xmlns=""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xmlns="" val="1083418974"/>
                  </a:ext>
                </a:extLst>
              </a:tr>
              <a:tr h="565004">
                <a:tc>
                  <a:txBody>
                    <a:bodyPr/>
                    <a:lstStyle/>
                    <a:p>
                      <a:r>
                        <a:rPr lang="en-US" dirty="0" smtClean="0"/>
                        <a:t>Sales training for advisors</a:t>
                      </a:r>
                      <a:endParaRPr lang="en-US" dirty="0"/>
                    </a:p>
                  </a:txBody>
                  <a:tcPr/>
                </a:tc>
                <a:tc>
                  <a:txBody>
                    <a:bodyPr/>
                    <a:lstStyle/>
                    <a:p>
                      <a:r>
                        <a:rPr lang="en-US" dirty="0" smtClean="0"/>
                        <a:t>Service Manager</a:t>
                      </a:r>
                      <a:r>
                        <a:rPr lang="en-US" baseline="0" dirty="0" smtClean="0"/>
                        <a:t> and Training staff</a:t>
                      </a:r>
                      <a:endParaRPr lang="en-US" dirty="0"/>
                    </a:p>
                  </a:txBody>
                  <a:tcPr/>
                </a:tc>
                <a:tc>
                  <a:txBody>
                    <a:bodyPr/>
                    <a:lstStyle/>
                    <a:p>
                      <a:r>
                        <a:rPr lang="en-US" dirty="0" smtClean="0"/>
                        <a:t>August 1</a:t>
                      </a:r>
                      <a:r>
                        <a:rPr lang="en-US" baseline="30000" dirty="0" smtClean="0"/>
                        <a:t>st</a:t>
                      </a:r>
                      <a:r>
                        <a:rPr lang="en-US" dirty="0" smtClean="0"/>
                        <a:t> ongoing </a:t>
                      </a:r>
                      <a:r>
                        <a:rPr lang="en-US" dirty="0" err="1" smtClean="0"/>
                        <a:t>bimontly</a:t>
                      </a:r>
                      <a:endParaRPr lang="en-US" dirty="0"/>
                    </a:p>
                  </a:txBody>
                  <a:tcPr/>
                </a:tc>
                <a:extLst>
                  <a:ext uri="{0D108BD9-81ED-4DB2-BD59-A6C34878D82A}">
                    <a16:rowId xmlns:a16="http://schemas.microsoft.com/office/drawing/2014/main" xmlns="" val="2400365483"/>
                  </a:ext>
                </a:extLst>
              </a:tr>
              <a:tr h="565004">
                <a:tc>
                  <a:txBody>
                    <a:bodyPr/>
                    <a:lstStyle/>
                    <a:p>
                      <a:r>
                        <a:rPr lang="en-US" dirty="0" smtClean="0"/>
                        <a:t>Call Center </a:t>
                      </a:r>
                      <a:r>
                        <a:rPr lang="en-US" dirty="0" err="1" smtClean="0"/>
                        <a:t>Webex</a:t>
                      </a:r>
                      <a:r>
                        <a:rPr lang="en-US" baseline="0" dirty="0" smtClean="0"/>
                        <a:t> for call review</a:t>
                      </a:r>
                      <a:endParaRPr lang="en-US" dirty="0"/>
                    </a:p>
                  </a:txBody>
                  <a:tcPr/>
                </a:tc>
                <a:tc>
                  <a:txBody>
                    <a:bodyPr/>
                    <a:lstStyle/>
                    <a:p>
                      <a:r>
                        <a:rPr lang="en-US" dirty="0" smtClean="0"/>
                        <a:t>Service Director</a:t>
                      </a:r>
                      <a:endParaRPr lang="en-US" dirty="0"/>
                    </a:p>
                  </a:txBody>
                  <a:tcPr/>
                </a:tc>
                <a:tc>
                  <a:txBody>
                    <a:bodyPr/>
                    <a:lstStyle/>
                    <a:p>
                      <a:r>
                        <a:rPr lang="en-US" dirty="0" smtClean="0"/>
                        <a:t>August</a:t>
                      </a:r>
                      <a:r>
                        <a:rPr lang="en-US" baseline="0" dirty="0" smtClean="0"/>
                        <a:t> 15</a:t>
                      </a:r>
                      <a:r>
                        <a:rPr lang="en-US" baseline="30000" dirty="0" smtClean="0"/>
                        <a:t>th</a:t>
                      </a:r>
                      <a:r>
                        <a:rPr lang="en-US" baseline="0" dirty="0" smtClean="0"/>
                        <a:t> </a:t>
                      </a:r>
                      <a:endParaRPr lang="en-US" dirty="0"/>
                    </a:p>
                  </a:txBody>
                  <a:tcPr/>
                </a:tc>
                <a:extLst>
                  <a:ext uri="{0D108BD9-81ED-4DB2-BD59-A6C34878D82A}">
                    <a16:rowId xmlns:a16="http://schemas.microsoft.com/office/drawing/2014/main" xmlns="" val="107845787"/>
                  </a:ext>
                </a:extLst>
              </a:tr>
              <a:tr h="565004">
                <a:tc>
                  <a:txBody>
                    <a:bodyPr/>
                    <a:lstStyle/>
                    <a:p>
                      <a:r>
                        <a:rPr lang="en-US" dirty="0" smtClean="0"/>
                        <a:t>Internet </a:t>
                      </a:r>
                      <a:r>
                        <a:rPr lang="en-US" dirty="0" err="1" smtClean="0"/>
                        <a:t>performace</a:t>
                      </a:r>
                      <a:r>
                        <a:rPr lang="en-US" dirty="0" smtClean="0"/>
                        <a:t> review for service lanes</a:t>
                      </a:r>
                      <a:r>
                        <a:rPr lang="en-US" baseline="0" dirty="0" smtClean="0"/>
                        <a:t> and shop</a:t>
                      </a:r>
                      <a:endParaRPr lang="en-US" dirty="0"/>
                    </a:p>
                  </a:txBody>
                  <a:tcPr/>
                </a:tc>
                <a:tc>
                  <a:txBody>
                    <a:bodyPr/>
                    <a:lstStyle/>
                    <a:p>
                      <a:r>
                        <a:rPr lang="en-US" dirty="0" smtClean="0"/>
                        <a:t>IT Department</a:t>
                      </a:r>
                      <a:r>
                        <a:rPr lang="en-US" baseline="0" dirty="0" smtClean="0"/>
                        <a:t> </a:t>
                      </a:r>
                      <a:endParaRPr lang="en-US" dirty="0"/>
                    </a:p>
                  </a:txBody>
                  <a:tcPr/>
                </a:tc>
                <a:tc>
                  <a:txBody>
                    <a:bodyPr/>
                    <a:lstStyle/>
                    <a:p>
                      <a:r>
                        <a:rPr lang="en-US" dirty="0" smtClean="0"/>
                        <a:t>Sept 1</a:t>
                      </a:r>
                      <a:r>
                        <a:rPr lang="en-US" baseline="30000" dirty="0" smtClean="0"/>
                        <a:t>st</a:t>
                      </a:r>
                      <a:endParaRPr lang="en-US" dirty="0" smtClean="0"/>
                    </a:p>
                    <a:p>
                      <a:endParaRPr lang="en-US" dirty="0"/>
                    </a:p>
                  </a:txBody>
                  <a:tcPr/>
                </a:tc>
                <a:extLst>
                  <a:ext uri="{0D108BD9-81ED-4DB2-BD59-A6C34878D82A}">
                    <a16:rowId xmlns:a16="http://schemas.microsoft.com/office/drawing/2014/main" xmlns="" val="1530126605"/>
                  </a:ext>
                </a:extLst>
              </a:tr>
              <a:tr h="565004">
                <a:tc>
                  <a:txBody>
                    <a:bodyPr/>
                    <a:lstStyle/>
                    <a:p>
                      <a:r>
                        <a:rPr lang="en-US" dirty="0" smtClean="0"/>
                        <a:t>Waiting room remodel</a:t>
                      </a:r>
                      <a:endParaRPr lang="en-US" dirty="0"/>
                    </a:p>
                  </a:txBody>
                  <a:tcPr/>
                </a:tc>
                <a:tc>
                  <a:txBody>
                    <a:bodyPr/>
                    <a:lstStyle/>
                    <a:p>
                      <a:r>
                        <a:rPr lang="en-US" dirty="0" smtClean="0"/>
                        <a:t>Facilities manager </a:t>
                      </a:r>
                      <a:endParaRPr lang="en-US" dirty="0"/>
                    </a:p>
                  </a:txBody>
                  <a:tcPr/>
                </a:tc>
                <a:tc>
                  <a:txBody>
                    <a:bodyPr/>
                    <a:lstStyle/>
                    <a:p>
                      <a:r>
                        <a:rPr lang="en-US" dirty="0" smtClean="0"/>
                        <a:t>Oct 1</a:t>
                      </a:r>
                      <a:r>
                        <a:rPr lang="en-US" baseline="30000" dirty="0" smtClean="0"/>
                        <a:t>st</a:t>
                      </a:r>
                      <a:endParaRPr lang="en-US" dirty="0" smtClean="0"/>
                    </a:p>
                    <a:p>
                      <a:endParaRPr lang="en-US" dirty="0"/>
                    </a:p>
                  </a:txBody>
                  <a:tcPr/>
                </a:tc>
                <a:extLst>
                  <a:ext uri="{0D108BD9-81ED-4DB2-BD59-A6C34878D82A}">
                    <a16:rowId xmlns:a16="http://schemas.microsoft.com/office/drawing/2014/main" xmlns="" val="1950345431"/>
                  </a:ext>
                </a:extLst>
              </a:tr>
              <a:tr h="565004">
                <a:tc>
                  <a:txBody>
                    <a:bodyPr/>
                    <a:lstStyle/>
                    <a:p>
                      <a:r>
                        <a:rPr lang="en-US" dirty="0" smtClean="0"/>
                        <a:t>Advisors doing</a:t>
                      </a:r>
                      <a:r>
                        <a:rPr lang="en-US" baseline="0" dirty="0" smtClean="0"/>
                        <a:t> check out in Advisors office</a:t>
                      </a:r>
                      <a:endParaRPr lang="en-US" dirty="0"/>
                    </a:p>
                  </a:txBody>
                  <a:tcPr/>
                </a:tc>
                <a:tc>
                  <a:txBody>
                    <a:bodyPr/>
                    <a:lstStyle/>
                    <a:p>
                      <a:r>
                        <a:rPr lang="en-US" dirty="0" smtClean="0"/>
                        <a:t>Service Manager</a:t>
                      </a:r>
                      <a:endParaRPr lang="en-US" dirty="0"/>
                    </a:p>
                  </a:txBody>
                  <a:tcPr/>
                </a:tc>
                <a:tc>
                  <a:txBody>
                    <a:bodyPr/>
                    <a:lstStyle/>
                    <a:p>
                      <a:r>
                        <a:rPr lang="en-US" dirty="0" smtClean="0"/>
                        <a:t>Sept 1st</a:t>
                      </a:r>
                      <a:endParaRPr lang="en-US" dirty="0"/>
                    </a:p>
                  </a:txBody>
                  <a:tcPr/>
                </a:tc>
                <a:extLst>
                  <a:ext uri="{0D108BD9-81ED-4DB2-BD59-A6C34878D82A}">
                    <a16:rowId xmlns:a16="http://schemas.microsoft.com/office/drawing/2014/main" xmlns="" val="1960891333"/>
                  </a:ext>
                </a:extLst>
              </a:tr>
              <a:tr h="565004">
                <a:tc>
                  <a:txBody>
                    <a:bodyPr/>
                    <a:lstStyle/>
                    <a:p>
                      <a:r>
                        <a:rPr lang="en-US" dirty="0" err="1" smtClean="0"/>
                        <a:t>BiMonthly</a:t>
                      </a:r>
                      <a:r>
                        <a:rPr lang="en-US" dirty="0" smtClean="0"/>
                        <a:t> </a:t>
                      </a:r>
                      <a:r>
                        <a:rPr lang="en-US" dirty="0" err="1" smtClean="0"/>
                        <a:t>Dept</a:t>
                      </a:r>
                      <a:r>
                        <a:rPr lang="en-US" dirty="0" smtClean="0"/>
                        <a:t> meeting</a:t>
                      </a:r>
                      <a:endParaRPr lang="en-US" dirty="0"/>
                    </a:p>
                  </a:txBody>
                  <a:tcPr/>
                </a:tc>
                <a:tc>
                  <a:txBody>
                    <a:bodyPr/>
                    <a:lstStyle/>
                    <a:p>
                      <a:r>
                        <a:rPr lang="en-US" dirty="0" smtClean="0"/>
                        <a:t>Divisional President</a:t>
                      </a:r>
                      <a:endParaRPr lang="en-US" dirty="0"/>
                    </a:p>
                  </a:txBody>
                  <a:tcPr/>
                </a:tc>
                <a:tc>
                  <a:txBody>
                    <a:bodyPr/>
                    <a:lstStyle/>
                    <a:p>
                      <a:r>
                        <a:rPr lang="en-US" dirty="0" smtClean="0"/>
                        <a:t>Sept 1st</a:t>
                      </a:r>
                      <a:endParaRPr lang="en-US" dirty="0"/>
                    </a:p>
                  </a:txBody>
                  <a:tcPr/>
                </a:tc>
                <a:extLst>
                  <a:ext uri="{0D108BD9-81ED-4DB2-BD59-A6C34878D82A}">
                    <a16:rowId xmlns:a16="http://schemas.microsoft.com/office/drawing/2014/main" xmlns="" val="4137224325"/>
                  </a:ext>
                </a:extLst>
              </a:tr>
              <a:tr h="565004">
                <a:tc>
                  <a:txBody>
                    <a:bodyPr/>
                    <a:lstStyle/>
                    <a:p>
                      <a:r>
                        <a:rPr lang="en-US" dirty="0" smtClean="0"/>
                        <a:t>Incentive programs for additional PTO</a:t>
                      </a:r>
                      <a:endParaRPr lang="en-US" dirty="0"/>
                    </a:p>
                  </a:txBody>
                  <a:tcPr/>
                </a:tc>
                <a:tc>
                  <a:txBody>
                    <a:bodyPr/>
                    <a:lstStyle/>
                    <a:p>
                      <a:r>
                        <a:rPr lang="en-US" dirty="0" smtClean="0"/>
                        <a:t>Service</a:t>
                      </a:r>
                      <a:r>
                        <a:rPr lang="en-US" baseline="0" dirty="0" smtClean="0"/>
                        <a:t> Director</a:t>
                      </a:r>
                      <a:endParaRPr lang="en-US" dirty="0"/>
                    </a:p>
                  </a:txBody>
                  <a:tcPr/>
                </a:tc>
                <a:tc>
                  <a:txBody>
                    <a:bodyPr/>
                    <a:lstStyle/>
                    <a:p>
                      <a:r>
                        <a:rPr lang="en-US" dirty="0" smtClean="0"/>
                        <a:t>Sept 1</a:t>
                      </a:r>
                      <a:r>
                        <a:rPr lang="en-US" baseline="30000" dirty="0" smtClean="0"/>
                        <a:t>st</a:t>
                      </a:r>
                      <a:r>
                        <a:rPr lang="en-US" dirty="0" smtClean="0"/>
                        <a:t> </a:t>
                      </a:r>
                      <a:endParaRPr lang="en-US" dirty="0"/>
                    </a:p>
                  </a:txBody>
                  <a:tcPr/>
                </a:tc>
                <a:extLst>
                  <a:ext uri="{0D108BD9-81ED-4DB2-BD59-A6C34878D82A}">
                    <a16:rowId xmlns:a16="http://schemas.microsoft.com/office/drawing/2014/main" xmlns=""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pPr marL="0" indent="0">
              <a:buNone/>
            </a:pPr>
            <a:endParaRPr lang="en-US" dirty="0"/>
          </a:p>
          <a:p>
            <a:r>
              <a:rPr lang="en-US" b="1" dirty="0" smtClean="0"/>
              <a:t>Based on our </a:t>
            </a:r>
            <a:r>
              <a:rPr lang="en-US" b="1" dirty="0" err="1" smtClean="0"/>
              <a:t>swot</a:t>
            </a:r>
            <a:r>
              <a:rPr lang="en-US" b="1" dirty="0" smtClean="0"/>
              <a:t> surveys we have some areas of opportunity. While the team is comfortable and confident in each other's abilities the dealership can address some changes that will enhance the customers experience. While we can always improve </a:t>
            </a:r>
            <a:r>
              <a:rPr lang="en-US" b="1" dirty="0" err="1" smtClean="0"/>
              <a:t>ELRs</a:t>
            </a:r>
            <a:r>
              <a:rPr lang="en-US" b="1" dirty="0" smtClean="0"/>
              <a:t> and improve overall efficiency, giving the customer a world class experience will keep the customer base loyal and in the long run improve the bottom line.</a:t>
            </a:r>
          </a:p>
          <a:p>
            <a:r>
              <a:rPr lang="en-US" b="1" dirty="0" smtClean="0"/>
              <a:t>Advisor training, faster internet for improved Karma videos and advisor interaction, a more effective call center, better communication between departments, and a modern updated waiting lounge will all </a:t>
            </a:r>
            <a:r>
              <a:rPr lang="en-US" b="1" dirty="0" smtClean="0"/>
              <a:t>add to the bottom line in the long run. </a:t>
            </a:r>
            <a:endParaRPr lang="en-US" b="1"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800" b="0" i="0" u="none" strike="noStrike" baseline="0" dirty="0">
                <a:solidFill>
                  <a:schemeClr val="tx1"/>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924363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a16="http://schemas.microsoft.com/office/drawing/2014/main" xmlns=""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xmlns=""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xmlns=""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xmlns=""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xmlns="" id="{DC1AC215-6A1E-4C59-EFD0-D293BFB95537}"/>
              </a:ext>
            </a:extLst>
          </p:cNvPr>
          <p:cNvSpPr>
            <a:spLocks noGrp="1"/>
          </p:cNvSpPr>
          <p:nvPr>
            <p:ph sz="half" idx="1"/>
          </p:nvPr>
        </p:nvSpPr>
        <p:spPr/>
        <p:txBody>
          <a:bodyPr/>
          <a:lstStyle/>
          <a:p>
            <a:pPr marL="0" indent="0">
              <a:buNone/>
            </a:pPr>
            <a:r>
              <a:rPr lang="en-US" dirty="0" smtClean="0"/>
              <a:t>.</a:t>
            </a:r>
            <a:endParaRPr lang="en-US" dirty="0"/>
          </a:p>
        </p:txBody>
      </p:sp>
      <p:pic>
        <p:nvPicPr>
          <p:cNvPr id="13" name="Content Placeholder 12"/>
          <p:cNvPicPr>
            <a:picLocks noGrp="1" noChangeAspect="1"/>
          </p:cNvPicPr>
          <p:nvPr>
            <p:ph sz="half" idx="2"/>
          </p:nvPr>
        </p:nvPicPr>
        <p:blipFill>
          <a:blip r:embed="rId2"/>
          <a:stretch>
            <a:fillRect/>
          </a:stretch>
        </p:blipFill>
        <p:spPr>
          <a:xfrm>
            <a:off x="0" y="2326893"/>
            <a:ext cx="4348163" cy="3548826"/>
          </a:xfrm>
          <a:prstGeom prst="rect">
            <a:avLst/>
          </a:prstGeom>
        </p:spPr>
      </p:pic>
      <p:sp>
        <p:nvSpPr>
          <p:cNvPr id="14" name="TextBox 13"/>
          <p:cNvSpPr txBox="1"/>
          <p:nvPr/>
        </p:nvSpPr>
        <p:spPr>
          <a:xfrm>
            <a:off x="5988908" y="2326892"/>
            <a:ext cx="3781168" cy="3416320"/>
          </a:xfrm>
          <a:prstGeom prst="rect">
            <a:avLst/>
          </a:prstGeom>
          <a:noFill/>
        </p:spPr>
        <p:txBody>
          <a:bodyPr wrap="square" rtlCol="0">
            <a:spAutoFit/>
          </a:bodyPr>
          <a:lstStyle/>
          <a:p>
            <a:r>
              <a:rPr lang="en-US" sz="1200" dirty="0" smtClean="0"/>
              <a:t>Based on the feedback from the service manager we have some opportunities. </a:t>
            </a:r>
          </a:p>
          <a:p>
            <a:pPr marL="171450" indent="-171450">
              <a:buFont typeface="Arial" panose="020B0604020202020204" pitchFamily="34" charset="0"/>
              <a:buChar char="•"/>
            </a:pPr>
            <a:r>
              <a:rPr lang="en-US" sz="1200" dirty="0" smtClean="0"/>
              <a:t>Competitive sales dollars and % of total Ros are low: We can look at our marketing campaigns and see what we are targeting. Also need to do make sure our pricing is in line in that messaging and in the lane</a:t>
            </a:r>
          </a:p>
          <a:p>
            <a:pPr marL="171450" indent="-171450">
              <a:buFont typeface="Arial" panose="020B0604020202020204" pitchFamily="34" charset="0"/>
              <a:buChar char="•"/>
            </a:pPr>
            <a:r>
              <a:rPr lang="en-US" sz="1200" dirty="0" smtClean="0"/>
              <a:t>Ensure our Repair Ros have the right Tech on them to maximize profit. Need that average to make up for the competitive Ros. </a:t>
            </a:r>
          </a:p>
          <a:p>
            <a:pPr marL="171450" indent="-171450">
              <a:buFont typeface="Arial" panose="020B0604020202020204" pitchFamily="34" charset="0"/>
              <a:buChar char="•"/>
            </a:pPr>
            <a:r>
              <a:rPr lang="en-US" sz="1200" dirty="0" smtClean="0"/>
              <a:t>Our mix of model years for customer pay Ros is slanted towards older vehicles. We need to look at how to drive more maintenance customer into the showroom. Vehicles that are 1 to three years old. We will be working with the sales staff to schedule that first appointment at delivery. </a:t>
            </a:r>
          </a:p>
          <a:p>
            <a:pPr marL="171450" indent="-171450">
              <a:buFont typeface="Arial" panose="020B0604020202020204" pitchFamily="34" charset="0"/>
              <a:buChar char="•"/>
            </a:pPr>
            <a:endParaRPr lang="en-US" sz="1200" dirty="0" smtClean="0"/>
          </a:p>
          <a:p>
            <a:pPr marL="171450" indent="-171450">
              <a:buFont typeface="Arial" panose="020B0604020202020204" pitchFamily="34" charset="0"/>
              <a:buChar char="•"/>
            </a:pPr>
            <a:endParaRPr lang="en-US" sz="1200" dirty="0"/>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lstStyle/>
          <a:p>
            <a:r>
              <a:rPr lang="en-US" b="1" dirty="0" smtClean="0"/>
              <a:t>Good </a:t>
            </a:r>
            <a:r>
              <a:rPr lang="en-US" b="1" dirty="0"/>
              <a:t>team </a:t>
            </a:r>
            <a:r>
              <a:rPr lang="en-US" b="1" dirty="0" smtClean="0"/>
              <a:t>work</a:t>
            </a:r>
          </a:p>
          <a:p>
            <a:r>
              <a:rPr lang="en-US" b="1" dirty="0" smtClean="0"/>
              <a:t>Express shop taking overflow</a:t>
            </a:r>
            <a:endParaRPr lang="en-US" dirty="0"/>
          </a:p>
          <a:p>
            <a:r>
              <a:rPr lang="en-US" b="1" dirty="0"/>
              <a:t>Communication w/team </a:t>
            </a:r>
            <a:endParaRPr lang="en-US" dirty="0"/>
          </a:p>
          <a:p>
            <a:r>
              <a:rPr lang="en-US" b="1" dirty="0"/>
              <a:t>Techs are never without </a:t>
            </a:r>
            <a:r>
              <a:rPr lang="en-US" b="1" dirty="0" smtClean="0"/>
              <a:t>work</a:t>
            </a:r>
            <a:endParaRPr lang="en-US" dirty="0"/>
          </a:p>
          <a:p>
            <a:r>
              <a:rPr lang="en-US" b="1" dirty="0"/>
              <a:t>Tech </a:t>
            </a:r>
            <a:r>
              <a:rPr lang="en-US" b="1" dirty="0" smtClean="0"/>
              <a:t>knowledge</a:t>
            </a:r>
            <a:endParaRPr lang="en-US" dirty="0"/>
          </a:p>
          <a:p>
            <a:r>
              <a:rPr lang="en-US" b="1" dirty="0"/>
              <a:t>Loyal customer base </a:t>
            </a:r>
          </a:p>
          <a:p>
            <a:r>
              <a:rPr lang="en-US" b="1" dirty="0"/>
              <a:t>Growth </a:t>
            </a:r>
            <a:r>
              <a:rPr lang="en-US" b="1" dirty="0" smtClean="0"/>
              <a:t>potential within company </a:t>
            </a:r>
            <a:endParaRPr lang="en-US" b="1"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xmlns="" id="{203A9D90-6288-FF85-A14B-EAAC61E0E9A8}"/>
              </a:ext>
            </a:extLst>
          </p:cNvPr>
          <p:cNvSpPr>
            <a:spLocks noGrp="1"/>
          </p:cNvSpPr>
          <p:nvPr>
            <p:ph idx="1"/>
          </p:nvPr>
        </p:nvSpPr>
        <p:spPr/>
        <p:txBody>
          <a:bodyPr>
            <a:normAutofit lnSpcReduction="10000"/>
          </a:bodyPr>
          <a:lstStyle/>
          <a:p>
            <a:pPr marL="0" indent="0">
              <a:buNone/>
            </a:pPr>
            <a:endParaRPr lang="en-US" dirty="0"/>
          </a:p>
          <a:p>
            <a:r>
              <a:rPr lang="en-US" b="1" dirty="0"/>
              <a:t>System issues/karma errors at write </a:t>
            </a:r>
            <a:r>
              <a:rPr lang="en-US" b="1" dirty="0" smtClean="0"/>
              <a:t>up</a:t>
            </a:r>
            <a:endParaRPr lang="en-US" b="1" dirty="0"/>
          </a:p>
          <a:p>
            <a:r>
              <a:rPr lang="en-US" b="1" dirty="0"/>
              <a:t>Call center/scheduling without info and advisors not getting calls </a:t>
            </a:r>
          </a:p>
          <a:p>
            <a:r>
              <a:rPr lang="en-US" b="1" dirty="0"/>
              <a:t>Limited </a:t>
            </a:r>
            <a:r>
              <a:rPr lang="en-US" b="1" dirty="0" smtClean="0"/>
              <a:t>parking</a:t>
            </a:r>
            <a:endParaRPr lang="en-US" b="1" dirty="0"/>
          </a:p>
          <a:p>
            <a:r>
              <a:rPr lang="en-US" b="1" dirty="0"/>
              <a:t>Payment at front desk not in advisors </a:t>
            </a:r>
            <a:r>
              <a:rPr lang="en-US" b="1" dirty="0" smtClean="0"/>
              <a:t>office</a:t>
            </a:r>
            <a:endParaRPr lang="en-US" b="1" dirty="0"/>
          </a:p>
          <a:p>
            <a:r>
              <a:rPr lang="en-US" b="1" dirty="0"/>
              <a:t>Waiting </a:t>
            </a:r>
            <a:r>
              <a:rPr lang="en-US" b="1" dirty="0" smtClean="0"/>
              <a:t>lounge</a:t>
            </a:r>
            <a:endParaRPr lang="en-US" b="1" dirty="0"/>
          </a:p>
          <a:p>
            <a:r>
              <a:rPr lang="en-US" b="1" dirty="0"/>
              <a:t>Not enough training for </a:t>
            </a:r>
            <a:r>
              <a:rPr lang="en-US" b="1" dirty="0" smtClean="0"/>
              <a:t>advisors</a:t>
            </a:r>
            <a:endParaRPr lang="en-US" b="1" dirty="0"/>
          </a:p>
          <a:p>
            <a:r>
              <a:rPr lang="en-US" b="1" dirty="0"/>
              <a:t>More manager reviews one on one</a:t>
            </a:r>
          </a:p>
          <a:p>
            <a:r>
              <a:rPr lang="en-US" b="1" dirty="0"/>
              <a:t>Vacation /</a:t>
            </a:r>
            <a:r>
              <a:rPr lang="en-US" b="1" dirty="0" err="1"/>
              <a:t>pto</a:t>
            </a:r>
            <a:r>
              <a:rPr lang="en-US" b="1" dirty="0"/>
              <a:t> not </a:t>
            </a:r>
            <a:r>
              <a:rPr lang="en-US" b="1" dirty="0" smtClean="0"/>
              <a:t>enough</a:t>
            </a:r>
            <a:endParaRPr lang="en-US" b="1" dirty="0"/>
          </a:p>
          <a:p>
            <a:r>
              <a:rPr lang="en-US" b="1" dirty="0"/>
              <a:t>Communication between </a:t>
            </a:r>
            <a:r>
              <a:rPr lang="en-US" b="1" dirty="0" smtClean="0"/>
              <a:t>departments</a:t>
            </a:r>
            <a:endParaRPr lang="en-US" b="1" dirty="0"/>
          </a:p>
          <a:p>
            <a:endParaRPr lang="en-US" b="1"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159</TotalTime>
  <Words>685</Words>
  <Application>Microsoft Office PowerPoint</Application>
  <PresentationFormat>Widescreen</PresentationFormat>
  <Paragraphs>124</Paragraphs>
  <Slides>16</Slides>
  <Notes>0</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Mark Gillen</cp:lastModifiedBy>
  <cp:revision>18</cp:revision>
  <dcterms:created xsi:type="dcterms:W3CDTF">2022-12-04T13:10:55Z</dcterms:created>
  <dcterms:modified xsi:type="dcterms:W3CDTF">2024-07-25T19:59:02Z</dcterms:modified>
</cp:coreProperties>
</file>