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3" r:id="rId1"/>
  </p:sldMasterIdLst>
  <p:sldIdLst>
    <p:sldId id="256" r:id="rId2"/>
    <p:sldId id="258" r:id="rId3"/>
    <p:sldId id="257" r:id="rId4"/>
    <p:sldId id="263" r:id="rId5"/>
    <p:sldId id="265" r:id="rId6"/>
    <p:sldId id="266" r:id="rId7"/>
    <p:sldId id="267" r:id="rId8"/>
    <p:sldId id="268" r:id="rId9"/>
    <p:sldId id="269"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02" autoAdjust="0"/>
    <p:restoredTop sz="94660"/>
  </p:normalViewPr>
  <p:slideViewPr>
    <p:cSldViewPr snapToGrid="0">
      <p:cViewPr varScale="1">
        <p:scale>
          <a:sx n="76" d="100"/>
          <a:sy n="76" d="100"/>
        </p:scale>
        <p:origin x="224" y="6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929967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10199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69485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14612642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01260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01825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026333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3297500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B61BEF0D-F0BB-DE4B-95CE-6DB70DBA9567}" type="datetimeFigureOut">
              <a:rPr lang="en-US" smtClean="0"/>
              <a:pPr/>
              <a:t>8/5/24</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75195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27342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74721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2874112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31698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44286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0218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885222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40695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61BEF0D-F0BB-DE4B-95CE-6DB70DBA9567}" type="datetimeFigureOut">
              <a:rPr lang="en-US" smtClean="0"/>
              <a:pPr/>
              <a:t>8/5/24</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09979838"/>
      </p:ext>
    </p:extLst>
  </p:cSld>
  <p:clrMap bg1="dk1" tx1="lt1" bg2="dk2" tx2="lt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524933" y="1710268"/>
            <a:ext cx="9414933" cy="1646302"/>
          </a:xfrm>
        </p:spPr>
        <p:txBody>
          <a:bodyPr>
            <a:normAutofit/>
          </a:bodyPr>
          <a:lstStyle/>
          <a:p>
            <a:r>
              <a:rPr lang="en-US" b="1" dirty="0">
                <a:solidFill>
                  <a:schemeClr val="tx2"/>
                </a:solidFill>
                <a:latin typeface="Times New Roman" panose="02020603050405020304" pitchFamily="18" charset="0"/>
                <a:cs typeface="Times New Roman" panose="02020603050405020304" pitchFamily="18" charset="0"/>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3762966"/>
            <a:ext cx="7766936" cy="1096899"/>
          </a:xfrm>
        </p:spPr>
        <p:txBody>
          <a:bodyPr>
            <a:normAutofit/>
          </a:bodyPr>
          <a:lstStyle/>
          <a:p>
            <a:pPr algn="ctr"/>
            <a:r>
              <a:rPr lang="en-US" sz="3200" b="1" dirty="0">
                <a:solidFill>
                  <a:srgbClr val="00B050"/>
                </a:solidFill>
                <a:latin typeface="Times New Roman" panose="02020603050405020304" pitchFamily="18" charset="0"/>
                <a:cs typeface="Times New Roman" panose="02020603050405020304" pitchFamily="18" charset="0"/>
              </a:rPr>
              <a:t>ABIGAIL SATTER NADA 444</a:t>
            </a:r>
          </a:p>
        </p:txBody>
      </p:sp>
    </p:spTree>
    <p:extLst>
      <p:ext uri="{BB962C8B-B14F-4D97-AF65-F5344CB8AC3E}">
        <p14:creationId xmlns:p14="http://schemas.microsoft.com/office/powerpoint/2010/main" val="407074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1213448" y="223001"/>
            <a:ext cx="3500828" cy="2470065"/>
          </a:xfrm>
        </p:spPr>
        <p:txBody>
          <a:bodyPr/>
          <a:lstStyle/>
          <a:p>
            <a:r>
              <a:rPr lang="en-US" b="1" dirty="0">
                <a:solidFill>
                  <a:schemeClr val="tx1"/>
                </a:solidFill>
                <a:latin typeface="Times New Roman" panose="02020603050405020304" pitchFamily="18" charset="0"/>
                <a:cs typeface="Times New Roman" panose="02020603050405020304" pitchFamily="18" charset="0"/>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530241" y="2084388"/>
            <a:ext cx="4184035" cy="4587345"/>
          </a:xfrm>
        </p:spPr>
        <p:txBody>
          <a:bodyPr>
            <a:normAutofit fontScale="92500" lnSpcReduction="20000"/>
          </a:bodyPr>
          <a:lstStyle/>
          <a:p>
            <a:r>
              <a:rPr lang="en-US" b="1" dirty="0">
                <a:solidFill>
                  <a:schemeClr val="tx1"/>
                </a:solidFill>
                <a:latin typeface="Times New Roman" panose="02020603050405020304" pitchFamily="18" charset="0"/>
                <a:cs typeface="Times New Roman" panose="02020603050405020304" pitchFamily="18" charset="0"/>
              </a:rPr>
              <a:t>Our posted door rate is $200 per hour and our repair labor rate is on average (according to the calculation) is $92.76 higher.</a:t>
            </a:r>
          </a:p>
          <a:p>
            <a:r>
              <a:rPr lang="en-US" b="1" dirty="0">
                <a:solidFill>
                  <a:schemeClr val="tx1"/>
                </a:solidFill>
                <a:latin typeface="Times New Roman" panose="02020603050405020304" pitchFamily="18" charset="0"/>
                <a:cs typeface="Times New Roman" panose="02020603050405020304" pitchFamily="18" charset="0"/>
              </a:rPr>
              <a:t>It does not appear that discounts are being handed out willy </a:t>
            </a:r>
            <a:r>
              <a:rPr lang="en-US" b="1" dirty="0" err="1">
                <a:solidFill>
                  <a:schemeClr val="tx1"/>
                </a:solidFill>
                <a:latin typeface="Times New Roman" panose="02020603050405020304" pitchFamily="18" charset="0"/>
                <a:cs typeface="Times New Roman" panose="02020603050405020304" pitchFamily="18" charset="0"/>
              </a:rPr>
              <a:t>nilly</a:t>
            </a:r>
            <a:r>
              <a:rPr lang="en-US" b="1" dirty="0">
                <a:solidFill>
                  <a:schemeClr val="tx1"/>
                </a:solidFill>
                <a:latin typeface="Times New Roman" panose="02020603050405020304" pitchFamily="18" charset="0"/>
                <a:cs typeface="Times New Roman" panose="02020603050405020304" pitchFamily="18" charset="0"/>
              </a:rPr>
              <a:t>.</a:t>
            </a:r>
          </a:p>
          <a:p>
            <a:r>
              <a:rPr lang="en-US" b="1" dirty="0">
                <a:solidFill>
                  <a:schemeClr val="tx1"/>
                </a:solidFill>
                <a:latin typeface="Times New Roman" panose="02020603050405020304" pitchFamily="18" charset="0"/>
                <a:cs typeface="Times New Roman" panose="02020603050405020304" pitchFamily="18" charset="0"/>
              </a:rPr>
              <a:t>Our hours per RO</a:t>
            </a:r>
            <a:r>
              <a:rPr lang="en-US" b="1" dirty="0">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according to the calculation is 2.1, however, we use a scale to help increase our ELR in order to benefit our warranty labor rate. The scale is .7= 1hr. </a:t>
            </a:r>
          </a:p>
          <a:p>
            <a:r>
              <a:rPr lang="en-US" b="1" dirty="0">
                <a:solidFill>
                  <a:schemeClr val="tx1"/>
                </a:solidFill>
                <a:latin typeface="Times New Roman" panose="02020603050405020304" pitchFamily="18" charset="0"/>
                <a:cs typeface="Times New Roman" panose="02020603050405020304" pitchFamily="18" charset="0"/>
              </a:rPr>
              <a:t>33% of our RO’s were one line. Not too shabby in our opinions.</a:t>
            </a:r>
          </a:p>
        </p:txBody>
      </p:sp>
      <p:pic>
        <p:nvPicPr>
          <p:cNvPr id="6" name="Content Placeholder 5">
            <a:extLst>
              <a:ext uri="{FF2B5EF4-FFF2-40B4-BE49-F238E27FC236}">
                <a16:creationId xmlns:a16="http://schemas.microsoft.com/office/drawing/2014/main" id="{8C6B03F5-405C-A04D-8BFB-D0681D40B747}"/>
              </a:ext>
            </a:extLst>
          </p:cNvPr>
          <p:cNvPicPr>
            <a:picLocks noGrp="1" noChangeAspect="1"/>
          </p:cNvPicPr>
          <p:nvPr>
            <p:ph sz="half" idx="2"/>
          </p:nvPr>
        </p:nvPicPr>
        <p:blipFill>
          <a:blip r:embed="rId2"/>
          <a:stretch>
            <a:fillRect/>
          </a:stretch>
        </p:blipFill>
        <p:spPr>
          <a:xfrm>
            <a:off x="5106457" y="687389"/>
            <a:ext cx="6948641" cy="5431761"/>
          </a:xfr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2257063" y="1100666"/>
            <a:ext cx="5613722" cy="812801"/>
          </a:xfrm>
        </p:spPr>
        <p:txBody>
          <a:bodyPr>
            <a:normAutofit fontScale="90000"/>
          </a:bodyPr>
          <a:lstStyle/>
          <a:p>
            <a:pPr algn="ctr"/>
            <a:r>
              <a:rPr lang="en-US" sz="4400" b="1" dirty="0">
                <a:solidFill>
                  <a:schemeClr val="tx1"/>
                </a:solidFill>
                <a:latin typeface="Times New Roman" panose="02020603050405020304" pitchFamily="18" charset="0"/>
                <a:cs typeface="Times New Roman" panose="02020603050405020304" pitchFamily="18" charset="0"/>
              </a:rPr>
              <a:t>SWOT Analysis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227131" y="2128387"/>
            <a:ext cx="3836793" cy="3923817"/>
          </a:xfrm>
        </p:spPr>
        <p:txBody>
          <a:bodyPr>
            <a:normAutofit/>
          </a:bodyPr>
          <a:lstStyle/>
          <a:p>
            <a:pPr>
              <a:buFont typeface="Wingdings 3" pitchFamily="2" charset="2"/>
              <a:buChar char=""/>
            </a:pPr>
            <a:r>
              <a:rPr lang="en-US" sz="2800" b="1" dirty="0">
                <a:solidFill>
                  <a:schemeClr val="tx1"/>
                </a:solidFill>
                <a:latin typeface="Times New Roman" panose="02020603050405020304" pitchFamily="18" charset="0"/>
                <a:cs typeface="Times New Roman" panose="02020603050405020304" pitchFamily="18" charset="0"/>
              </a:rPr>
              <a:t>STRENGTHS</a:t>
            </a:r>
          </a:p>
          <a:p>
            <a:r>
              <a:rPr lang="en-US" sz="2400" dirty="0">
                <a:solidFill>
                  <a:schemeClr val="tx1"/>
                </a:solidFill>
                <a:latin typeface="Times New Roman" panose="02020603050405020304" pitchFamily="18" charset="0"/>
                <a:cs typeface="Times New Roman" panose="02020603050405020304" pitchFamily="18" charset="0"/>
              </a:rPr>
              <a:t>Customer Service</a:t>
            </a:r>
          </a:p>
          <a:p>
            <a:r>
              <a:rPr lang="en-US" sz="2400" dirty="0">
                <a:solidFill>
                  <a:schemeClr val="tx1"/>
                </a:solidFill>
                <a:latin typeface="Times New Roman" panose="02020603050405020304" pitchFamily="18" charset="0"/>
                <a:cs typeface="Times New Roman" panose="02020603050405020304" pitchFamily="18" charset="0"/>
              </a:rPr>
              <a:t>Valet Service</a:t>
            </a:r>
          </a:p>
          <a:p>
            <a:r>
              <a:rPr lang="en-US" sz="2400" dirty="0">
                <a:solidFill>
                  <a:schemeClr val="tx1"/>
                </a:solidFill>
                <a:latin typeface="Times New Roman" panose="02020603050405020304" pitchFamily="18" charset="0"/>
                <a:cs typeface="Times New Roman" panose="02020603050405020304" pitchFamily="18" charset="0"/>
              </a:rPr>
              <a:t>Team Work</a:t>
            </a:r>
          </a:p>
          <a:p>
            <a:r>
              <a:rPr lang="en-US" sz="2400" dirty="0">
                <a:solidFill>
                  <a:schemeClr val="tx1"/>
                </a:solidFill>
                <a:latin typeface="Times New Roman" panose="02020603050405020304" pitchFamily="18" charset="0"/>
                <a:cs typeface="Times New Roman" panose="02020603050405020304" pitchFamily="18" charset="0"/>
              </a:rPr>
              <a:t>Stall Proficiency</a:t>
            </a:r>
          </a:p>
          <a:p>
            <a:r>
              <a:rPr lang="en-US" sz="2400" dirty="0">
                <a:solidFill>
                  <a:schemeClr val="tx1"/>
                </a:solidFill>
                <a:latin typeface="Times New Roman" panose="02020603050405020304" pitchFamily="18" charset="0"/>
                <a:cs typeface="Times New Roman" panose="02020603050405020304" pitchFamily="18" charset="0"/>
              </a:rPr>
              <a:t>Loyal clientele</a:t>
            </a:r>
          </a:p>
          <a:p>
            <a:r>
              <a:rPr lang="en-US" sz="2400" dirty="0">
                <a:solidFill>
                  <a:schemeClr val="tx1"/>
                </a:solidFill>
                <a:latin typeface="Times New Roman" panose="02020603050405020304" pitchFamily="18" charset="0"/>
                <a:cs typeface="Times New Roman" panose="02020603050405020304" pitchFamily="18" charset="0"/>
              </a:rPr>
              <a:t>Customer Service</a:t>
            </a:r>
          </a:p>
          <a:p>
            <a:endParaRPr lang="en-US" sz="2800" dirty="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endParaRPr>
          </a:p>
        </p:txBody>
      </p:sp>
      <p:sp>
        <p:nvSpPr>
          <p:cNvPr id="7" name="TextBox 6">
            <a:extLst>
              <a:ext uri="{FF2B5EF4-FFF2-40B4-BE49-F238E27FC236}">
                <a16:creationId xmlns:a16="http://schemas.microsoft.com/office/drawing/2014/main" id="{67585C63-E663-034E-BC17-8B38D998B40D}"/>
              </a:ext>
            </a:extLst>
          </p:cNvPr>
          <p:cNvSpPr txBox="1"/>
          <p:nvPr/>
        </p:nvSpPr>
        <p:spPr>
          <a:xfrm>
            <a:off x="5623581" y="2128387"/>
            <a:ext cx="4494407" cy="4370427"/>
          </a:xfrm>
          <a:prstGeom prst="rect">
            <a:avLst/>
          </a:prstGeom>
          <a:noFill/>
        </p:spPr>
        <p:txBody>
          <a:bodyPr wrap="square" rtlCol="0">
            <a:spAutoFit/>
          </a:bodyPr>
          <a:lstStyle/>
          <a:p>
            <a:pPr marL="457200" indent="-457200">
              <a:buFont typeface="Wingdings" pitchFamily="2" charset="2"/>
              <a:buChar char="Ø"/>
            </a:pPr>
            <a:r>
              <a:rPr lang="en-US" sz="2800" b="1" dirty="0">
                <a:latin typeface="Times New Roman" panose="02020603050405020304" pitchFamily="18" charset="0"/>
                <a:cs typeface="Times New Roman" panose="02020603050405020304" pitchFamily="18" charset="0"/>
              </a:rPr>
              <a:t>WEAKNESSES</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Not Enough Techs</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Follow up with Clients</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Not enough Loaners</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Need more Tech Bays</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No Consistency with Greeting Clients</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2807074" y="636720"/>
            <a:ext cx="4809066" cy="1320800"/>
          </a:xfrm>
        </p:spPr>
        <p:txBody>
          <a:bodyPr>
            <a:normAutofit/>
          </a:bodyPr>
          <a:lstStyle/>
          <a:p>
            <a:pPr algn="ctr"/>
            <a:r>
              <a:rPr lang="en-US" sz="4000" b="1" dirty="0">
                <a:solidFill>
                  <a:schemeClr val="tx1"/>
                </a:solidFill>
                <a:latin typeface="Times New Roman" panose="02020603050405020304" pitchFamily="18" charset="0"/>
                <a:cs typeface="Times New Roman" panose="02020603050405020304" pitchFamily="18" charset="0"/>
              </a:rPr>
              <a:t>SWOT Analysis</a:t>
            </a:r>
          </a:p>
        </p:txBody>
      </p:sp>
      <p:sp>
        <p:nvSpPr>
          <p:cNvPr id="5" name="Content Placeholder 4">
            <a:extLst>
              <a:ext uri="{FF2B5EF4-FFF2-40B4-BE49-F238E27FC236}">
                <a16:creationId xmlns:a16="http://schemas.microsoft.com/office/drawing/2014/main" id="{2657A52F-D370-5143-84C9-9CFFB329EEC7}"/>
              </a:ext>
            </a:extLst>
          </p:cNvPr>
          <p:cNvSpPr>
            <a:spLocks noGrp="1"/>
          </p:cNvSpPr>
          <p:nvPr>
            <p:ph idx="1"/>
          </p:nvPr>
        </p:nvSpPr>
        <p:spPr>
          <a:xfrm>
            <a:off x="1059299" y="1957520"/>
            <a:ext cx="3940965" cy="3742499"/>
          </a:xfrm>
        </p:spPr>
        <p:txBody>
          <a:bodyPr>
            <a:normAutofit/>
          </a:bodyPr>
          <a:lstStyle/>
          <a:p>
            <a:r>
              <a:rPr lang="en-US" sz="2800" dirty="0">
                <a:solidFill>
                  <a:schemeClr val="tx1"/>
                </a:solidFill>
                <a:latin typeface="Times New Roman" panose="02020603050405020304" pitchFamily="18" charset="0"/>
                <a:cs typeface="Times New Roman" panose="02020603050405020304" pitchFamily="18" charset="0"/>
              </a:rPr>
              <a:t>OPPORTUNITIES</a:t>
            </a:r>
          </a:p>
          <a:p>
            <a:r>
              <a:rPr lang="en-US" sz="2400" dirty="0">
                <a:solidFill>
                  <a:schemeClr val="tx1"/>
                </a:solidFill>
                <a:latin typeface="Times New Roman" panose="02020603050405020304" pitchFamily="18" charset="0"/>
                <a:cs typeface="Times New Roman" panose="02020603050405020304" pitchFamily="18" charset="0"/>
              </a:rPr>
              <a:t>Walk In’s</a:t>
            </a:r>
          </a:p>
          <a:p>
            <a:r>
              <a:rPr lang="en-US" sz="2400" dirty="0">
                <a:solidFill>
                  <a:schemeClr val="tx1"/>
                </a:solidFill>
                <a:latin typeface="Times New Roman" panose="02020603050405020304" pitchFamily="18" charset="0"/>
                <a:cs typeface="Times New Roman" panose="02020603050405020304" pitchFamily="18" charset="0"/>
              </a:rPr>
              <a:t>Recalls</a:t>
            </a:r>
          </a:p>
          <a:p>
            <a:r>
              <a:rPr lang="en-US" sz="2400" dirty="0">
                <a:solidFill>
                  <a:schemeClr val="tx1"/>
                </a:solidFill>
                <a:latin typeface="Times New Roman" panose="02020603050405020304" pitchFamily="18" charset="0"/>
                <a:cs typeface="Times New Roman" panose="02020603050405020304" pitchFamily="18" charset="0"/>
              </a:rPr>
              <a:t>Post Service Follow Up</a:t>
            </a:r>
          </a:p>
          <a:p>
            <a:r>
              <a:rPr lang="en-US" sz="2400" dirty="0">
                <a:solidFill>
                  <a:schemeClr val="tx1"/>
                </a:solidFill>
                <a:latin typeface="Times New Roman" panose="02020603050405020304" pitchFamily="18" charset="0"/>
                <a:cs typeface="Times New Roman" panose="02020603050405020304" pitchFamily="18" charset="0"/>
              </a:rPr>
              <a:t>Bringing in more non-Volvo Service</a:t>
            </a:r>
          </a:p>
          <a:p>
            <a:r>
              <a:rPr lang="en-US" sz="2400" dirty="0">
                <a:solidFill>
                  <a:schemeClr val="tx1"/>
                </a:solidFill>
                <a:latin typeface="Times New Roman" panose="02020603050405020304" pitchFamily="18" charset="0"/>
                <a:cs typeface="Times New Roman" panose="02020603050405020304" pitchFamily="18" charset="0"/>
              </a:rPr>
              <a:t>Warranty Labor Rate</a:t>
            </a:r>
          </a:p>
          <a:p>
            <a:endParaRPr lang="en-US" dirty="0">
              <a:solidFill>
                <a:schemeClr val="tx1"/>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6EDB73CD-298C-4848-BBAB-5F71E5E8F50A}"/>
              </a:ext>
            </a:extLst>
          </p:cNvPr>
          <p:cNvSpPr txBox="1"/>
          <p:nvPr/>
        </p:nvSpPr>
        <p:spPr>
          <a:xfrm>
            <a:off x="5521123" y="1957520"/>
            <a:ext cx="4190035" cy="4339650"/>
          </a:xfrm>
          <a:prstGeom prst="rect">
            <a:avLst/>
          </a:prstGeom>
          <a:noFill/>
        </p:spPr>
        <p:txBody>
          <a:bodyPr wrap="square" rtlCol="0">
            <a:spAutoFit/>
          </a:bodyPr>
          <a:lstStyle/>
          <a:p>
            <a:pPr marL="457200" indent="-457200">
              <a:buFont typeface="Wingdings" pitchFamily="2" charset="2"/>
              <a:buChar char="Ø"/>
            </a:pPr>
            <a:r>
              <a:rPr lang="en-US" sz="2800" dirty="0">
                <a:latin typeface="Times New Roman" panose="02020603050405020304" pitchFamily="18" charset="0"/>
                <a:cs typeface="Times New Roman" panose="02020603050405020304" pitchFamily="18" charset="0"/>
              </a:rPr>
              <a:t>THREATS</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“Euro” After Market Shops</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Electric Vehicles</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Parts Delivery Delays</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Economy</a:t>
            </a:r>
          </a:p>
          <a:p>
            <a:pPr marL="457200" indent="-457200">
              <a:buFont typeface="Wingdings" pitchFamily="2" charset="2"/>
              <a:buChar char="Ø"/>
            </a:pPr>
            <a:r>
              <a:rPr lang="en-US" sz="2400" dirty="0">
                <a:latin typeface="Times New Roman" panose="02020603050405020304" pitchFamily="18" charset="0"/>
                <a:cs typeface="Times New Roman" panose="02020603050405020304" pitchFamily="18" charset="0"/>
              </a:rPr>
              <a:t>8 Volvo Dealerships within a 100 mile radius that all have service departments.</a:t>
            </a:r>
          </a:p>
          <a:p>
            <a:pPr marL="457200" indent="-457200">
              <a:buFont typeface="Wingdings" pitchFamily="2" charset="2"/>
              <a:buChar char="Ø"/>
            </a:pPr>
            <a:endParaRPr lang="en-US" sz="2400" dirty="0">
              <a:latin typeface="Times New Roman" panose="02020603050405020304" pitchFamily="18" charset="0"/>
              <a:cs typeface="Times New Roman" panose="02020603050405020304" pitchFamily="18" charset="0"/>
            </a:endParaRPr>
          </a:p>
          <a:p>
            <a:pPr marL="457200" indent="-457200">
              <a:buFont typeface="Wingdings" pitchFamily="2" charset="2"/>
              <a:buChar char="Ø"/>
            </a:pPr>
            <a:endParaRPr lang="en-US" sz="2800" dirty="0">
              <a:latin typeface="Times New Roman" panose="02020603050405020304" pitchFamily="18" charset="0"/>
              <a:cs typeface="Times New Roman" panose="02020603050405020304" pitchFamily="18" charset="0"/>
            </a:endParaRPr>
          </a:p>
          <a:p>
            <a:pPr marL="457200" indent="-457200">
              <a:buFont typeface="Wingdings" pitchFamily="2" charset="2"/>
              <a:buChar char="Ø"/>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12869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795867"/>
            <a:ext cx="8596668" cy="744638"/>
          </a:xfrm>
        </p:spPr>
        <p:txBody>
          <a:bodyPr>
            <a:normAutofit/>
          </a:bodyPr>
          <a:lstStyle/>
          <a:p>
            <a:pPr algn="ctr"/>
            <a:r>
              <a:rPr lang="en-US" sz="4000" b="1" dirty="0">
                <a:solidFill>
                  <a:schemeClr val="tx1"/>
                </a:solidFill>
                <a:latin typeface="Times New Roman" panose="02020603050405020304" pitchFamily="18" charset="0"/>
                <a:cs typeface="Times New Roman" panose="02020603050405020304" pitchFamily="18" charset="0"/>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91255"/>
            <a:ext cx="8596668" cy="4392611"/>
          </a:xfrm>
        </p:spPr>
        <p:txBody>
          <a:bodyPr>
            <a:normAutofit/>
          </a:bodyPr>
          <a:lstStyle/>
          <a:p>
            <a:pPr algn="ctr"/>
            <a:r>
              <a:rPr lang="en-US" sz="3200" b="1" dirty="0">
                <a:solidFill>
                  <a:schemeClr val="tx1"/>
                </a:solidFill>
                <a:latin typeface="Times New Roman" panose="02020603050405020304" pitchFamily="18" charset="0"/>
                <a:cs typeface="Times New Roman" panose="02020603050405020304" pitchFamily="18" charset="0"/>
              </a:rPr>
              <a:t>Objectives</a:t>
            </a:r>
          </a:p>
          <a:p>
            <a:pPr algn="ctr"/>
            <a:r>
              <a:rPr lang="en-US" sz="2400" dirty="0">
                <a:solidFill>
                  <a:schemeClr val="tx1"/>
                </a:solidFill>
                <a:latin typeface="Times New Roman" panose="02020603050405020304" pitchFamily="18" charset="0"/>
                <a:cs typeface="Times New Roman" panose="02020603050405020304" pitchFamily="18" charset="0"/>
              </a:rPr>
              <a:t>Obtain more Technicians</a:t>
            </a:r>
          </a:p>
          <a:p>
            <a:pPr algn="ctr"/>
            <a:r>
              <a:rPr lang="en-US" sz="2400" dirty="0">
                <a:solidFill>
                  <a:schemeClr val="tx1"/>
                </a:solidFill>
                <a:latin typeface="Times New Roman" panose="02020603050405020304" pitchFamily="18" charset="0"/>
                <a:cs typeface="Times New Roman" panose="02020603050405020304" pitchFamily="18" charset="0"/>
              </a:rPr>
              <a:t>Create a consistent Follow up Process for Advisors to follow day to day</a:t>
            </a:r>
          </a:p>
          <a:p>
            <a:pPr algn="ctr"/>
            <a:r>
              <a:rPr lang="en-US" sz="2400" dirty="0">
                <a:solidFill>
                  <a:schemeClr val="tx1"/>
                </a:solidFill>
                <a:latin typeface="Times New Roman" panose="02020603050405020304" pitchFamily="18" charset="0"/>
                <a:cs typeface="Times New Roman" panose="02020603050405020304" pitchFamily="18" charset="0"/>
              </a:rPr>
              <a:t>Increase ELR and Hours per RO</a:t>
            </a:r>
          </a:p>
          <a:p>
            <a:pPr algn="ctr"/>
            <a:r>
              <a:rPr lang="en-US" sz="2400" dirty="0">
                <a:solidFill>
                  <a:schemeClr val="tx1"/>
                </a:solidFill>
                <a:latin typeface="Times New Roman" panose="02020603050405020304" pitchFamily="18" charset="0"/>
                <a:cs typeface="Times New Roman" panose="02020603050405020304" pitchFamily="18" charset="0"/>
              </a:rPr>
              <a:t>Increase Warranty Labor Rate</a:t>
            </a:r>
          </a:p>
          <a:p>
            <a:pPr algn="ctr"/>
            <a:r>
              <a:rPr lang="en-US" sz="2400" dirty="0">
                <a:solidFill>
                  <a:schemeClr val="tx1"/>
                </a:solidFill>
                <a:latin typeface="Times New Roman" panose="02020603050405020304" pitchFamily="18" charset="0"/>
                <a:cs typeface="Times New Roman" panose="02020603050405020304" pitchFamily="18" charset="0"/>
              </a:rPr>
              <a:t>Stay consistent with Valet service and make building value a priority</a:t>
            </a:r>
          </a:p>
          <a:p>
            <a:pPr algn="ctr"/>
            <a:r>
              <a:rPr lang="en-US" sz="2400" dirty="0">
                <a:solidFill>
                  <a:schemeClr val="tx1"/>
                </a:solidFill>
                <a:latin typeface="Times New Roman" panose="02020603050405020304" pitchFamily="18" charset="0"/>
                <a:cs typeface="Times New Roman" panose="02020603050405020304" pitchFamily="18" charset="0"/>
              </a:rPr>
              <a:t>Improve consistency of greeting clients in the lane when they arrive and delivery after service.</a:t>
            </a:r>
          </a:p>
          <a:p>
            <a:endParaRPr lang="en-US" sz="2400" dirty="0">
              <a:solidFill>
                <a:schemeClr val="tx1"/>
              </a:solidFill>
              <a:latin typeface="Times New Roman" panose="02020603050405020304" pitchFamily="18"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908827" y="790508"/>
            <a:ext cx="8596668" cy="721489"/>
          </a:xfrm>
        </p:spPr>
        <p:txBody>
          <a:bodyPr>
            <a:normAutofit/>
          </a:bodyPr>
          <a:lstStyle/>
          <a:p>
            <a:pPr algn="ctr"/>
            <a:r>
              <a:rPr lang="en-US" sz="4000" b="1" dirty="0">
                <a:solidFill>
                  <a:schemeClr val="tx1"/>
                </a:solidFill>
                <a:latin typeface="Times New Roman" panose="02020603050405020304" pitchFamily="18" charset="0"/>
                <a:cs typeface="Times New Roman" panose="02020603050405020304" pitchFamily="18" charset="0"/>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908827" y="2006046"/>
            <a:ext cx="8596668" cy="4402257"/>
          </a:xfrm>
        </p:spPr>
        <p:txBody>
          <a:bodyPr>
            <a:normAutofit/>
          </a:bodyPr>
          <a:lstStyle/>
          <a:p>
            <a:pPr algn="ctr"/>
            <a:r>
              <a:rPr lang="en-US" sz="3200" b="1" dirty="0">
                <a:solidFill>
                  <a:schemeClr val="tx1"/>
                </a:solidFill>
                <a:latin typeface="Times New Roman" panose="02020603050405020304" pitchFamily="18" charset="0"/>
                <a:cs typeface="Times New Roman" panose="02020603050405020304" pitchFamily="18" charset="0"/>
              </a:rPr>
              <a:t>Strategies</a:t>
            </a:r>
          </a:p>
          <a:p>
            <a:pPr algn="ctr"/>
            <a:r>
              <a:rPr lang="en-US" sz="2400" dirty="0">
                <a:solidFill>
                  <a:schemeClr val="tx1"/>
                </a:solidFill>
                <a:latin typeface="Times New Roman" panose="02020603050405020304" pitchFamily="18" charset="0"/>
                <a:cs typeface="Times New Roman" panose="02020603050405020304" pitchFamily="18" charset="0"/>
              </a:rPr>
              <a:t>Use an apprentice program to help coach technicians to our standards and prepare them for our shop</a:t>
            </a:r>
          </a:p>
          <a:p>
            <a:pPr algn="ctr"/>
            <a:r>
              <a:rPr lang="en-US" sz="2400" dirty="0">
                <a:solidFill>
                  <a:schemeClr val="tx1"/>
                </a:solidFill>
                <a:latin typeface="Times New Roman" panose="02020603050405020304" pitchFamily="18" charset="0"/>
                <a:cs typeface="Times New Roman" panose="02020603050405020304" pitchFamily="18" charset="0"/>
              </a:rPr>
              <a:t>Utilize the 10-2-4 strategy for keeping clients in the loop</a:t>
            </a:r>
          </a:p>
          <a:p>
            <a:pPr algn="ctr"/>
            <a:r>
              <a:rPr lang="en-US" sz="2400" dirty="0">
                <a:solidFill>
                  <a:schemeClr val="tx1"/>
                </a:solidFill>
                <a:latin typeface="Times New Roman" panose="02020603050405020304" pitchFamily="18" charset="0"/>
                <a:cs typeface="Times New Roman" panose="02020603050405020304" pitchFamily="18" charset="0"/>
              </a:rPr>
              <a:t>Create a Service BDC position to follow up on services that have been performed and declined services</a:t>
            </a:r>
          </a:p>
          <a:p>
            <a:pPr algn="ctr"/>
            <a:r>
              <a:rPr lang="en-US" sz="2400" dirty="0">
                <a:solidFill>
                  <a:schemeClr val="tx1"/>
                </a:solidFill>
                <a:latin typeface="Times New Roman" panose="02020603050405020304" pitchFamily="18" charset="0"/>
                <a:cs typeface="Times New Roman" panose="02020603050405020304" pitchFamily="18" charset="0"/>
              </a:rPr>
              <a:t>Advisors upselling in the lane (i.e. state inspections, alignments, services for routine maintenance)</a:t>
            </a:r>
          </a:p>
          <a:p>
            <a:pPr algn="ctr"/>
            <a:r>
              <a:rPr lang="en-US" sz="2400" dirty="0">
                <a:solidFill>
                  <a:schemeClr val="tx1"/>
                </a:solidFill>
                <a:latin typeface="Times New Roman" panose="02020603050405020304" pitchFamily="18" charset="0"/>
                <a:cs typeface="Times New Roman" panose="02020603050405020304" pitchFamily="18" charset="0"/>
              </a:rPr>
              <a:t>Incentivize Service BDC to schedule Valet appointments</a:t>
            </a:r>
          </a:p>
          <a:p>
            <a:endParaRPr lang="en-US" sz="2400" dirty="0">
              <a:solidFill>
                <a:schemeClr val="tx1"/>
              </a:solidFill>
              <a:latin typeface="Times New Roman" panose="02020603050405020304" pitchFamily="18" charset="0"/>
              <a:cs typeface="Times New Roman" panose="02020603050405020304" pitchFamily="18" charset="0"/>
            </a:endParaRPr>
          </a:p>
          <a:p>
            <a:endParaRPr lang="en-US" dirty="0">
              <a:solidFill>
                <a:schemeClr val="tx1"/>
              </a:solidFill>
              <a:latin typeface="Times New Roman" panose="02020603050405020304" pitchFamily="18" charset="0"/>
              <a:cs typeface="Times New Roman" panose="02020603050405020304" pitchFamily="18" charset="0"/>
            </a:endParaRP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21344" y="817945"/>
            <a:ext cx="8596668" cy="721489"/>
          </a:xfrm>
        </p:spPr>
        <p:txBody>
          <a:bodyPr>
            <a:normAutofit/>
          </a:bodyPr>
          <a:lstStyle/>
          <a:p>
            <a:pPr algn="ctr"/>
            <a:r>
              <a:rPr lang="en-US" sz="4000" b="1" dirty="0">
                <a:solidFill>
                  <a:schemeClr val="tx1"/>
                </a:solidFill>
                <a:latin typeface="Times New Roman" panose="02020603050405020304" pitchFamily="18" charset="0"/>
                <a:cs typeface="Times New Roman" panose="02020603050405020304" pitchFamily="18" charset="0"/>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406400" y="2007118"/>
            <a:ext cx="10701866" cy="5071016"/>
          </a:xfrm>
        </p:spPr>
        <p:txBody>
          <a:bodyPr>
            <a:normAutofit/>
          </a:bodyPr>
          <a:lstStyle/>
          <a:p>
            <a:pPr algn="ctr"/>
            <a:r>
              <a:rPr lang="en-US" sz="3200" b="1" dirty="0">
                <a:latin typeface="Times New Roman" panose="02020603050405020304" pitchFamily="18" charset="0"/>
                <a:cs typeface="Times New Roman" panose="02020603050405020304" pitchFamily="18" charset="0"/>
              </a:rPr>
              <a:t>Tactics</a:t>
            </a:r>
          </a:p>
          <a:p>
            <a:pPr algn="ctr"/>
            <a:r>
              <a:rPr lang="en-US" sz="2400" dirty="0">
                <a:latin typeface="Times New Roman" panose="02020603050405020304" pitchFamily="18" charset="0"/>
                <a:cs typeface="Times New Roman" panose="02020603050405020304" pitchFamily="18" charset="0"/>
              </a:rPr>
              <a:t>Reach out to local technical schools and community colleges with technician programs to recruit apprentices</a:t>
            </a:r>
          </a:p>
          <a:p>
            <a:pPr algn="ctr"/>
            <a:r>
              <a:rPr lang="en-US" sz="2400" dirty="0">
                <a:latin typeface="Times New Roman" panose="02020603050405020304" pitchFamily="18" charset="0"/>
                <a:cs typeface="Times New Roman" panose="02020603050405020304" pitchFamily="18" charset="0"/>
              </a:rPr>
              <a:t>Set reminders/alarms to remind advisors to reach out to their clients at 10-2-4 </a:t>
            </a:r>
          </a:p>
          <a:p>
            <a:pPr algn="ctr"/>
            <a:r>
              <a:rPr lang="en-US" sz="2400" dirty="0">
                <a:latin typeface="Times New Roman" panose="02020603050405020304" pitchFamily="18" charset="0"/>
                <a:cs typeface="Times New Roman" panose="02020603050405020304" pitchFamily="18" charset="0"/>
              </a:rPr>
              <a:t>Attempt to higher within for Service BDC, if not, Service Manager needs to put out an add for the position</a:t>
            </a:r>
          </a:p>
          <a:p>
            <a:pPr algn="ctr"/>
            <a:r>
              <a:rPr lang="en-US" sz="2400" dirty="0">
                <a:latin typeface="Times New Roman" panose="02020603050405020304" pitchFamily="18" charset="0"/>
                <a:cs typeface="Times New Roman" panose="02020603050405020304" pitchFamily="18" charset="0"/>
              </a:rPr>
              <a:t>Holding Service meetings once a week to check in on Advisors progress with upselling in the lane. This allows them to share their experiences as to what works and what may not.</a:t>
            </a:r>
          </a:p>
          <a:p>
            <a:pPr algn="ctr"/>
            <a:r>
              <a:rPr lang="en-US" sz="2400" dirty="0">
                <a:latin typeface="Times New Roman" panose="02020603050405020304" pitchFamily="18" charset="0"/>
                <a:cs typeface="Times New Roman" panose="02020603050405020304" pitchFamily="18" charset="0"/>
              </a:rPr>
              <a:t>Give service BDC a bonus for valet appointments set</a:t>
            </a:r>
          </a:p>
          <a:p>
            <a:endParaRPr lang="en-US" sz="3200" dirty="0">
              <a:solidFill>
                <a:schemeClr val="tx2"/>
              </a:solidFill>
              <a:latin typeface="Times New Roman" panose="02020603050405020304" pitchFamily="18" charset="0"/>
              <a:cs typeface="Times New Roman" panose="02020603050405020304" pitchFamily="18" charset="0"/>
            </a:endParaRPr>
          </a:p>
          <a:p>
            <a:endParaRPr lang="en-US" sz="2400" b="1" dirty="0">
              <a:solidFill>
                <a:schemeClr val="tx2"/>
              </a:solidFill>
              <a:latin typeface="Times New Roman" panose="02020603050405020304" pitchFamily="18" charset="0"/>
              <a:cs typeface="Times New Roman" panose="02020603050405020304" pitchFamily="18" charset="0"/>
            </a:endParaRPr>
          </a:p>
          <a:p>
            <a:endParaRPr lang="en-US" sz="3200" b="1" dirty="0">
              <a:solidFill>
                <a:schemeClr val="tx2"/>
              </a:solidFill>
            </a:endParaRP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850954" y="694921"/>
            <a:ext cx="8596668" cy="751999"/>
          </a:xfrm>
        </p:spPr>
        <p:txBody>
          <a:bodyPr>
            <a:normAutofit/>
          </a:bodyPr>
          <a:lstStyle/>
          <a:p>
            <a:pPr algn="ctr"/>
            <a:r>
              <a:rPr lang="en-US" dirty="0">
                <a:solidFill>
                  <a:schemeClr val="tx1"/>
                </a:solidFill>
                <a:latin typeface="Times New Roman" panose="02020603050405020304" pitchFamily="18" charset="0"/>
                <a:cs typeface="Times New Roman" panose="02020603050405020304" pitchFamily="18" charset="0"/>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14112"/>
            <a:ext cx="8596668" cy="3880773"/>
          </a:xfrm>
        </p:spPr>
        <p:txBody>
          <a:bodyPr/>
          <a:lstStyle/>
          <a:p>
            <a:r>
              <a:rPr lang="en-US" dirty="0">
                <a:latin typeface="Times New Roman" panose="02020603050405020304" pitchFamily="18" charset="0"/>
                <a:cs typeface="Times New Roman" panose="02020603050405020304" pitchFamily="18" charset="0"/>
              </a:rPr>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778775687"/>
              </p:ext>
            </p:extLst>
          </p:nvPr>
        </p:nvGraphicFramePr>
        <p:xfrm>
          <a:off x="677334" y="1679728"/>
          <a:ext cx="9132492" cy="49956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710604">
                <a:tc>
                  <a:txBody>
                    <a:bodyPr/>
                    <a:lstStyle/>
                    <a:p>
                      <a:r>
                        <a:rPr lang="en-US" dirty="0">
                          <a:solidFill>
                            <a:schemeClr val="tx1"/>
                          </a:solidFill>
                          <a:latin typeface="Times New Roman" panose="02020603050405020304" pitchFamily="18" charset="0"/>
                          <a:cs typeface="Times New Roman" panose="02020603050405020304" pitchFamily="18" charset="0"/>
                        </a:rPr>
                        <a:t>TASK</a:t>
                      </a:r>
                    </a:p>
                  </a:txBody>
                  <a:tcPr/>
                </a:tc>
                <a:tc>
                  <a:txBody>
                    <a:bodyPr/>
                    <a:lstStyle/>
                    <a:p>
                      <a:r>
                        <a:rPr lang="en-US" dirty="0">
                          <a:solidFill>
                            <a:schemeClr val="tx1"/>
                          </a:solidFill>
                          <a:latin typeface="Times New Roman" panose="02020603050405020304" pitchFamily="18" charset="0"/>
                          <a:cs typeface="Times New Roman" panose="02020603050405020304" pitchFamily="18" charset="0"/>
                        </a:rPr>
                        <a:t>Position responsible</a:t>
                      </a:r>
                    </a:p>
                  </a:txBody>
                  <a:tcPr/>
                </a:tc>
                <a:tc>
                  <a:txBody>
                    <a:bodyPr/>
                    <a:lstStyle/>
                    <a:p>
                      <a:r>
                        <a:rPr lang="en-US" dirty="0">
                          <a:solidFill>
                            <a:schemeClr val="tx1"/>
                          </a:solidFill>
                          <a:latin typeface="Times New Roman" panose="02020603050405020304" pitchFamily="18" charset="0"/>
                          <a:cs typeface="Times New Roman" panose="02020603050405020304" pitchFamily="18" charset="0"/>
                        </a:rPr>
                        <a:t>Check in/completion schedule</a:t>
                      </a:r>
                    </a:p>
                  </a:txBody>
                  <a:tcPr/>
                </a:tc>
                <a:extLst>
                  <a:ext uri="{0D108BD9-81ED-4DB2-BD59-A6C34878D82A}">
                    <a16:rowId xmlns:a16="http://schemas.microsoft.com/office/drawing/2014/main" val="1083418974"/>
                  </a:ext>
                </a:extLst>
              </a:tr>
              <a:tr h="504388">
                <a:tc>
                  <a:txBody>
                    <a:bodyPr/>
                    <a:lstStyle/>
                    <a:p>
                      <a:r>
                        <a:rPr lang="en-US" dirty="0">
                          <a:latin typeface="Times New Roman" panose="02020603050405020304" pitchFamily="18" charset="0"/>
                          <a:cs typeface="Times New Roman" panose="02020603050405020304" pitchFamily="18" charset="0"/>
                        </a:rPr>
                        <a:t>Get 1 Apprentice and 1 Tech</a:t>
                      </a:r>
                    </a:p>
                  </a:txBody>
                  <a:tcPr/>
                </a:tc>
                <a:tc>
                  <a:txBody>
                    <a:bodyPr/>
                    <a:lstStyle/>
                    <a:p>
                      <a:r>
                        <a:rPr lang="en-US" dirty="0">
                          <a:latin typeface="Times New Roman" panose="02020603050405020304" pitchFamily="18" charset="0"/>
                          <a:cs typeface="Times New Roman" panose="02020603050405020304" pitchFamily="18" charset="0"/>
                        </a:rPr>
                        <a:t>Service Manager</a:t>
                      </a:r>
                    </a:p>
                  </a:txBody>
                  <a:tcPr/>
                </a:tc>
                <a:tc>
                  <a:txBody>
                    <a:bodyPr/>
                    <a:lstStyle/>
                    <a:p>
                      <a:r>
                        <a:rPr lang="en-US" dirty="0">
                          <a:latin typeface="Times New Roman" panose="02020603050405020304" pitchFamily="18" charset="0"/>
                          <a:cs typeface="Times New Roman" panose="02020603050405020304" pitchFamily="18" charset="0"/>
                        </a:rPr>
                        <a:t>End of August</a:t>
                      </a:r>
                    </a:p>
                  </a:txBody>
                  <a:tcPr/>
                </a:tc>
                <a:extLst>
                  <a:ext uri="{0D108BD9-81ED-4DB2-BD59-A6C34878D82A}">
                    <a16:rowId xmlns:a16="http://schemas.microsoft.com/office/drawing/2014/main" val="2400365483"/>
                  </a:ext>
                </a:extLst>
              </a:tr>
              <a:tr h="710604">
                <a:tc>
                  <a:txBody>
                    <a:bodyPr/>
                    <a:lstStyle/>
                    <a:p>
                      <a:r>
                        <a:rPr lang="en-US" dirty="0">
                          <a:latin typeface="Times New Roman" panose="02020603050405020304" pitchFamily="18" charset="0"/>
                          <a:cs typeface="Times New Roman" panose="02020603050405020304" pitchFamily="18" charset="0"/>
                        </a:rPr>
                        <a:t>Create Follow up Process for Advisors and BDC</a:t>
                      </a:r>
                    </a:p>
                  </a:txBody>
                  <a:tcPr/>
                </a:tc>
                <a:tc>
                  <a:txBody>
                    <a:bodyPr/>
                    <a:lstStyle/>
                    <a:p>
                      <a:r>
                        <a:rPr lang="en-US" dirty="0">
                          <a:latin typeface="Times New Roman" panose="02020603050405020304" pitchFamily="18" charset="0"/>
                          <a:cs typeface="Times New Roman" panose="02020603050405020304" pitchFamily="18" charset="0"/>
                        </a:rPr>
                        <a:t>Service Manager</a:t>
                      </a:r>
                    </a:p>
                  </a:txBody>
                  <a:tcPr/>
                </a:tc>
                <a:tc>
                  <a:txBody>
                    <a:bodyPr/>
                    <a:lstStyle/>
                    <a:p>
                      <a:r>
                        <a:rPr lang="en-US" dirty="0">
                          <a:latin typeface="Times New Roman" panose="02020603050405020304" pitchFamily="18" charset="0"/>
                          <a:cs typeface="Times New Roman" panose="02020603050405020304" pitchFamily="18" charset="0"/>
                        </a:rPr>
                        <a:t>August 15</a:t>
                      </a:r>
                      <a:r>
                        <a:rPr lang="en-US" baseline="30000" dirty="0">
                          <a:latin typeface="Times New Roman" panose="02020603050405020304" pitchFamily="18" charset="0"/>
                          <a:cs typeface="Times New Roman" panose="02020603050405020304" pitchFamily="18" charset="0"/>
                        </a:rPr>
                        <a:t>th</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7845787"/>
                  </a:ext>
                </a:extLst>
              </a:tr>
              <a:tr h="504388">
                <a:tc>
                  <a:txBody>
                    <a:bodyPr/>
                    <a:lstStyle/>
                    <a:p>
                      <a:r>
                        <a:rPr lang="en-US" dirty="0">
                          <a:latin typeface="Times New Roman" panose="02020603050405020304" pitchFamily="18" charset="0"/>
                          <a:cs typeface="Times New Roman" panose="02020603050405020304" pitchFamily="18" charset="0"/>
                        </a:rPr>
                        <a:t>Increase Warranty Labor Rate</a:t>
                      </a:r>
                    </a:p>
                  </a:txBody>
                  <a:tcPr/>
                </a:tc>
                <a:tc>
                  <a:txBody>
                    <a:bodyPr/>
                    <a:lstStyle/>
                    <a:p>
                      <a:r>
                        <a:rPr lang="en-US" dirty="0">
                          <a:latin typeface="Times New Roman" panose="02020603050405020304" pitchFamily="18" charset="0"/>
                          <a:cs typeface="Times New Roman" panose="02020603050405020304" pitchFamily="18" charset="0"/>
                        </a:rPr>
                        <a:t>Service Manager</a:t>
                      </a:r>
                    </a:p>
                  </a:txBody>
                  <a:tcPr/>
                </a:tc>
                <a:tc>
                  <a:txBody>
                    <a:bodyPr/>
                    <a:lstStyle/>
                    <a:p>
                      <a:r>
                        <a:rPr lang="en-US" dirty="0">
                          <a:latin typeface="Times New Roman" panose="02020603050405020304" pitchFamily="18" charset="0"/>
                          <a:cs typeface="Times New Roman" panose="02020603050405020304" pitchFamily="18" charset="0"/>
                        </a:rPr>
                        <a:t>End of September</a:t>
                      </a:r>
                    </a:p>
                  </a:txBody>
                  <a:tcPr/>
                </a:tc>
                <a:extLst>
                  <a:ext uri="{0D108BD9-81ED-4DB2-BD59-A6C34878D82A}">
                    <a16:rowId xmlns:a16="http://schemas.microsoft.com/office/drawing/2014/main" val="1530126605"/>
                  </a:ext>
                </a:extLst>
              </a:tr>
              <a:tr h="710604">
                <a:tc>
                  <a:txBody>
                    <a:bodyPr/>
                    <a:lstStyle/>
                    <a:p>
                      <a:r>
                        <a:rPr lang="en-US" dirty="0">
                          <a:latin typeface="Times New Roman" panose="02020603050405020304" pitchFamily="18" charset="0"/>
                          <a:cs typeface="Times New Roman" panose="02020603050405020304" pitchFamily="18" charset="0"/>
                        </a:rPr>
                        <a:t>Increase number of Valet Services</a:t>
                      </a:r>
                    </a:p>
                  </a:txBody>
                  <a:tcPr/>
                </a:tc>
                <a:tc>
                  <a:txBody>
                    <a:bodyPr/>
                    <a:lstStyle/>
                    <a:p>
                      <a:r>
                        <a:rPr lang="en-US" dirty="0">
                          <a:latin typeface="Times New Roman" panose="02020603050405020304" pitchFamily="18" charset="0"/>
                          <a:cs typeface="Times New Roman" panose="02020603050405020304" pitchFamily="18" charset="0"/>
                        </a:rPr>
                        <a:t>Service BDC</a:t>
                      </a:r>
                    </a:p>
                  </a:txBody>
                  <a:tcPr/>
                </a:tc>
                <a:tc>
                  <a:txBody>
                    <a:bodyPr/>
                    <a:lstStyle/>
                    <a:p>
                      <a:r>
                        <a:rPr lang="en-US" dirty="0">
                          <a:latin typeface="Times New Roman" panose="02020603050405020304" pitchFamily="18" charset="0"/>
                          <a:cs typeface="Times New Roman" panose="02020603050405020304" pitchFamily="18" charset="0"/>
                        </a:rPr>
                        <a:t>End of August</a:t>
                      </a:r>
                    </a:p>
                  </a:txBody>
                  <a:tcPr/>
                </a:tc>
                <a:extLst>
                  <a:ext uri="{0D108BD9-81ED-4DB2-BD59-A6C34878D82A}">
                    <a16:rowId xmlns:a16="http://schemas.microsoft.com/office/drawing/2014/main" val="1950345431"/>
                  </a:ext>
                </a:extLst>
              </a:tr>
              <a:tr h="710604">
                <a:tc>
                  <a:txBody>
                    <a:bodyPr/>
                    <a:lstStyle/>
                    <a:p>
                      <a:r>
                        <a:rPr lang="en-US" dirty="0">
                          <a:latin typeface="Times New Roman" panose="02020603050405020304" pitchFamily="18" charset="0"/>
                          <a:cs typeface="Times New Roman" panose="02020603050405020304" pitchFamily="18" charset="0"/>
                        </a:rPr>
                        <a:t>Greet all clients at their vehicle</a:t>
                      </a:r>
                    </a:p>
                  </a:txBody>
                  <a:tcPr/>
                </a:tc>
                <a:tc>
                  <a:txBody>
                    <a:bodyPr/>
                    <a:lstStyle/>
                    <a:p>
                      <a:r>
                        <a:rPr lang="en-US" dirty="0">
                          <a:latin typeface="Times New Roman" panose="02020603050405020304" pitchFamily="18" charset="0"/>
                          <a:cs typeface="Times New Roman" panose="02020603050405020304" pitchFamily="18" charset="0"/>
                        </a:rPr>
                        <a:t>Service Advisor’s</a:t>
                      </a:r>
                    </a:p>
                  </a:txBody>
                  <a:tcPr/>
                </a:tc>
                <a:tc>
                  <a:txBody>
                    <a:bodyPr/>
                    <a:lstStyle/>
                    <a:p>
                      <a:r>
                        <a:rPr lang="en-US" dirty="0">
                          <a:latin typeface="Times New Roman" panose="02020603050405020304" pitchFamily="18" charset="0"/>
                          <a:cs typeface="Times New Roman" panose="02020603050405020304" pitchFamily="18" charset="0"/>
                        </a:rPr>
                        <a:t>August 7</a:t>
                      </a:r>
                      <a:r>
                        <a:rPr lang="en-US" baseline="30000" dirty="0">
                          <a:latin typeface="Times New Roman" panose="02020603050405020304" pitchFamily="18" charset="0"/>
                          <a:cs typeface="Times New Roman" panose="02020603050405020304" pitchFamily="18" charset="0"/>
                        </a:rPr>
                        <a:t>th</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960891333"/>
                  </a:ext>
                </a:extLst>
              </a:tr>
              <a:tr h="504388">
                <a:tc>
                  <a:txBody>
                    <a:bodyPr/>
                    <a:lstStyle/>
                    <a:p>
                      <a:r>
                        <a:rPr lang="en-US" dirty="0">
                          <a:latin typeface="Times New Roman" panose="02020603050405020304" pitchFamily="18" charset="0"/>
                          <a:cs typeface="Times New Roman" panose="02020603050405020304" pitchFamily="18" charset="0"/>
                        </a:rPr>
                        <a:t>Upsell Maintenance in lane</a:t>
                      </a:r>
                    </a:p>
                  </a:txBody>
                  <a:tcPr/>
                </a:tc>
                <a:tc>
                  <a:txBody>
                    <a:bodyPr/>
                    <a:lstStyle/>
                    <a:p>
                      <a:r>
                        <a:rPr lang="en-US" dirty="0">
                          <a:latin typeface="Times New Roman" panose="02020603050405020304" pitchFamily="18" charset="0"/>
                          <a:cs typeface="Times New Roman" panose="02020603050405020304" pitchFamily="18" charset="0"/>
                        </a:rPr>
                        <a:t>Service Advisor’s</a:t>
                      </a:r>
                    </a:p>
                  </a:txBody>
                  <a:tcPr/>
                </a:tc>
                <a:tc>
                  <a:txBody>
                    <a:bodyPr/>
                    <a:lstStyle/>
                    <a:p>
                      <a:r>
                        <a:rPr lang="en-US" dirty="0">
                          <a:latin typeface="Times New Roman" panose="02020603050405020304" pitchFamily="18" charset="0"/>
                          <a:cs typeface="Times New Roman" panose="02020603050405020304" pitchFamily="18" charset="0"/>
                        </a:rPr>
                        <a:t>End of August</a:t>
                      </a:r>
                    </a:p>
                  </a:txBody>
                  <a:tcPr/>
                </a:tc>
                <a:extLst>
                  <a:ext uri="{0D108BD9-81ED-4DB2-BD59-A6C34878D82A}">
                    <a16:rowId xmlns:a16="http://schemas.microsoft.com/office/drawing/2014/main" val="4137224325"/>
                  </a:ext>
                </a:extLst>
              </a:tr>
              <a:tr h="504388">
                <a:tc>
                  <a:txBody>
                    <a:bodyPr/>
                    <a:lstStyle/>
                    <a:p>
                      <a:r>
                        <a:rPr lang="en-US" dirty="0">
                          <a:latin typeface="Times New Roman" panose="02020603050405020304" pitchFamily="18" charset="0"/>
                          <a:cs typeface="Times New Roman" panose="02020603050405020304" pitchFamily="18" charset="0"/>
                        </a:rPr>
                        <a:t>Increase CSI</a:t>
                      </a:r>
                    </a:p>
                  </a:txBody>
                  <a:tcPr/>
                </a:tc>
                <a:tc>
                  <a:txBody>
                    <a:bodyPr/>
                    <a:lstStyle/>
                    <a:p>
                      <a:r>
                        <a:rPr lang="en-US" dirty="0">
                          <a:latin typeface="Times New Roman" panose="02020603050405020304" pitchFamily="18" charset="0"/>
                          <a:cs typeface="Times New Roman" panose="02020603050405020304" pitchFamily="18" charset="0"/>
                        </a:rPr>
                        <a:t>All service personnel</a:t>
                      </a:r>
                    </a:p>
                  </a:txBody>
                  <a:tcPr/>
                </a:tc>
                <a:tc>
                  <a:txBody>
                    <a:bodyPr/>
                    <a:lstStyle/>
                    <a:p>
                      <a:r>
                        <a:rPr lang="en-US" dirty="0">
                          <a:latin typeface="Times New Roman" panose="02020603050405020304" pitchFamily="18" charset="0"/>
                          <a:cs typeface="Times New Roman" panose="02020603050405020304" pitchFamily="18" charset="0"/>
                        </a:rPr>
                        <a:t>Weekly- August 12</a:t>
                      </a:r>
                      <a:r>
                        <a:rPr lang="en-US" baseline="30000" dirty="0">
                          <a:latin typeface="Times New Roman" panose="02020603050405020304" pitchFamily="18" charset="0"/>
                          <a:cs typeface="Times New Roman" panose="02020603050405020304" pitchFamily="18" charset="0"/>
                        </a:rPr>
                        <a:t>th</a:t>
                      </a:r>
                      <a:endParaRPr lang="en-US" dirty="0">
                        <a:latin typeface="Times New Roman" panose="02020603050405020304" pitchFamily="18" charset="0"/>
                        <a:cs typeface="Times New Roman" panose="02020603050405020304" pitchFamily="18" charset="0"/>
                      </a:endParaRPr>
                    </a:p>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518264" y="835736"/>
            <a:ext cx="8596668" cy="709914"/>
          </a:xfrm>
        </p:spPr>
        <p:txBody>
          <a:bodyPr>
            <a:normAutofit/>
          </a:bodyPr>
          <a:lstStyle/>
          <a:p>
            <a:pPr algn="ctr"/>
            <a:r>
              <a:rPr lang="en-US" sz="4000" b="1" dirty="0">
                <a:solidFill>
                  <a:schemeClr val="tx1"/>
                </a:solidFill>
                <a:latin typeface="Times New Roman" panose="02020603050405020304" pitchFamily="18" charset="0"/>
                <a:cs typeface="Times New Roman" panose="02020603050405020304" pitchFamily="18" charset="0"/>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1" y="2195312"/>
            <a:ext cx="10278533" cy="4136040"/>
          </a:xfrm>
        </p:spPr>
        <p:txBody>
          <a:bodyPr>
            <a:normAutofit/>
          </a:bodyPr>
          <a:lstStyle/>
          <a:p>
            <a:pPr algn="ctr"/>
            <a:r>
              <a:rPr lang="en-US" sz="2400" dirty="0">
                <a:latin typeface="Times New Roman" panose="02020603050405020304" pitchFamily="18" charset="0"/>
                <a:cs typeface="Times New Roman" panose="02020603050405020304" pitchFamily="18" charset="0"/>
              </a:rPr>
              <a:t>Synopsis- Overall I think we need to focus on growth and keeping up our customer service. Our motto is “Driven People, Exceptional Service Time After Time”. Growing our amount of technicians and helping them grow with the brand/within our shop. Our CSI and overall customer perception/satisfaction will definitely benefit from our advisor and BDC follow up. Having consistency with communication with clients will definitely be beneficial. Plus, greeting clients in the lane should be a process implemented and adhered to immediately to improve client experience. Our service manager is very focused on getting an increase on our Warranty Labor Rate. We have recently increased our door rate to $200 per hour, and we feel our Warranty Labor rate of $166.66 is due for an increase! </a:t>
            </a:r>
          </a:p>
          <a:p>
            <a:endParaRPr lang="en-US" dirty="0"/>
          </a:p>
        </p:txBody>
      </p:sp>
    </p:spTree>
    <p:extLst>
      <p:ext uri="{BB962C8B-B14F-4D97-AF65-F5344CB8AC3E}">
        <p14:creationId xmlns:p14="http://schemas.microsoft.com/office/powerpoint/2010/main" val="3799370086"/>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{86D4B0E1-327C-FF4E-8C5D-F6E0BA9D132B}tf10001057</Template>
  <TotalTime>39097</TotalTime>
  <Words>642</Words>
  <Application>Microsoft Macintosh PowerPoint</Application>
  <PresentationFormat>Widescreen</PresentationFormat>
  <Paragraphs>95</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Times New Roman</vt:lpstr>
      <vt:lpstr>Trebuchet MS</vt:lpstr>
      <vt:lpstr>Wingdings</vt:lpstr>
      <vt:lpstr>Wingdings 3</vt:lpstr>
      <vt:lpstr>Berlin</vt:lpstr>
      <vt:lpstr>NADA Service Homework </vt:lpstr>
      <vt:lpstr>Repair order analysis</vt:lpstr>
      <vt:lpstr>SWOT Analysis </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Microsoft Office User</cp:lastModifiedBy>
  <cp:revision>27</cp:revision>
  <dcterms:created xsi:type="dcterms:W3CDTF">2022-12-04T13:10:55Z</dcterms:created>
  <dcterms:modified xsi:type="dcterms:W3CDTF">2024-08-06T03:36:04Z</dcterms:modified>
</cp:coreProperties>
</file>