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8" r:id="rId6"/>
    <p:sldId id="257"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4EF1B8-715A-646F-4A6E-BDBC8F8F6C0D}" v="3677" dt="2024-07-31T01:18:47.5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le West" userId="S::dwest@foxvalleyag.com::36075e9d-55d1-4520-aad7-32f28900083b" providerId="AD" clId="Web-{A24EF1B8-715A-646F-4A6E-BDBC8F8F6C0D}"/>
    <pc:docChg chg="modSld">
      <pc:chgData name="Danielle West" userId="S::dwest@foxvalleyag.com::36075e9d-55d1-4520-aad7-32f28900083b" providerId="AD" clId="Web-{A24EF1B8-715A-646F-4A6E-BDBC8F8F6C0D}" dt="2024-07-31T01:18:47.543" v="3668" actId="20577"/>
      <pc:docMkLst>
        <pc:docMk/>
      </pc:docMkLst>
      <pc:sldChg chg="modSp">
        <pc:chgData name="Danielle West" userId="S::dwest@foxvalleyag.com::36075e9d-55d1-4520-aad7-32f28900083b" providerId="AD" clId="Web-{A24EF1B8-715A-646F-4A6E-BDBC8F8F6C0D}" dt="2024-07-29T17:59:29.358" v="142" actId="20577"/>
        <pc:sldMkLst>
          <pc:docMk/>
          <pc:sldMk cId="3839221384" sldId="257"/>
        </pc:sldMkLst>
        <pc:spChg chg="mod">
          <ac:chgData name="Danielle West" userId="S::dwest@foxvalleyag.com::36075e9d-55d1-4520-aad7-32f28900083b" providerId="AD" clId="Web-{A24EF1B8-715A-646F-4A6E-BDBC8F8F6C0D}" dt="2024-07-29T17:59:29.358" v="142" actId="20577"/>
          <ac:spMkLst>
            <pc:docMk/>
            <pc:sldMk cId="3839221384" sldId="257"/>
            <ac:spMk id="3" creationId="{203A9D90-6288-FF85-A14B-EAAC61E0E9A8}"/>
          </ac:spMkLst>
        </pc:spChg>
      </pc:sldChg>
      <pc:sldChg chg="modSp">
        <pc:chgData name="Danielle West" userId="S::dwest@foxvalleyag.com::36075e9d-55d1-4520-aad7-32f28900083b" providerId="AD" clId="Web-{A24EF1B8-715A-646F-4A6E-BDBC8F8F6C0D}" dt="2024-07-31T00:42:56.934" v="547" actId="1076"/>
        <pc:sldMkLst>
          <pc:docMk/>
          <pc:sldMk cId="4167117408" sldId="258"/>
        </pc:sldMkLst>
        <pc:spChg chg="mod">
          <ac:chgData name="Danielle West" userId="S::dwest@foxvalleyag.com::36075e9d-55d1-4520-aad7-32f28900083b" providerId="AD" clId="Web-{A24EF1B8-715A-646F-4A6E-BDBC8F8F6C0D}" dt="2024-07-29T17:53:38.395" v="0" actId="1076"/>
          <ac:spMkLst>
            <pc:docMk/>
            <pc:sldMk cId="4167117408" sldId="258"/>
            <ac:spMk id="3" creationId="{DC1AC215-6A1E-4C59-EFD0-D293BFB95537}"/>
          </ac:spMkLst>
        </pc:spChg>
        <pc:picChg chg="mod">
          <ac:chgData name="Danielle West" userId="S::dwest@foxvalleyag.com::36075e9d-55d1-4520-aad7-32f28900083b" providerId="AD" clId="Web-{A24EF1B8-715A-646F-4A6E-BDBC8F8F6C0D}" dt="2024-07-31T00:42:56.934" v="547" actId="1076"/>
          <ac:picMkLst>
            <pc:docMk/>
            <pc:sldMk cId="4167117408" sldId="258"/>
            <ac:picMk id="6" creationId="{89A14A11-7A79-C1DF-807B-93540DF6765C}"/>
          </ac:picMkLst>
        </pc:picChg>
      </pc:sldChg>
      <pc:sldChg chg="modSp">
        <pc:chgData name="Danielle West" userId="S::dwest@foxvalleyag.com::36075e9d-55d1-4520-aad7-32f28900083b" providerId="AD" clId="Web-{A24EF1B8-715A-646F-4A6E-BDBC8F8F6C0D}" dt="2024-07-29T18:02:03.566" v="237" actId="20577"/>
        <pc:sldMkLst>
          <pc:docMk/>
          <pc:sldMk cId="2417698126" sldId="262"/>
        </pc:sldMkLst>
        <pc:spChg chg="mod">
          <ac:chgData name="Danielle West" userId="S::dwest@foxvalleyag.com::36075e9d-55d1-4520-aad7-32f28900083b" providerId="AD" clId="Web-{A24EF1B8-715A-646F-4A6E-BDBC8F8F6C0D}" dt="2024-07-29T18:02:03.566" v="237" actId="20577"/>
          <ac:spMkLst>
            <pc:docMk/>
            <pc:sldMk cId="2417698126" sldId="262"/>
            <ac:spMk id="3" creationId="{203A9D90-6288-FF85-A14B-EAAC61E0E9A8}"/>
          </ac:spMkLst>
        </pc:spChg>
      </pc:sldChg>
      <pc:sldChg chg="modSp">
        <pc:chgData name="Danielle West" userId="S::dwest@foxvalleyag.com::36075e9d-55d1-4520-aad7-32f28900083b" providerId="AD" clId="Web-{A24EF1B8-715A-646F-4A6E-BDBC8F8F6C0D}" dt="2024-07-29T18:04:12.773" v="310" actId="20577"/>
        <pc:sldMkLst>
          <pc:docMk/>
          <pc:sldMk cId="3912869560" sldId="263"/>
        </pc:sldMkLst>
        <pc:spChg chg="mod">
          <ac:chgData name="Danielle West" userId="S::dwest@foxvalleyag.com::36075e9d-55d1-4520-aad7-32f28900083b" providerId="AD" clId="Web-{A24EF1B8-715A-646F-4A6E-BDBC8F8F6C0D}" dt="2024-07-29T18:04:12.773" v="310" actId="20577"/>
          <ac:spMkLst>
            <pc:docMk/>
            <pc:sldMk cId="3912869560" sldId="263"/>
            <ac:spMk id="3" creationId="{203A9D90-6288-FF85-A14B-EAAC61E0E9A8}"/>
          </ac:spMkLst>
        </pc:spChg>
      </pc:sldChg>
      <pc:sldChg chg="modSp">
        <pc:chgData name="Danielle West" userId="S::dwest@foxvalleyag.com::36075e9d-55d1-4520-aad7-32f28900083b" providerId="AD" clId="Web-{A24EF1B8-715A-646F-4A6E-BDBC8F8F6C0D}" dt="2024-07-29T18:05:41.103" v="362" actId="20577"/>
        <pc:sldMkLst>
          <pc:docMk/>
          <pc:sldMk cId="627664966" sldId="264"/>
        </pc:sldMkLst>
        <pc:spChg chg="mod">
          <ac:chgData name="Danielle West" userId="S::dwest@foxvalleyag.com::36075e9d-55d1-4520-aad7-32f28900083b" providerId="AD" clId="Web-{A24EF1B8-715A-646F-4A6E-BDBC8F8F6C0D}" dt="2024-07-29T18:05:41.103" v="362" actId="20577"/>
          <ac:spMkLst>
            <pc:docMk/>
            <pc:sldMk cId="627664966" sldId="264"/>
            <ac:spMk id="3" creationId="{203A9D90-6288-FF85-A14B-EAAC61E0E9A8}"/>
          </ac:spMkLst>
        </pc:spChg>
      </pc:sldChg>
      <pc:sldChg chg="modSp">
        <pc:chgData name="Danielle West" userId="S::dwest@foxvalleyag.com::36075e9d-55d1-4520-aad7-32f28900083b" providerId="AD" clId="Web-{A24EF1B8-715A-646F-4A6E-BDBC8F8F6C0D}" dt="2024-07-31T00:44:35.687" v="580" actId="20577"/>
        <pc:sldMkLst>
          <pc:docMk/>
          <pc:sldMk cId="3985272254" sldId="265"/>
        </pc:sldMkLst>
        <pc:spChg chg="mod">
          <ac:chgData name="Danielle West" userId="S::dwest@foxvalleyag.com::36075e9d-55d1-4520-aad7-32f28900083b" providerId="AD" clId="Web-{A24EF1B8-715A-646F-4A6E-BDBC8F8F6C0D}" dt="2024-07-31T00:44:35.687" v="580" actId="20577"/>
          <ac:spMkLst>
            <pc:docMk/>
            <pc:sldMk cId="3985272254" sldId="265"/>
            <ac:spMk id="3" creationId="{203A9D90-6288-FF85-A14B-EAAC61E0E9A8}"/>
          </ac:spMkLst>
        </pc:spChg>
      </pc:sldChg>
      <pc:sldChg chg="modSp">
        <pc:chgData name="Danielle West" userId="S::dwest@foxvalleyag.com::36075e9d-55d1-4520-aad7-32f28900083b" providerId="AD" clId="Web-{A24EF1B8-715A-646F-4A6E-BDBC8F8F6C0D}" dt="2024-07-31T00:52:51.831" v="900" actId="20577"/>
        <pc:sldMkLst>
          <pc:docMk/>
          <pc:sldMk cId="4226099158" sldId="266"/>
        </pc:sldMkLst>
        <pc:spChg chg="mod">
          <ac:chgData name="Danielle West" userId="S::dwest@foxvalleyag.com::36075e9d-55d1-4520-aad7-32f28900083b" providerId="AD" clId="Web-{A24EF1B8-715A-646F-4A6E-BDBC8F8F6C0D}" dt="2024-07-31T00:52:51.831" v="900" actId="20577"/>
          <ac:spMkLst>
            <pc:docMk/>
            <pc:sldMk cId="4226099158" sldId="266"/>
            <ac:spMk id="3" creationId="{203A9D90-6288-FF85-A14B-EAAC61E0E9A8}"/>
          </ac:spMkLst>
        </pc:spChg>
      </pc:sldChg>
      <pc:sldChg chg="modSp">
        <pc:chgData name="Danielle West" userId="S::dwest@foxvalleyag.com::36075e9d-55d1-4520-aad7-32f28900083b" providerId="AD" clId="Web-{A24EF1B8-715A-646F-4A6E-BDBC8F8F6C0D}" dt="2024-07-31T01:01:53.038" v="1439" actId="20577"/>
        <pc:sldMkLst>
          <pc:docMk/>
          <pc:sldMk cId="850427537" sldId="267"/>
        </pc:sldMkLst>
        <pc:spChg chg="mod">
          <ac:chgData name="Danielle West" userId="S::dwest@foxvalleyag.com::36075e9d-55d1-4520-aad7-32f28900083b" providerId="AD" clId="Web-{A24EF1B8-715A-646F-4A6E-BDBC8F8F6C0D}" dt="2024-07-31T01:01:53.038" v="1439" actId="20577"/>
          <ac:spMkLst>
            <pc:docMk/>
            <pc:sldMk cId="850427537" sldId="267"/>
            <ac:spMk id="3" creationId="{203A9D90-6288-FF85-A14B-EAAC61E0E9A8}"/>
          </ac:spMkLst>
        </pc:spChg>
      </pc:sldChg>
      <pc:sldChg chg="modSp">
        <pc:chgData name="Danielle West" userId="S::dwest@foxvalleyag.com::36075e9d-55d1-4520-aad7-32f28900083b" providerId="AD" clId="Web-{A24EF1B8-715A-646F-4A6E-BDBC8F8F6C0D}" dt="2024-07-31T01:08:29.849" v="2355"/>
        <pc:sldMkLst>
          <pc:docMk/>
          <pc:sldMk cId="3364109993" sldId="268"/>
        </pc:sldMkLst>
        <pc:spChg chg="mod">
          <ac:chgData name="Danielle West" userId="S::dwest@foxvalleyag.com::36075e9d-55d1-4520-aad7-32f28900083b" providerId="AD" clId="Web-{A24EF1B8-715A-646F-4A6E-BDBC8F8F6C0D}" dt="2024-07-31T01:05:35.968" v="1975" actId="1076"/>
          <ac:spMkLst>
            <pc:docMk/>
            <pc:sldMk cId="3364109993" sldId="268"/>
            <ac:spMk id="2" creationId="{103DC290-7A27-95C0-53A2-21B3816BBA33}"/>
          </ac:spMkLst>
        </pc:spChg>
        <pc:spChg chg="mod">
          <ac:chgData name="Danielle West" userId="S::dwest@foxvalleyag.com::36075e9d-55d1-4520-aad7-32f28900083b" providerId="AD" clId="Web-{A24EF1B8-715A-646F-4A6E-BDBC8F8F6C0D}" dt="2024-07-31T01:03:35.792" v="1725" actId="20577"/>
          <ac:spMkLst>
            <pc:docMk/>
            <pc:sldMk cId="3364109993" sldId="268"/>
            <ac:spMk id="3" creationId="{203A9D90-6288-FF85-A14B-EAAC61E0E9A8}"/>
          </ac:spMkLst>
        </pc:spChg>
        <pc:graphicFrameChg chg="mod modGraphic">
          <ac:chgData name="Danielle West" userId="S::dwest@foxvalleyag.com::36075e9d-55d1-4520-aad7-32f28900083b" providerId="AD" clId="Web-{A24EF1B8-715A-646F-4A6E-BDBC8F8F6C0D}" dt="2024-07-31T01:08:29.849" v="2355"/>
          <ac:graphicFrameMkLst>
            <pc:docMk/>
            <pc:sldMk cId="3364109993" sldId="268"/>
            <ac:graphicFrameMk id="4" creationId="{BC8B6778-11BB-9A9A-F0BF-8949F85F8237}"/>
          </ac:graphicFrameMkLst>
        </pc:graphicFrameChg>
      </pc:sldChg>
      <pc:sldChg chg="modSp">
        <pc:chgData name="Danielle West" userId="S::dwest@foxvalleyag.com::36075e9d-55d1-4520-aad7-32f28900083b" providerId="AD" clId="Web-{A24EF1B8-715A-646F-4A6E-BDBC8F8F6C0D}" dt="2024-07-31T01:18:47.543" v="3668" actId="20577"/>
        <pc:sldMkLst>
          <pc:docMk/>
          <pc:sldMk cId="3799370086" sldId="269"/>
        </pc:sldMkLst>
        <pc:spChg chg="mod">
          <ac:chgData name="Danielle West" userId="S::dwest@foxvalleyag.com::36075e9d-55d1-4520-aad7-32f28900083b" providerId="AD" clId="Web-{A24EF1B8-715A-646F-4A6E-BDBC8F8F6C0D}" dt="2024-07-31T01:09:17.897" v="2356" actId="1076"/>
          <ac:spMkLst>
            <pc:docMk/>
            <pc:sldMk cId="3799370086" sldId="269"/>
            <ac:spMk id="2" creationId="{103DC290-7A27-95C0-53A2-21B3816BBA33}"/>
          </ac:spMkLst>
        </pc:spChg>
        <pc:spChg chg="mod">
          <ac:chgData name="Danielle West" userId="S::dwest@foxvalleyag.com::36075e9d-55d1-4520-aad7-32f28900083b" providerId="AD" clId="Web-{A24EF1B8-715A-646F-4A6E-BDBC8F8F6C0D}" dt="2024-07-31T01:18:47.543" v="3668" actId="20577"/>
          <ac:spMkLst>
            <pc:docMk/>
            <pc:sldMk cId="3799370086" sldId="269"/>
            <ac:spMk id="3" creationId="{203A9D90-6288-FF85-A14B-EAAC61E0E9A8}"/>
          </ac:spMkLst>
        </pc:spChg>
      </pc:sldChg>
    </pc:docChg>
  </pc:docChgLst>
  <pc:docChgLst>
    <pc:chgData name="Danielle West" userId="S::dwest@foxvalleyag.com::36075e9d-55d1-4520-aad7-32f28900083b" providerId="AD" clId="Web-{17632384-655C-EA2D-116A-7EE7A6194657}"/>
    <pc:docChg chg="modSld">
      <pc:chgData name="Danielle West" userId="S::dwest@foxvalleyag.com::36075e9d-55d1-4520-aad7-32f28900083b" providerId="AD" clId="Web-{17632384-655C-EA2D-116A-7EE7A6194657}" dt="2024-07-17T01:45:34.591" v="836" actId="20577"/>
      <pc:docMkLst>
        <pc:docMk/>
      </pc:docMkLst>
      <pc:sldChg chg="modSp">
        <pc:chgData name="Danielle West" userId="S::dwest@foxvalleyag.com::36075e9d-55d1-4520-aad7-32f28900083b" providerId="AD" clId="Web-{17632384-655C-EA2D-116A-7EE7A6194657}" dt="2024-07-15T17:46:31.842" v="8" actId="20577"/>
        <pc:sldMkLst>
          <pc:docMk/>
          <pc:sldMk cId="407074056" sldId="256"/>
        </pc:sldMkLst>
        <pc:spChg chg="mod">
          <ac:chgData name="Danielle West" userId="S::dwest@foxvalleyag.com::36075e9d-55d1-4520-aad7-32f28900083b" providerId="AD" clId="Web-{17632384-655C-EA2D-116A-7EE7A6194657}" dt="2024-07-15T17:46:31.842" v="8" actId="20577"/>
          <ac:spMkLst>
            <pc:docMk/>
            <pc:sldMk cId="407074056" sldId="256"/>
            <ac:spMk id="3" creationId="{3D24D94E-9ADE-FBA4-4E04-F5102B2316CA}"/>
          </ac:spMkLst>
        </pc:spChg>
      </pc:sldChg>
      <pc:sldChg chg="addSp delSp modSp">
        <pc:chgData name="Danielle West" userId="S::dwest@foxvalleyag.com::36075e9d-55d1-4520-aad7-32f28900083b" providerId="AD" clId="Web-{17632384-655C-EA2D-116A-7EE7A6194657}" dt="2024-07-17T01:45:34.591" v="836" actId="20577"/>
        <pc:sldMkLst>
          <pc:docMk/>
          <pc:sldMk cId="4167117408" sldId="258"/>
        </pc:sldMkLst>
        <pc:spChg chg="mod">
          <ac:chgData name="Danielle West" userId="S::dwest@foxvalleyag.com::36075e9d-55d1-4520-aad7-32f28900083b" providerId="AD" clId="Web-{17632384-655C-EA2D-116A-7EE7A6194657}" dt="2024-07-17T01:45:34.591" v="836" actId="20577"/>
          <ac:spMkLst>
            <pc:docMk/>
            <pc:sldMk cId="4167117408" sldId="258"/>
            <ac:spMk id="3" creationId="{DC1AC215-6A1E-4C59-EFD0-D293BFB95537}"/>
          </ac:spMkLst>
        </pc:spChg>
        <pc:spChg chg="add del mod">
          <ac:chgData name="Danielle West" userId="S::dwest@foxvalleyag.com::36075e9d-55d1-4520-aad7-32f28900083b" providerId="AD" clId="Web-{17632384-655C-EA2D-116A-7EE7A6194657}" dt="2024-07-15T18:03:34.950" v="10"/>
          <ac:spMkLst>
            <pc:docMk/>
            <pc:sldMk cId="4167117408" sldId="258"/>
            <ac:spMk id="5" creationId="{DFC3DD9B-7FD0-3822-97A1-18E4D51FBE2A}"/>
          </ac:spMkLst>
        </pc:spChg>
        <pc:picChg chg="add del mod">
          <ac:chgData name="Danielle West" userId="S::dwest@foxvalleyag.com::36075e9d-55d1-4520-aad7-32f28900083b" providerId="AD" clId="Web-{17632384-655C-EA2D-116A-7EE7A6194657}" dt="2024-07-15T18:50:46.525" v="14"/>
          <ac:picMkLst>
            <pc:docMk/>
            <pc:sldMk cId="4167117408" sldId="258"/>
            <ac:picMk id="4" creationId="{EAB63E97-8041-CDC6-4BE4-AC890779FF4E}"/>
          </ac:picMkLst>
        </pc:picChg>
        <pc:picChg chg="add mod">
          <ac:chgData name="Danielle West" userId="S::dwest@foxvalleyag.com::36075e9d-55d1-4520-aad7-32f28900083b" providerId="AD" clId="Web-{17632384-655C-EA2D-116A-7EE7A6194657}" dt="2024-07-15T18:51:47.884" v="15"/>
          <ac:picMkLst>
            <pc:docMk/>
            <pc:sldMk cId="4167117408" sldId="258"/>
            <ac:picMk id="5" creationId="{F8C0DDD1-BB45-11B0-70C1-3897D4FDE6E5}"/>
          </ac:picMkLst>
        </pc:picChg>
        <pc:picChg chg="del">
          <ac:chgData name="Danielle West" userId="S::dwest@foxvalleyag.com::36075e9d-55d1-4520-aad7-32f28900083b" providerId="AD" clId="Web-{17632384-655C-EA2D-116A-7EE7A6194657}" dt="2024-07-15T17:46:38.124" v="9"/>
          <ac:picMkLst>
            <pc:docMk/>
            <pc:sldMk cId="4167117408" sldId="258"/>
            <ac:picMk id="6" creationId="{7D7FBF6D-1B6B-4091-9ABF-B967D33EAC3F}"/>
          </ac:picMkLst>
        </pc:picChg>
        <pc:picChg chg="add mod">
          <ac:chgData name="Danielle West" userId="S::dwest@foxvalleyag.com::36075e9d-55d1-4520-aad7-32f28900083b" providerId="AD" clId="Web-{17632384-655C-EA2D-116A-7EE7A6194657}" dt="2024-07-15T18:52:46.884" v="19" actId="1076"/>
          <ac:picMkLst>
            <pc:docMk/>
            <pc:sldMk cId="4167117408" sldId="258"/>
            <ac:picMk id="6" creationId="{89A14A11-7A79-C1DF-807B-93540DF6765C}"/>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N444 – Danielle West</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48683"/>
            <a:ext cx="8596668" cy="1320800"/>
          </a:xfrm>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vert="horz" lIns="91440" tIns="45720" rIns="91440" bIns="45720" rtlCol="0" anchor="t">
            <a:normAutofit/>
          </a:bodyPr>
          <a:lstStyle/>
          <a:p>
            <a:pPr marL="0" indent="0">
              <a:buNone/>
            </a:pPr>
            <a:endParaRPr lang="en-US" dirty="0"/>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210996869"/>
              </p:ext>
            </p:extLst>
          </p:nvPr>
        </p:nvGraphicFramePr>
        <p:xfrm>
          <a:off x="772584" y="760291"/>
          <a:ext cx="9132492" cy="4739187"/>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sz="1000" dirty="0"/>
                        <a:t>Track parts FTFR and </a:t>
                      </a:r>
                      <a:r>
                        <a:rPr lang="en-US" sz="1000"/>
                        <a:t>back-order</a:t>
                      </a:r>
                      <a:r>
                        <a:rPr lang="en-US" sz="1000" dirty="0"/>
                        <a:t> parts </a:t>
                      </a:r>
                    </a:p>
                  </a:txBody>
                  <a:tcPr/>
                </a:tc>
                <a:tc>
                  <a:txBody>
                    <a:bodyPr/>
                    <a:lstStyle/>
                    <a:p>
                      <a:r>
                        <a:rPr lang="en-US" sz="1000"/>
                        <a:t>Parts Manager</a:t>
                      </a:r>
                      <a:endParaRPr lang="en-US" sz="1000" dirty="0"/>
                    </a:p>
                  </a:txBody>
                  <a:tcPr/>
                </a:tc>
                <a:tc>
                  <a:txBody>
                    <a:bodyPr/>
                    <a:lstStyle/>
                    <a:p>
                      <a:r>
                        <a:rPr lang="en-US" sz="1000"/>
                        <a:t>Sept 1, 2024</a:t>
                      </a:r>
                      <a:endParaRPr lang="en-US" sz="1000" dirty="0"/>
                    </a:p>
                  </a:txBody>
                  <a:tcPr/>
                </a:tc>
                <a:extLst>
                  <a:ext uri="{0D108BD9-81ED-4DB2-BD59-A6C34878D82A}">
                    <a16:rowId xmlns:a16="http://schemas.microsoft.com/office/drawing/2014/main" val="2400365483"/>
                  </a:ext>
                </a:extLst>
              </a:tr>
              <a:tr h="565004">
                <a:tc>
                  <a:txBody>
                    <a:bodyPr/>
                    <a:lstStyle/>
                    <a:p>
                      <a:r>
                        <a:rPr lang="en-US" sz="1000"/>
                        <a:t>Hire 2 lube Technicians</a:t>
                      </a:r>
                      <a:endParaRPr lang="en-US" sz="1000" dirty="0"/>
                    </a:p>
                  </a:txBody>
                  <a:tcPr/>
                </a:tc>
                <a:tc>
                  <a:txBody>
                    <a:bodyPr/>
                    <a:lstStyle/>
                    <a:p>
                      <a:r>
                        <a:rPr lang="en-US" sz="1000"/>
                        <a:t>Service Manager/Recruiting team</a:t>
                      </a:r>
                      <a:endParaRPr lang="en-US" sz="1000" dirty="0"/>
                    </a:p>
                  </a:txBody>
                  <a:tcPr/>
                </a:tc>
                <a:tc>
                  <a:txBody>
                    <a:bodyPr/>
                    <a:lstStyle/>
                    <a:p>
                      <a:r>
                        <a:rPr lang="en-US" sz="1000"/>
                        <a:t>August 25, 2024</a:t>
                      </a:r>
                      <a:endParaRPr lang="en-US" sz="1000" dirty="0"/>
                    </a:p>
                  </a:txBody>
                  <a:tcPr/>
                </a:tc>
                <a:extLst>
                  <a:ext uri="{0D108BD9-81ED-4DB2-BD59-A6C34878D82A}">
                    <a16:rowId xmlns:a16="http://schemas.microsoft.com/office/drawing/2014/main" val="107845787"/>
                  </a:ext>
                </a:extLst>
              </a:tr>
              <a:tr h="565004">
                <a:tc>
                  <a:txBody>
                    <a:bodyPr/>
                    <a:lstStyle/>
                    <a:p>
                      <a:r>
                        <a:rPr lang="en-US" sz="1000" dirty="0"/>
                        <a:t>Hold shop meetings to increase communication </a:t>
                      </a:r>
                      <a:r>
                        <a:rPr lang="en-US" sz="1000"/>
                        <a:t>within dept of status</a:t>
                      </a:r>
                      <a:endParaRPr lang="en-US" sz="1000" dirty="0"/>
                    </a:p>
                  </a:txBody>
                  <a:tcPr/>
                </a:tc>
                <a:tc>
                  <a:txBody>
                    <a:bodyPr/>
                    <a:lstStyle/>
                    <a:p>
                      <a:r>
                        <a:rPr lang="en-US" sz="1000"/>
                        <a:t>Service Manager</a:t>
                      </a:r>
                      <a:endParaRPr lang="en-US" sz="1000" dirty="0"/>
                    </a:p>
                  </a:txBody>
                  <a:tcPr/>
                </a:tc>
                <a:tc>
                  <a:txBody>
                    <a:bodyPr/>
                    <a:lstStyle/>
                    <a:p>
                      <a:r>
                        <a:rPr lang="en-US" sz="1000"/>
                        <a:t>Weekly</a:t>
                      </a:r>
                      <a:endParaRPr lang="en-US" sz="1000" dirty="0"/>
                    </a:p>
                  </a:txBody>
                  <a:tcPr/>
                </a:tc>
                <a:extLst>
                  <a:ext uri="{0D108BD9-81ED-4DB2-BD59-A6C34878D82A}">
                    <a16:rowId xmlns:a16="http://schemas.microsoft.com/office/drawing/2014/main" val="1530126605"/>
                  </a:ext>
                </a:extLst>
              </a:tr>
              <a:tr h="565004">
                <a:tc>
                  <a:txBody>
                    <a:bodyPr/>
                    <a:lstStyle/>
                    <a:p>
                      <a:r>
                        <a:rPr lang="en-US" sz="1000"/>
                        <a:t>Sign up for Service Advisor Training </a:t>
                      </a:r>
                      <a:endParaRPr lang="en-US" sz="1000" dirty="0"/>
                    </a:p>
                  </a:txBody>
                  <a:tcPr/>
                </a:tc>
                <a:tc>
                  <a:txBody>
                    <a:bodyPr/>
                    <a:lstStyle/>
                    <a:p>
                      <a:r>
                        <a:rPr lang="en-US" sz="1000"/>
                        <a:t>Sales Manager/COO </a:t>
                      </a:r>
                      <a:endParaRPr lang="en-US" sz="1000" dirty="0"/>
                    </a:p>
                  </a:txBody>
                  <a:tcPr/>
                </a:tc>
                <a:tc>
                  <a:txBody>
                    <a:bodyPr/>
                    <a:lstStyle/>
                    <a:p>
                      <a:r>
                        <a:rPr lang="en-US" sz="1000"/>
                        <a:t>August 10, 2024</a:t>
                      </a:r>
                      <a:endParaRPr lang="en-US" sz="1000" dirty="0"/>
                    </a:p>
                  </a:txBody>
                  <a:tcPr/>
                </a:tc>
                <a:extLst>
                  <a:ext uri="{0D108BD9-81ED-4DB2-BD59-A6C34878D82A}">
                    <a16:rowId xmlns:a16="http://schemas.microsoft.com/office/drawing/2014/main" val="1950345431"/>
                  </a:ext>
                </a:extLst>
              </a:tr>
              <a:tr h="565004">
                <a:tc>
                  <a:txBody>
                    <a:bodyPr/>
                    <a:lstStyle/>
                    <a:p>
                      <a:r>
                        <a:rPr lang="en-US" sz="1000" dirty="0"/>
                        <a:t>Create competitive pricing board and coupons for </a:t>
                      </a:r>
                      <a:r>
                        <a:rPr lang="en-US" sz="1000"/>
                        <a:t>marketing initiative on competitive work</a:t>
                      </a:r>
                      <a:endParaRPr lang="en-US" sz="1000" dirty="0"/>
                    </a:p>
                  </a:txBody>
                  <a:tcPr/>
                </a:tc>
                <a:tc>
                  <a:txBody>
                    <a:bodyPr/>
                    <a:lstStyle/>
                    <a:p>
                      <a:r>
                        <a:rPr lang="en-US" sz="1000"/>
                        <a:t>Service Manager/GM</a:t>
                      </a:r>
                      <a:endParaRPr lang="en-US" sz="1000" dirty="0"/>
                    </a:p>
                  </a:txBody>
                  <a:tcPr/>
                </a:tc>
                <a:tc>
                  <a:txBody>
                    <a:bodyPr/>
                    <a:lstStyle/>
                    <a:p>
                      <a:r>
                        <a:rPr lang="en-US" sz="1000"/>
                        <a:t>Monthly </a:t>
                      </a:r>
                      <a:endParaRPr lang="en-US" sz="1000" dirty="0"/>
                    </a:p>
                  </a:txBody>
                  <a:tcPr/>
                </a:tc>
                <a:extLst>
                  <a:ext uri="{0D108BD9-81ED-4DB2-BD59-A6C34878D82A}">
                    <a16:rowId xmlns:a16="http://schemas.microsoft.com/office/drawing/2014/main" val="1960891333"/>
                  </a:ext>
                </a:extLst>
              </a:tr>
              <a:tr h="565004">
                <a:tc>
                  <a:txBody>
                    <a:bodyPr/>
                    <a:lstStyle/>
                    <a:p>
                      <a:r>
                        <a:rPr lang="en-US" sz="1000" dirty="0"/>
                        <a:t>Bring Dept Status on Parts and Service work to L10 Mtg every week </a:t>
                      </a:r>
                      <a:r>
                        <a:rPr lang="en-US" sz="1000"/>
                        <a:t>to inform mgmt team</a:t>
                      </a:r>
                      <a:endParaRPr lang="en-US" sz="1000" dirty="0"/>
                    </a:p>
                  </a:txBody>
                  <a:tcPr/>
                </a:tc>
                <a:tc>
                  <a:txBody>
                    <a:bodyPr/>
                    <a:lstStyle/>
                    <a:p>
                      <a:r>
                        <a:rPr lang="en-US" sz="1000"/>
                        <a:t>Service Manager/Parts Manager/GM</a:t>
                      </a:r>
                      <a:endParaRPr lang="en-US" sz="1000" dirty="0"/>
                    </a:p>
                  </a:txBody>
                  <a:tcPr/>
                </a:tc>
                <a:tc>
                  <a:txBody>
                    <a:bodyPr/>
                    <a:lstStyle/>
                    <a:p>
                      <a:r>
                        <a:rPr lang="en-US" sz="1000"/>
                        <a:t>Weekly</a:t>
                      </a:r>
                      <a:endParaRPr lang="en-US" sz="1000" dirty="0"/>
                    </a:p>
                  </a:txBody>
                  <a:tcPr/>
                </a:tc>
                <a:extLst>
                  <a:ext uri="{0D108BD9-81ED-4DB2-BD59-A6C34878D82A}">
                    <a16:rowId xmlns:a16="http://schemas.microsoft.com/office/drawing/2014/main" val="4137224325"/>
                  </a:ext>
                </a:extLst>
              </a:tr>
              <a:tr h="709083">
                <a:tc>
                  <a:txBody>
                    <a:bodyPr/>
                    <a:lstStyle/>
                    <a:p>
                      <a:r>
                        <a:rPr lang="en-US" sz="1050" dirty="0"/>
                        <a:t>Reevaluate Manager and Advisor pay plan to </a:t>
                      </a:r>
                      <a:r>
                        <a:rPr lang="en-US" sz="1050"/>
                        <a:t>deduct policy</a:t>
                      </a:r>
                    </a:p>
                  </a:txBody>
                  <a:tcPr/>
                </a:tc>
                <a:tc>
                  <a:txBody>
                    <a:bodyPr/>
                    <a:lstStyle/>
                    <a:p>
                      <a:r>
                        <a:rPr lang="en-US" sz="1050"/>
                        <a:t>GM/COO</a:t>
                      </a:r>
                      <a:endParaRPr lang="en-US" sz="1050" dirty="0"/>
                    </a:p>
                  </a:txBody>
                  <a:tcPr/>
                </a:tc>
                <a:tc>
                  <a:txBody>
                    <a:bodyPr/>
                    <a:lstStyle/>
                    <a:p>
                      <a:r>
                        <a:rPr lang="en-US" sz="1050"/>
                        <a:t>August 1,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80720"/>
            <a:ext cx="8596668" cy="1320800"/>
          </a:xfrm>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fontScale="62500" lnSpcReduction="20000"/>
          </a:bodyPr>
          <a:lstStyle/>
          <a:p>
            <a:r>
              <a:rPr lang="en-US"/>
              <a:t>When looking at our 100 RO analysis numbers and speaking with my Service Manager to inquire about the numbers there were several things that we discussed that are contributing factors that we have some control over. </a:t>
            </a:r>
            <a:endParaRPr lang="en-US" dirty="0"/>
          </a:p>
          <a:p>
            <a:r>
              <a:rPr lang="en-US"/>
              <a:t>The biggest being the communication in the shop. While our company's management team has good communication the trickle down is not as robust as we would hope. This leaves the employees frusterated and the morale lower when there are not regular check ins and updates. I think that having regular shop meetings</a:t>
            </a:r>
            <a:r>
              <a:rPr lang="en-US" dirty="0"/>
              <a:t> </a:t>
            </a:r>
            <a:r>
              <a:rPr lang="en-US"/>
              <a:t>that have a scheduled agenda to go over work status, trouble jobs, and parts issues/status would increase the overall morale of the shop and increase the coheasiveness between team members.</a:t>
            </a:r>
            <a:endParaRPr lang="en-US" dirty="0"/>
          </a:p>
          <a:p>
            <a:r>
              <a:rPr lang="en-US"/>
              <a:t>It is also apparent that our service advisors are not as strong as we would like them to be. As we are aware of the lack of KSA, we have control over getting them the proper training and resources to be able to excel and drive the work coming into the shop. We are looking into an on-site company to come in and do training with our advisors. </a:t>
            </a:r>
          </a:p>
          <a:p>
            <a:r>
              <a:rPr lang="en-US"/>
              <a:t>Lastly, I believe that there are seemingly restrictions with the amount that we can charge for competitive work as the independents and smaller shops are basically giving away services for free- but we can be doing a better job with selling the value in bringing your vehicle into a dealership and putting out regular specials that would help drive that traffic. The other issue is that our one line ROs are being massively swayed as VW no longer covers certain</a:t>
            </a:r>
            <a:r>
              <a:rPr lang="en-US" dirty="0"/>
              <a:t> </a:t>
            </a:r>
            <a:r>
              <a:rPr lang="en-US"/>
              <a:t>services under warranty that otherwise would be covered with other OEMs (and VW at one time). </a:t>
            </a:r>
            <a:endParaRPr lang="en-US" dirty="0"/>
          </a:p>
          <a:p>
            <a:r>
              <a:rPr lang="en-US"/>
              <a:t>The RO analysis was a very enlighting exercise, as well as the SWOT, that allowed a more indepth look at our Service department and where some of the road blocks are. I am looking forward to the action plans set in place to increase the overall health of the service department and growth in the future! </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310445" y="1492663"/>
            <a:ext cx="4184035" cy="3880772"/>
          </a:xfrm>
        </p:spPr>
        <p:txBody>
          <a:bodyPr vert="horz" lIns="91440" tIns="45720" rIns="91440" bIns="45720" rtlCol="0" anchor="t">
            <a:normAutofit fontScale="55000" lnSpcReduction="20000"/>
          </a:bodyPr>
          <a:lstStyle/>
          <a:p>
            <a:r>
              <a:rPr lang="en-US" b="1" dirty="0"/>
              <a:t>Conversation Notes from meeting with my Service Manager:</a:t>
            </a:r>
          </a:p>
          <a:p>
            <a:r>
              <a:rPr lang="en-US" b="1"/>
              <a:t>Personnel</a:t>
            </a:r>
            <a:r>
              <a:rPr lang="en-US"/>
              <a:t>: Do we have the right people in the </a:t>
            </a:r>
            <a:r>
              <a:rPr lang="en-US" dirty="0"/>
              <a:t>right seats? We need to hire 1 more Journeymen Tech. But where we are really lacking is the lube techs. We recently put two lube techs through VW's apprentice program and now are down to 1 lube tech and 1 semi skill. So our immediate need is Lube Techs. This will also take down the cost of some of the Labor that journeymen are doing. </a:t>
            </a:r>
            <a:endParaRPr lang="en-US"/>
          </a:p>
          <a:p>
            <a:r>
              <a:rPr lang="en-US" b="1" dirty="0"/>
              <a:t>1 line ROs:</a:t>
            </a:r>
            <a:r>
              <a:rPr lang="en-US" dirty="0"/>
              <a:t> The 100 RO sample was definitely NOT cherry picked...We have not been getting huge jobs and there is not a ton of declined work. Where we are getting hit by is that VW no longer covers tire rotations under warranty. So that not only makes up a decent amount of one line ROs but it also brings down our FRH per RO. Its a </a:t>
            </a:r>
            <a:r>
              <a:rPr lang="en-US"/>
              <a:t>.50hr job. </a:t>
            </a:r>
            <a:endParaRPr lang="en-US" dirty="0"/>
          </a:p>
          <a:p>
            <a:r>
              <a:rPr lang="en-US" b="1" dirty="0"/>
              <a:t>Average Rates:</a:t>
            </a:r>
            <a:r>
              <a:rPr lang="en-US" dirty="0"/>
              <a:t> Our average rates are not on "guide" with NADA. When looking at the competition, independents have brought their prices down so low and that was confirmed by the rate exercise that we did in class. More independents aren't charging for tire rotates or oil changes are 30% less than the dealership. While we would love to have our rate avg </a:t>
            </a:r>
            <a:r>
              <a:rPr lang="en-US" err="1"/>
              <a:t>maintinence</a:t>
            </a:r>
            <a:r>
              <a:rPr lang="en-US" dirty="0"/>
              <a:t> rate closer to our warranty rate, we would lose customers.  </a:t>
            </a:r>
          </a:p>
          <a:p>
            <a:endParaRPr lang="en-US" dirty="0"/>
          </a:p>
        </p:txBody>
      </p:sp>
      <p:pic>
        <p:nvPicPr>
          <p:cNvPr id="5" name="Picture 4" descr="A table with numbers and numbers&#10;&#10;Description automatically generated">
            <a:extLst>
              <a:ext uri="{FF2B5EF4-FFF2-40B4-BE49-F238E27FC236}">
                <a16:creationId xmlns:a16="http://schemas.microsoft.com/office/drawing/2014/main" id="{F8C0DDD1-BB45-11B0-70C1-3897D4FDE6E5}"/>
              </a:ext>
            </a:extLst>
          </p:cNvPr>
          <p:cNvPicPr>
            <a:picLocks noChangeAspect="1"/>
          </p:cNvPicPr>
          <p:nvPr/>
        </p:nvPicPr>
        <p:blipFill>
          <a:blip r:embed="rId2"/>
          <a:stretch>
            <a:fillRect/>
          </a:stretch>
        </p:blipFill>
        <p:spPr>
          <a:xfrm>
            <a:off x="14805904" y="8528957"/>
            <a:ext cx="5026534" cy="4114800"/>
          </a:xfrm>
          <a:prstGeom prst="rect">
            <a:avLst/>
          </a:prstGeom>
        </p:spPr>
      </p:pic>
      <p:pic>
        <p:nvPicPr>
          <p:cNvPr id="6" name="Picture 5" descr="A table with numbers and numbers&#10;&#10;Description automatically generated">
            <a:extLst>
              <a:ext uri="{FF2B5EF4-FFF2-40B4-BE49-F238E27FC236}">
                <a16:creationId xmlns:a16="http://schemas.microsoft.com/office/drawing/2014/main" id="{89A14A11-7A79-C1DF-807B-93540DF6765C}"/>
              </a:ext>
            </a:extLst>
          </p:cNvPr>
          <p:cNvPicPr>
            <a:picLocks noChangeAspect="1"/>
          </p:cNvPicPr>
          <p:nvPr/>
        </p:nvPicPr>
        <p:blipFill>
          <a:blip r:embed="rId2"/>
          <a:stretch>
            <a:fillRect/>
          </a:stretch>
        </p:blipFill>
        <p:spPr>
          <a:xfrm>
            <a:off x="4976272" y="1116728"/>
            <a:ext cx="6973335" cy="5603478"/>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13549"/>
            <a:ext cx="8596668" cy="3880773"/>
          </a:xfrm>
        </p:spPr>
        <p:txBody>
          <a:bodyPr vert="horz" lIns="91440" tIns="45720" rIns="91440" bIns="45720" rtlCol="0" anchor="t">
            <a:normAutofit lnSpcReduction="10000"/>
          </a:bodyPr>
          <a:lstStyle/>
          <a:p>
            <a:pPr>
              <a:buFont typeface="Wingdings" charset="2"/>
              <a:buChar char="Ø"/>
            </a:pPr>
            <a:endParaRPr lang="en-US"/>
          </a:p>
          <a:p>
            <a:pPr algn="ctr">
              <a:buFont typeface="Wingdings" charset="2"/>
              <a:buChar char="Ø"/>
            </a:pPr>
            <a:r>
              <a:rPr lang="en-US" b="1" dirty="0"/>
              <a:t>Large shop with multiple bays</a:t>
            </a:r>
          </a:p>
          <a:p>
            <a:pPr algn="ctr">
              <a:buFont typeface="Wingdings" charset="2"/>
              <a:buChar char="Ø"/>
            </a:pPr>
            <a:r>
              <a:rPr lang="en-US" b="1" dirty="0"/>
              <a:t>Teamwork </a:t>
            </a:r>
          </a:p>
          <a:p>
            <a:pPr algn="ctr">
              <a:buFont typeface="Wingdings" charset="2"/>
              <a:buChar char="Ø"/>
            </a:pPr>
            <a:r>
              <a:rPr lang="en-US" b="1" dirty="0"/>
              <a:t>Dealership knowledge </a:t>
            </a:r>
          </a:p>
          <a:p>
            <a:pPr algn="ctr">
              <a:buFont typeface="Wingdings" charset="2"/>
              <a:buChar char="Ø"/>
            </a:pPr>
            <a:r>
              <a:rPr lang="en-US" b="1" dirty="0"/>
              <a:t>There is always work to do </a:t>
            </a:r>
          </a:p>
          <a:p>
            <a:pPr algn="ctr">
              <a:buFont typeface="Wingdings" charset="2"/>
              <a:buChar char="Ø"/>
            </a:pPr>
            <a:r>
              <a:rPr lang="en-US" b="1" dirty="0"/>
              <a:t>Training Opportunity and advancement </a:t>
            </a:r>
          </a:p>
          <a:p>
            <a:pPr algn="ctr">
              <a:buFont typeface="Wingdings" charset="2"/>
              <a:buChar char="Ø"/>
            </a:pPr>
            <a:r>
              <a:rPr lang="en-US" b="1" dirty="0"/>
              <a:t>Experienced Technicians</a:t>
            </a:r>
          </a:p>
          <a:p>
            <a:pPr algn="ctr">
              <a:buFont typeface="Wingdings" charset="2"/>
              <a:buChar char="Ø"/>
            </a:pPr>
            <a:r>
              <a:rPr lang="en-US" b="1" dirty="0"/>
              <a:t>Communication</a:t>
            </a:r>
          </a:p>
          <a:p>
            <a:pPr algn="ctr">
              <a:buFont typeface="Wingdings" charset="2"/>
              <a:buChar char="Ø"/>
            </a:pPr>
            <a:r>
              <a:rPr lang="en-US" b="1" dirty="0"/>
              <a:t>Honest Company</a:t>
            </a:r>
          </a:p>
          <a:p>
            <a:pPr algn="ctr">
              <a:buFont typeface="Wingdings" charset="2"/>
              <a:buChar char="Ø"/>
            </a:pPr>
            <a:r>
              <a:rPr lang="en-US" b="1" dirty="0"/>
              <a:t>Customer Retention and satisfaction</a:t>
            </a:r>
          </a:p>
          <a:p>
            <a:pPr>
              <a:buFont typeface="Wingdings" charset="2"/>
              <a:buChar char="Ø"/>
            </a:pPr>
            <a:endParaRPr lang="en-US" dirty="0"/>
          </a:p>
          <a:p>
            <a:pPr>
              <a:buFont typeface="Wingdings" charset="2"/>
              <a:buChar char="Ø"/>
            </a:pPr>
            <a:endParaRPr lang="en-US" dirty="0"/>
          </a:p>
          <a:p>
            <a:pPr>
              <a:buFont typeface="Wingdings" charset="2"/>
              <a:buChar char="Ø"/>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01789"/>
            <a:ext cx="8596668" cy="3880773"/>
          </a:xfrm>
        </p:spPr>
        <p:txBody>
          <a:bodyPr vert="horz" lIns="91440" tIns="45720" rIns="91440" bIns="45720" rtlCol="0" anchor="t">
            <a:normAutofit/>
          </a:bodyPr>
          <a:lstStyle/>
          <a:p>
            <a:pPr marL="0" indent="0" algn="ctr">
              <a:buNone/>
            </a:pPr>
            <a:endParaRPr lang="en-US"/>
          </a:p>
          <a:p>
            <a:pPr algn="ctr"/>
            <a:r>
              <a:rPr lang="en-US" b="1" dirty="0"/>
              <a:t>Communication </a:t>
            </a:r>
          </a:p>
          <a:p>
            <a:pPr algn="ctr"/>
            <a:r>
              <a:rPr lang="en-US" b="1" dirty="0"/>
              <a:t>2 out of the 3 writers</a:t>
            </a:r>
          </a:p>
          <a:p>
            <a:pPr algn="ctr"/>
            <a:r>
              <a:rPr lang="en-US" b="1" dirty="0"/>
              <a:t>Never enough loaner cars</a:t>
            </a:r>
          </a:p>
          <a:p>
            <a:pPr algn="ctr"/>
            <a:r>
              <a:rPr lang="en-US" b="1" dirty="0"/>
              <a:t>Back order parts</a:t>
            </a:r>
          </a:p>
          <a:p>
            <a:pPr algn="ctr"/>
            <a:r>
              <a:rPr lang="en-US" b="1" dirty="0"/>
              <a:t>Not enough Technicians</a:t>
            </a:r>
          </a:p>
          <a:p>
            <a:pPr algn="ctr"/>
            <a:r>
              <a:rPr lang="en-US" b="1" dirty="0"/>
              <a:t>Unfair treatment of Technicians</a:t>
            </a:r>
          </a:p>
          <a:p>
            <a:pPr algn="ctr"/>
            <a:r>
              <a:rPr lang="en-US" b="1" dirty="0"/>
              <a:t>Scan tools </a:t>
            </a:r>
          </a:p>
          <a:p>
            <a:pPr algn="ctr"/>
            <a:r>
              <a:rPr lang="en-US" b="1" dirty="0"/>
              <a:t>Over worked at times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pPr algn="ctr"/>
            <a:r>
              <a:rPr lang="en-US" b="1" dirty="0"/>
              <a:t>Grow more Technicians in house</a:t>
            </a:r>
          </a:p>
          <a:p>
            <a:pPr algn="ctr"/>
            <a:r>
              <a:rPr lang="en-US" b="1" dirty="0"/>
              <a:t>Train current Advisors</a:t>
            </a:r>
          </a:p>
          <a:p>
            <a:pPr algn="ctr"/>
            <a:r>
              <a:rPr lang="en-US" b="1" dirty="0"/>
              <a:t>Hire better Advisors</a:t>
            </a:r>
          </a:p>
          <a:p>
            <a:pPr algn="ctr"/>
            <a:r>
              <a:rPr lang="en-US" b="1" dirty="0"/>
              <a:t>Hire more Technicians</a:t>
            </a:r>
          </a:p>
          <a:p>
            <a:pPr algn="ctr"/>
            <a:endParaRPr lang="en-US" b="1"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pPr algn="ctr"/>
            <a:r>
              <a:rPr lang="en-US" b="1" dirty="0"/>
              <a:t>Independent Shops</a:t>
            </a:r>
          </a:p>
          <a:p>
            <a:pPr algn="ctr"/>
            <a:r>
              <a:rPr lang="en-US" b="1" dirty="0"/>
              <a:t>Tire stores</a:t>
            </a:r>
          </a:p>
          <a:p>
            <a:pPr algn="ctr"/>
            <a:r>
              <a:rPr lang="en-US" b="1" dirty="0"/>
              <a:t>Other Dealerships</a:t>
            </a:r>
          </a:p>
          <a:p>
            <a:pPr algn="ctr"/>
            <a:r>
              <a:rPr lang="en-US" b="1" dirty="0"/>
              <a:t>"Mother Germany and the ever-changing warranty requirements"</a:t>
            </a:r>
          </a:p>
          <a:p>
            <a:pPr algn="ctr"/>
            <a:r>
              <a:rPr lang="en-US" b="1" dirty="0"/>
              <a:t>War for Talent</a:t>
            </a:r>
          </a:p>
          <a:p>
            <a:endParaRPr lang="en-US" dirty="0"/>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pPr algn="ctr"/>
            <a:r>
              <a:rPr lang="en-US" b="1" dirty="0"/>
              <a:t>Increase customer pay labor gross per RO on Competitive </a:t>
            </a:r>
          </a:p>
          <a:p>
            <a:pPr algn="ctr"/>
            <a:r>
              <a:rPr lang="en-US" b="1" dirty="0"/>
              <a:t>Decrease One Line RO percentage</a:t>
            </a:r>
          </a:p>
          <a:p>
            <a:pPr algn="ctr"/>
            <a:r>
              <a:rPr lang="en-US" b="1" dirty="0"/>
              <a:t>Incorporate policy deduction in compensation plans </a:t>
            </a:r>
          </a:p>
          <a:p>
            <a:pPr algn="ctr"/>
            <a:r>
              <a:rPr lang="en-US" b="1" dirty="0"/>
              <a:t>Recruit Technicians of appropriate KSA to fulfill appointments that we are currently cutting off due to personnel shortage</a:t>
            </a:r>
          </a:p>
          <a:p>
            <a:pPr algn="ctr"/>
            <a:r>
              <a:rPr lang="en-US" b="1" dirty="0"/>
              <a:t>Address backorder parts issue </a:t>
            </a:r>
          </a:p>
          <a:p>
            <a:pPr algn="ctr"/>
            <a:r>
              <a:rPr lang="en-US" b="1" dirty="0"/>
              <a:t>Improve Sales of Advisors </a:t>
            </a:r>
            <a:endParaRPr lang="en-US" dirty="0"/>
          </a:p>
          <a:p>
            <a:pPr algn="ctr"/>
            <a:endParaRPr lang="en-US" b="1"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pPr algn="ctr"/>
            <a:r>
              <a:rPr lang="en-US"/>
              <a:t>Reevaluate our Service Department hours to make sure that they accommodate the work demand</a:t>
            </a:r>
          </a:p>
          <a:p>
            <a:pPr algn="ctr"/>
            <a:r>
              <a:rPr lang="en-US" dirty="0"/>
              <a:t>Increase productivity of service advisors and work sold</a:t>
            </a:r>
          </a:p>
          <a:p>
            <a:pPr algn="ctr"/>
            <a:r>
              <a:rPr lang="en-US"/>
              <a:t>Shop independents and market competive pricing and shop value to customers </a:t>
            </a:r>
            <a:endParaRPr lang="en-US" dirty="0"/>
          </a:p>
          <a:p>
            <a:pPr algn="ctr"/>
            <a:r>
              <a:rPr lang="en-US" dirty="0"/>
              <a:t>Hire more entry level technicians to increase the amount of work in the shop at the lowest rate</a:t>
            </a:r>
          </a:p>
          <a:p>
            <a:pPr algn="ctr"/>
            <a:r>
              <a:rPr lang="en-US" dirty="0"/>
              <a:t>Discuss FTFR with Parts department and address issues with back order parts and/or inventory issues</a:t>
            </a:r>
          </a:p>
          <a:p>
            <a:pPr algn="ctr"/>
            <a:r>
              <a:rPr lang="en-US" dirty="0"/>
              <a:t>Reevaluate dispatching tactics with Shop Foreman to ensure proper dispatching</a:t>
            </a:r>
          </a:p>
          <a:p>
            <a:pPr algn="ctr"/>
            <a:endParaRPr lang="en-US" dirty="0"/>
          </a:p>
          <a:p>
            <a:pPr algn="ct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lnSpcReduction="10000"/>
          </a:bodyPr>
          <a:lstStyle/>
          <a:p>
            <a:pPr algn="ctr"/>
            <a:r>
              <a:rPr lang="en-US" dirty="0"/>
              <a:t>Regular shop meetings (like sales has every Saturday) on Mondays to go through the different jobs in the shop that are holding up rack capacity, if they are affected by back-order parts and the status. This will increase communication and shop knowledge between all Fixed Ops personnel.</a:t>
            </a:r>
          </a:p>
          <a:p>
            <a:pPr algn="ctr"/>
            <a:r>
              <a:rPr lang="en-US" dirty="0"/>
              <a:t>Service Manager to reevaluate the shop schedule to make sure that there is adequate coverage of different Tech skill sets to dispatch work accordingly</a:t>
            </a:r>
          </a:p>
          <a:p>
            <a:pPr algn="ctr"/>
            <a:r>
              <a:rPr lang="en-US"/>
              <a:t>Create monthly spiffs for Advisors for upselling certain services </a:t>
            </a:r>
            <a:endParaRPr lang="en-US" dirty="0"/>
          </a:p>
          <a:p>
            <a:pPr algn="ctr"/>
            <a:r>
              <a:rPr lang="en-US"/>
              <a:t>Reevaluate Shop Foreman's bonus plan to make sure it is accuartely driving efficency and productivity while also being mindful of the shop cost</a:t>
            </a:r>
            <a:endParaRPr lang="en-US" dirty="0"/>
          </a:p>
          <a:p>
            <a:pPr algn="ctr"/>
            <a:r>
              <a:rPr lang="en-US"/>
              <a:t>Have parts track FTFR and back-order parts</a:t>
            </a:r>
            <a:r>
              <a:rPr lang="en-US" dirty="0"/>
              <a:t> </a:t>
            </a:r>
          </a:p>
          <a:p>
            <a:pPr algn="ctr"/>
            <a:r>
              <a:rPr lang="en-US"/>
              <a:t>Post competive rates</a:t>
            </a:r>
            <a:r>
              <a:rPr lang="en-US" dirty="0"/>
              <a:t> </a:t>
            </a:r>
            <a:r>
              <a:rPr lang="en-US"/>
              <a:t>with independents through marketing strategy/website coupons/social media to gain traffic</a:t>
            </a:r>
            <a:r>
              <a:rPr lang="en-US" dirty="0"/>
              <a:t> </a:t>
            </a:r>
          </a:p>
          <a:p>
            <a:pPr algn="ctr"/>
            <a:endParaRPr lang="en-US" dirty="0"/>
          </a:p>
          <a:p>
            <a:pPr algn="ctr"/>
            <a:endParaRPr lang="en-US" dirty="0"/>
          </a:p>
          <a:p>
            <a:pPr algn="ctr"/>
            <a:endParaRPr lang="en-US" dirty="0"/>
          </a:p>
          <a:p>
            <a:pPr algn="ct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25530775FB7A4DB3E63512A4151FB6" ma:contentTypeVersion="19" ma:contentTypeDescription="Create a new document." ma:contentTypeScope="" ma:versionID="9e64f19470e21366e21143313683f9e6">
  <xsd:schema xmlns:xsd="http://www.w3.org/2001/XMLSchema" xmlns:xs="http://www.w3.org/2001/XMLSchema" xmlns:p="http://schemas.microsoft.com/office/2006/metadata/properties" xmlns:ns2="f625eb6b-0c95-4b27-b570-452a6d0890d5" xmlns:ns3="e27d3776-ff11-4845-b95e-3cf66945c603" targetNamespace="http://schemas.microsoft.com/office/2006/metadata/properties" ma:root="true" ma:fieldsID="86f5be413145720c85952d4f497c14b6" ns2:_="" ns3:_="">
    <xsd:import namespace="f625eb6b-0c95-4b27-b570-452a6d0890d5"/>
    <xsd:import namespace="e27d3776-ff11-4845-b95e-3cf66945c603"/>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25eb6b-0c95-4b27-b570-452a6d0890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Notes" ma:index="20" nillable="true" ma:displayName="Notes" ma:description="Updates on status&#10;" ma:format="Dropdown" ma:internalName="Note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cb84aff-2e94-42dd-a757-698a56c6db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27d3776-ff11-4845-b95e-3cf66945c603"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078d25e-9d87-4672-862a-b198648c0c02}" ma:internalName="TaxCatchAll" ma:showField="CatchAllData" ma:web="e27d3776-ff11-4845-b95e-3cf66945c60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625eb6b-0c95-4b27-b570-452a6d0890d5">
      <Terms xmlns="http://schemas.microsoft.com/office/infopath/2007/PartnerControls"/>
    </lcf76f155ced4ddcb4097134ff3c332f>
    <Notes xmlns="f625eb6b-0c95-4b27-b570-452a6d0890d5" xsi:nil="true"/>
    <TaxCatchAll xmlns="e27d3776-ff11-4845-b95e-3cf66945c60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331F915-568B-4783-9AE8-E295D0A3FA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25eb6b-0c95-4b27-b570-452a6d0890d5"/>
    <ds:schemaRef ds:uri="e27d3776-ff11-4845-b95e-3cf66945c6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7D0BE6E-9735-4B75-8F9E-130F01122D8F}">
  <ds:schemaRefs>
    <ds:schemaRef ds:uri="http://schemas.microsoft.com/office/2006/metadata/properties"/>
    <ds:schemaRef ds:uri="http://schemas.microsoft.com/office/infopath/2007/PartnerControls"/>
    <ds:schemaRef ds:uri="f625eb6b-0c95-4b27-b570-452a6d0890d5"/>
    <ds:schemaRef ds:uri="e27d3776-ff11-4845-b95e-3cf66945c603"/>
  </ds:schemaRefs>
</ds:datastoreItem>
</file>

<file path=customXml/itemProps3.xml><?xml version="1.0" encoding="utf-8"?>
<ds:datastoreItem xmlns:ds="http://schemas.openxmlformats.org/officeDocument/2006/customXml" ds:itemID="{B1B86C4A-D599-4F77-A321-2D77DDA54D9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TM02900688[[fn=Facet]]</Template>
  <TotalTime>60</TotalTime>
  <Words>69</Words>
  <Application>Microsoft Office PowerPoint</Application>
  <PresentationFormat>Widescreen</PresentationFormat>
  <Paragraphs>25</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Facet</vt:lpstr>
      <vt:lpstr>NADA Service Homework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Danielle West</cp:lastModifiedBy>
  <cp:revision>483</cp:revision>
  <dcterms:created xsi:type="dcterms:W3CDTF">2022-12-04T13:10:55Z</dcterms:created>
  <dcterms:modified xsi:type="dcterms:W3CDTF">2024-07-31T01:19:14Z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0x0101007625530775FB7A4DB3E63512A4151FB6</vt:lpwstr>
  </property>
  <property fmtid="{D5CDD505-2E9C-101B-9397-08002B2CF9AE}" pid="3" name="MediaServiceImageTags">
    <vt:lpwstr/>
  </property>
</Properties>
</file>