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err="1"/>
              <a:t>Weibing</a:t>
            </a:r>
            <a:r>
              <a:rPr lang="en-US" sz="3200" dirty="0"/>
              <a:t> Yu – N444</a:t>
            </a:r>
          </a:p>
          <a:p>
            <a:pPr algn="ctr"/>
            <a:r>
              <a:rPr lang="en-US" sz="3200" dirty="0"/>
              <a:t>OAKVILLE NISSAN</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57487701"/>
              </p:ext>
            </p:extLst>
          </p:nvPr>
        </p:nvGraphicFramePr>
        <p:xfrm>
          <a:off x="677334" y="1818624"/>
          <a:ext cx="9132492" cy="546041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Extending service hours</a:t>
                      </a:r>
                    </a:p>
                  </a:txBody>
                  <a:tcPr/>
                </a:tc>
                <a:tc>
                  <a:txBody>
                    <a:bodyPr/>
                    <a:lstStyle/>
                    <a:p>
                      <a:r>
                        <a:rPr lang="en-US" dirty="0"/>
                        <a:t>Service Manager</a:t>
                      </a:r>
                    </a:p>
                  </a:txBody>
                  <a:tcPr/>
                </a:tc>
                <a:tc>
                  <a:txBody>
                    <a:bodyPr/>
                    <a:lstStyle/>
                    <a:p>
                      <a:r>
                        <a:rPr lang="en-US" dirty="0"/>
                        <a:t>Aug 1</a:t>
                      </a:r>
                      <a:r>
                        <a:rPr lang="en-US" baseline="30000" dirty="0"/>
                        <a:t>st</a:t>
                      </a:r>
                      <a:endParaRPr lang="en-US" dirty="0"/>
                    </a:p>
                  </a:txBody>
                  <a:tcPr/>
                </a:tc>
                <a:extLst>
                  <a:ext uri="{0D108BD9-81ED-4DB2-BD59-A6C34878D82A}">
                    <a16:rowId xmlns:a16="http://schemas.microsoft.com/office/drawing/2014/main" val="2400365483"/>
                  </a:ext>
                </a:extLst>
              </a:tr>
              <a:tr h="565004">
                <a:tc>
                  <a:txBody>
                    <a:bodyPr/>
                    <a:lstStyle/>
                    <a:p>
                      <a:r>
                        <a:rPr lang="en-US" dirty="0"/>
                        <a:t>Bringing in technology for video walk around</a:t>
                      </a:r>
                    </a:p>
                  </a:txBody>
                  <a:tcPr/>
                </a:tc>
                <a:tc>
                  <a:txBody>
                    <a:bodyPr/>
                    <a:lstStyle/>
                    <a:p>
                      <a:r>
                        <a:rPr lang="en-US" dirty="0"/>
                        <a:t>Service Manager</a:t>
                      </a:r>
                    </a:p>
                  </a:txBody>
                  <a:tcPr/>
                </a:tc>
                <a:tc>
                  <a:txBody>
                    <a:bodyPr/>
                    <a:lstStyle/>
                    <a:p>
                      <a:r>
                        <a:rPr lang="en-US" dirty="0"/>
                        <a:t>Aug 15</a:t>
                      </a:r>
                      <a:r>
                        <a:rPr lang="en-US" baseline="30000" dirty="0"/>
                        <a:t>th</a:t>
                      </a:r>
                      <a:endParaRPr lang="en-US" dirty="0"/>
                    </a:p>
                  </a:txBody>
                  <a:tcPr/>
                </a:tc>
                <a:extLst>
                  <a:ext uri="{0D108BD9-81ED-4DB2-BD59-A6C34878D82A}">
                    <a16:rowId xmlns:a16="http://schemas.microsoft.com/office/drawing/2014/main" val="107845787"/>
                  </a:ext>
                </a:extLst>
              </a:tr>
              <a:tr h="565004">
                <a:tc>
                  <a:txBody>
                    <a:bodyPr/>
                    <a:lstStyle/>
                    <a:p>
                      <a:r>
                        <a:rPr lang="en-US" dirty="0"/>
                        <a:t>Parts/tires display area</a:t>
                      </a:r>
                    </a:p>
                  </a:txBody>
                  <a:tcPr/>
                </a:tc>
                <a:tc>
                  <a:txBody>
                    <a:bodyPr/>
                    <a:lstStyle/>
                    <a:p>
                      <a:r>
                        <a:rPr lang="en-US" dirty="0"/>
                        <a:t>Service/Parts Managers</a:t>
                      </a:r>
                    </a:p>
                  </a:txBody>
                  <a:tcPr/>
                </a:tc>
                <a:tc>
                  <a:txBody>
                    <a:bodyPr/>
                    <a:lstStyle/>
                    <a:p>
                      <a:r>
                        <a:rPr lang="en-US" dirty="0"/>
                        <a:t>Aug 7</a:t>
                      </a:r>
                      <a:r>
                        <a:rPr lang="en-US" baseline="30000" dirty="0"/>
                        <a:t>th</a:t>
                      </a:r>
                      <a:endParaRPr lang="en-US" dirty="0"/>
                    </a:p>
                  </a:txBody>
                  <a:tcPr/>
                </a:tc>
                <a:extLst>
                  <a:ext uri="{0D108BD9-81ED-4DB2-BD59-A6C34878D82A}">
                    <a16:rowId xmlns:a16="http://schemas.microsoft.com/office/drawing/2014/main" val="1530126605"/>
                  </a:ext>
                </a:extLst>
              </a:tr>
              <a:tr h="565004">
                <a:tc>
                  <a:txBody>
                    <a:bodyPr/>
                    <a:lstStyle/>
                    <a:p>
                      <a:r>
                        <a:rPr lang="en-US" dirty="0"/>
                        <a:t>Bonus plan for Mechanics/shop foreman</a:t>
                      </a:r>
                    </a:p>
                  </a:txBody>
                  <a:tcPr/>
                </a:tc>
                <a:tc>
                  <a:txBody>
                    <a:bodyPr/>
                    <a:lstStyle/>
                    <a:p>
                      <a:r>
                        <a:rPr lang="en-US" dirty="0"/>
                        <a:t>GM , Service Manager</a:t>
                      </a:r>
                    </a:p>
                  </a:txBody>
                  <a:tcPr/>
                </a:tc>
                <a:tc>
                  <a:txBody>
                    <a:bodyPr/>
                    <a:lstStyle/>
                    <a:p>
                      <a:r>
                        <a:rPr lang="en-US" dirty="0"/>
                        <a:t>Aug 15</a:t>
                      </a:r>
                      <a:r>
                        <a:rPr lang="en-US" baseline="30000" dirty="0"/>
                        <a:t>th</a:t>
                      </a:r>
                      <a:endParaRPr lang="en-US" dirty="0"/>
                    </a:p>
                  </a:txBody>
                  <a:tcPr/>
                </a:tc>
                <a:extLst>
                  <a:ext uri="{0D108BD9-81ED-4DB2-BD59-A6C34878D82A}">
                    <a16:rowId xmlns:a16="http://schemas.microsoft.com/office/drawing/2014/main" val="1950345431"/>
                  </a:ext>
                </a:extLst>
              </a:tr>
              <a:tr h="565004">
                <a:tc>
                  <a:txBody>
                    <a:bodyPr/>
                    <a:lstStyle/>
                    <a:p>
                      <a:r>
                        <a:rPr lang="en-US" dirty="0" err="1"/>
                        <a:t>Payplan</a:t>
                      </a:r>
                      <a:r>
                        <a:rPr lang="en-US" dirty="0"/>
                        <a:t>/bonus adjustments for service advisors</a:t>
                      </a:r>
                    </a:p>
                  </a:txBody>
                  <a:tcPr/>
                </a:tc>
                <a:tc>
                  <a:txBody>
                    <a:bodyPr/>
                    <a:lstStyle/>
                    <a:p>
                      <a:r>
                        <a:rPr lang="en-US" dirty="0"/>
                        <a:t>GM, Service Manager</a:t>
                      </a:r>
                    </a:p>
                  </a:txBody>
                  <a:tcPr/>
                </a:tc>
                <a:tc>
                  <a:txBody>
                    <a:bodyPr/>
                    <a:lstStyle/>
                    <a:p>
                      <a:r>
                        <a:rPr lang="en-US" dirty="0"/>
                        <a:t>Aug 7</a:t>
                      </a:r>
                      <a:r>
                        <a:rPr lang="en-US" baseline="30000" dirty="0"/>
                        <a:t>th</a:t>
                      </a:r>
                      <a:endParaRPr lang="en-US" dirty="0"/>
                    </a:p>
                  </a:txBody>
                  <a:tcPr/>
                </a:tc>
                <a:extLst>
                  <a:ext uri="{0D108BD9-81ED-4DB2-BD59-A6C34878D82A}">
                    <a16:rowId xmlns:a16="http://schemas.microsoft.com/office/drawing/2014/main" val="1960891333"/>
                  </a:ext>
                </a:extLst>
              </a:tr>
              <a:tr h="565004">
                <a:tc>
                  <a:txBody>
                    <a:bodyPr/>
                    <a:lstStyle/>
                    <a:p>
                      <a:r>
                        <a:rPr lang="en-US" dirty="0"/>
                        <a:t>Hiring a detailing manager</a:t>
                      </a:r>
                    </a:p>
                  </a:txBody>
                  <a:tcPr/>
                </a:tc>
                <a:tc>
                  <a:txBody>
                    <a:bodyPr/>
                    <a:lstStyle/>
                    <a:p>
                      <a:r>
                        <a:rPr lang="en-US" dirty="0"/>
                        <a:t>GM, Service Manager</a:t>
                      </a:r>
                    </a:p>
                  </a:txBody>
                  <a:tcPr/>
                </a:tc>
                <a:tc>
                  <a:txBody>
                    <a:bodyPr/>
                    <a:lstStyle/>
                    <a:p>
                      <a:r>
                        <a:rPr lang="en-US" dirty="0"/>
                        <a:t>Aug 31</a:t>
                      </a:r>
                      <a:r>
                        <a:rPr lang="en-US" baseline="30000" dirty="0"/>
                        <a:t>st</a:t>
                      </a:r>
                      <a:endParaRPr lang="en-US" dirty="0"/>
                    </a:p>
                  </a:txBody>
                  <a:tcPr/>
                </a:tc>
                <a:extLst>
                  <a:ext uri="{0D108BD9-81ED-4DB2-BD59-A6C34878D82A}">
                    <a16:rowId xmlns:a16="http://schemas.microsoft.com/office/drawing/2014/main" val="4137224325"/>
                  </a:ext>
                </a:extLst>
              </a:tr>
              <a:tr h="565004">
                <a:tc>
                  <a:txBody>
                    <a:bodyPr/>
                    <a:lstStyle/>
                    <a:p>
                      <a:r>
                        <a:rPr lang="en-US" dirty="0"/>
                        <a:t>Creating guideline for reconditioning</a:t>
                      </a:r>
                    </a:p>
                  </a:txBody>
                  <a:tcPr/>
                </a:tc>
                <a:tc>
                  <a:txBody>
                    <a:bodyPr/>
                    <a:lstStyle/>
                    <a:p>
                      <a:r>
                        <a:rPr lang="en-US" dirty="0"/>
                        <a:t>Used car manager, GM</a:t>
                      </a:r>
                    </a:p>
                  </a:txBody>
                  <a:tcPr/>
                </a:tc>
                <a:tc>
                  <a:txBody>
                    <a:bodyPr/>
                    <a:lstStyle/>
                    <a:p>
                      <a:r>
                        <a:rPr lang="en-US" dirty="0"/>
                        <a:t>July 31</a:t>
                      </a:r>
                      <a:r>
                        <a:rPr lang="en-US" baseline="30000" dirty="0"/>
                        <a:t>st</a:t>
                      </a:r>
                      <a:endParaRPr lang="en-US" dirty="0"/>
                    </a:p>
                  </a:txBody>
                  <a:tcPr/>
                </a:tc>
                <a:extLst>
                  <a:ext uri="{0D108BD9-81ED-4DB2-BD59-A6C34878D82A}">
                    <a16:rowId xmlns:a16="http://schemas.microsoft.com/office/drawing/2014/main" val="2642230709"/>
                  </a:ext>
                </a:extLst>
              </a:tr>
              <a:tr h="565004">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44269126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dirty="0"/>
              <a:t>Synopsis</a:t>
            </a:r>
          </a:p>
          <a:p>
            <a:r>
              <a:rPr lang="en-US" dirty="0"/>
              <a:t>The huge amount of one item ROs is our priority now, once we can lower our percentage on this we will see a significant increase on our service department gross. Since we only open Saturday morning and on weekdays we only open till 5, extending service department hours will have a big impact on our gross profit, and will increase our absorption. It is evident that dealerships use new technology will sell more services, by having that installed to our store, customers will understand better why works need to be done, it will also be easier for the techs to explain to the clients. Having experienced service advisors is the key since they are the ones communicating with our clients and sell products, so with proper training provided we should see a profit increase on our service department. </a:t>
            </a:r>
            <a:r>
              <a:rPr lang="en-US" dirty="0" err="1"/>
              <a:t>Payplan</a:t>
            </a:r>
            <a:r>
              <a:rPr lang="en-US" dirty="0"/>
              <a:t> always drives the performance, this will be one of the very first things we will look at, to make sure our people are taken care of, also give them a reason to help overcoming the challenges we have at the store nowadays.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After reviewing the RO analysis with my service manager, we both agreed that our biggest challenge is the one item RO. The percentage is actually even higher than what shows in the analysis, and this will be the priority for us to work on for the rest of the year. Also for the </a:t>
            </a:r>
            <a:r>
              <a:rPr lang="en-US" dirty="0" err="1"/>
              <a:t>labour</a:t>
            </a:r>
            <a:r>
              <a:rPr lang="en-US" dirty="0"/>
              <a:t> rate for repair works, we will need to review them and bring that number up.</a:t>
            </a:r>
          </a:p>
        </p:txBody>
      </p:sp>
      <p:pic>
        <p:nvPicPr>
          <p:cNvPr id="8" name="Content Placeholder 7">
            <a:extLst>
              <a:ext uri="{FF2B5EF4-FFF2-40B4-BE49-F238E27FC236}">
                <a16:creationId xmlns:a16="http://schemas.microsoft.com/office/drawing/2014/main" id="{52EC6144-2E76-2BC2-ECAD-DDE7044FA6F0}"/>
              </a:ext>
            </a:extLst>
          </p:cNvPr>
          <p:cNvPicPr>
            <a:picLocks noGrp="1" noChangeAspect="1"/>
          </p:cNvPicPr>
          <p:nvPr>
            <p:ph sz="half" idx="2"/>
          </p:nvPr>
        </p:nvPicPr>
        <p:blipFill>
          <a:blip r:embed="rId2"/>
          <a:stretch>
            <a:fillRect/>
          </a:stretch>
        </p:blipFill>
        <p:spPr>
          <a:xfrm>
            <a:off x="5218834" y="1718164"/>
            <a:ext cx="5245966" cy="4440568"/>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1. Strong customer retention rate (top 3 in Ontario)</a:t>
            </a:r>
          </a:p>
          <a:p>
            <a:r>
              <a:rPr lang="en-US" dirty="0"/>
              <a:t>2. Mechanic retention – We have many long term employees working for the company.</a:t>
            </a:r>
          </a:p>
          <a:p>
            <a:r>
              <a:rPr lang="en-US" dirty="0"/>
              <a:t>3. Experienced front counter stuff – Our service advisors are experienced, one of them had worked for company for over 25 years.</a:t>
            </a:r>
          </a:p>
          <a:p>
            <a:r>
              <a:rPr lang="en-US" dirty="0"/>
              <a:t>4. Brand new facility – We just finished our renovation, customer waiting area is well equipped.</a:t>
            </a:r>
          </a:p>
          <a:p>
            <a:r>
              <a:rPr lang="en-US" dirty="0"/>
              <a:t>5. Hours per RO – we are at or above Nissan guideline for hours per RO.</a:t>
            </a:r>
          </a:p>
          <a:p>
            <a:pPr marL="0" indent="0">
              <a:buNone/>
            </a:pPr>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1. Our PMA is small with limited population in the area</a:t>
            </a:r>
          </a:p>
          <a:p>
            <a:r>
              <a:rPr lang="en-US" dirty="0"/>
              <a:t>2. Small database - Limited number of customers to sell service and parts even with high retention.</a:t>
            </a:r>
          </a:p>
          <a:p>
            <a:r>
              <a:rPr lang="en-US" dirty="0"/>
              <a:t>3.CSI – Affluent demographic demands better/greater services</a:t>
            </a:r>
          </a:p>
          <a:p>
            <a:r>
              <a:rPr lang="en-US" dirty="0"/>
              <a:t>4. Our staff having hard time embracing new technologies.</a:t>
            </a:r>
          </a:p>
          <a:p>
            <a:r>
              <a:rPr lang="en-US" dirty="0"/>
              <a:t>5. Detailing department – Because where we are located, it is very difficult to find detailers that are willing to commute to here, therefore we are short of labor for our detailing department.</a:t>
            </a:r>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1. Creating an actual detailing department, so we don’t need to sublet the work out, and we can maybe get more works from outside dealers.</a:t>
            </a:r>
          </a:p>
          <a:p>
            <a:r>
              <a:rPr lang="en-US" dirty="0"/>
              <a:t>2. Selling more winter tires packages.</a:t>
            </a:r>
          </a:p>
          <a:p>
            <a:r>
              <a:rPr lang="en-US" dirty="0"/>
              <a:t>3. Increasing internal works, especially from used car side</a:t>
            </a:r>
          </a:p>
          <a:p>
            <a:r>
              <a:rPr lang="en-US" dirty="0"/>
              <a:t>4. extending service opening hours.</a:t>
            </a:r>
          </a:p>
          <a:p>
            <a:r>
              <a:rPr lang="en-US" dirty="0"/>
              <a:t>5. Reach out to more body shops.</a:t>
            </a:r>
          </a:p>
          <a:p>
            <a:r>
              <a:rPr lang="en-US" dirty="0"/>
              <a:t>6. Use new technologies to sell more services.(For example video walk around)</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1. Increasing competitions from non-dealer service shops.</a:t>
            </a:r>
          </a:p>
          <a:p>
            <a:r>
              <a:rPr lang="en-US" dirty="0"/>
              <a:t>2. Price war with service chains (Jiffy Lube, Canadian Tire)	</a:t>
            </a:r>
          </a:p>
          <a:p>
            <a:r>
              <a:rPr lang="en-US" dirty="0"/>
              <a:t>3. Better quality on vehicles ( less warranty work)</a:t>
            </a:r>
          </a:p>
          <a:p>
            <a:r>
              <a:rPr lang="en-US" dirty="0"/>
              <a:t>4. High interest rate slowing down used vehicle sales</a:t>
            </a:r>
          </a:p>
          <a:p>
            <a:r>
              <a:rPr lang="en-US" dirty="0"/>
              <a:t>5. Longer service intervals on vehicles.</a:t>
            </a:r>
          </a:p>
          <a:p>
            <a:r>
              <a:rPr lang="en-US" dirty="0"/>
              <a:t>6. huge amount of short term leases.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 Improve Mechanic attraction/retention</a:t>
            </a:r>
          </a:p>
          <a:p>
            <a:r>
              <a:rPr lang="en-US" dirty="0"/>
              <a:t>2. Improve speed on used vehicles reconditioning</a:t>
            </a:r>
          </a:p>
          <a:p>
            <a:r>
              <a:rPr lang="en-US" dirty="0"/>
              <a:t>3. Increase throughput in detailing department</a:t>
            </a:r>
          </a:p>
          <a:p>
            <a:r>
              <a:rPr lang="en-US" dirty="0"/>
              <a:t>4. Reduce one item work orders</a:t>
            </a:r>
          </a:p>
          <a:p>
            <a:r>
              <a:rPr lang="en-US" dirty="0"/>
              <a:t>5. Increase Hours/RO by 0.3</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1. Change </a:t>
            </a:r>
            <a:r>
              <a:rPr lang="en-US" dirty="0" err="1"/>
              <a:t>payplans</a:t>
            </a:r>
            <a:r>
              <a:rPr lang="en-US" dirty="0"/>
              <a:t> for mechanics by paying year-end bonus (payable halfway to the following year)</a:t>
            </a:r>
          </a:p>
          <a:p>
            <a:r>
              <a:rPr lang="en-US" dirty="0"/>
              <a:t>2. Establish timeline for fresh used </a:t>
            </a:r>
            <a:r>
              <a:rPr lang="en-US" dirty="0" err="1"/>
              <a:t>vheicles</a:t>
            </a:r>
            <a:r>
              <a:rPr lang="en-US" dirty="0"/>
              <a:t> to be reconditioned by.</a:t>
            </a:r>
          </a:p>
          <a:p>
            <a:r>
              <a:rPr lang="en-US" dirty="0"/>
              <a:t>3. To create an actual detailing department with an active managing partner(responsible for the outcome)</a:t>
            </a:r>
          </a:p>
          <a:p>
            <a:r>
              <a:rPr lang="en-US" dirty="0"/>
              <a:t>4. Compensate service advisors on the </a:t>
            </a:r>
            <a:r>
              <a:rPr lang="en-US" dirty="0" err="1"/>
              <a:t>dealta</a:t>
            </a:r>
            <a:r>
              <a:rPr lang="en-US" dirty="0"/>
              <a:t> between one 1 line and multiple line work orders.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1. Creating bonus for mechanics ( semi-annual bonus, company vehicles, bonus for mechanic referrals)</a:t>
            </a:r>
          </a:p>
          <a:p>
            <a:r>
              <a:rPr lang="en-US" dirty="0"/>
              <a:t>2. Incentivize on the recon finish timeline( door rate first 3 days, ELR afterwards)</a:t>
            </a:r>
          </a:p>
          <a:p>
            <a:r>
              <a:rPr lang="en-US" dirty="0"/>
              <a:t>3. Hiring detailing manager who will train new hires, have a team of detailers get paid by units, not hours.</a:t>
            </a:r>
          </a:p>
          <a:p>
            <a:r>
              <a:rPr lang="en-US" dirty="0"/>
              <a:t>4. Walk around on 100% of the </a:t>
            </a:r>
            <a:r>
              <a:rPr lang="en-US" dirty="0" err="1"/>
              <a:t>vhiecles</a:t>
            </a:r>
            <a:r>
              <a:rPr lang="en-US" dirty="0"/>
              <a:t> 100% of the time, send video exchanges to clients.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533</TotalTime>
  <Words>913</Words>
  <Application>Microsoft Office PowerPoint</Application>
  <PresentationFormat>Widescreen</PresentationFormat>
  <Paragraphs>83</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Daniel Yu</cp:lastModifiedBy>
  <cp:revision>9</cp:revision>
  <dcterms:created xsi:type="dcterms:W3CDTF">2022-12-04T13:10:55Z</dcterms:created>
  <dcterms:modified xsi:type="dcterms:W3CDTF">2024-07-30T21:11:41Z</dcterms:modified>
</cp:coreProperties>
</file>