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47" r:id="rId1"/>
  </p:sldMasterIdLst>
  <p:sldIdLst>
    <p:sldId id="256" r:id="rId2"/>
    <p:sldId id="259" r:id="rId3"/>
    <p:sldId id="270" r:id="rId4"/>
    <p:sldId id="271" r:id="rId5"/>
    <p:sldId id="272" r:id="rId6"/>
    <p:sldId id="273" r:id="rId7"/>
    <p:sldId id="258" r:id="rId8"/>
    <p:sldId id="257" r:id="rId9"/>
    <p:sldId id="262" r:id="rId10"/>
    <p:sldId id="264" r:id="rId11"/>
    <p:sldId id="263"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8/6/24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231010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8/6/24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873666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8/6/24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5268983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8/6/24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0878719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0"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8/6/24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7843599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8/6/24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7048007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8/6/24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3180325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8/6/24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7276317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8/6/24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478136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8/6/24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326305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8/6/24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8400741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8/6/24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61057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8/6/24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906934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8/6/24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700398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8/6/24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1104834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8/6/24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9594666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399212" y="5883275"/>
            <a:ext cx="914400" cy="365125"/>
          </a:xfrm>
        </p:spPr>
        <p:txBody>
          <a:bodyPr/>
          <a:lstStyle/>
          <a:p>
            <a:fld id="{B61BEF0D-F0BB-DE4B-95CE-6DB70DBA9567}" type="datetimeFigureOut">
              <a:rPr lang="en-US" dirty="0"/>
              <a:pPr/>
              <a:t>8/6/24</a:t>
            </a:fld>
            <a:endParaRPr lang="en-US" dirty="0"/>
          </a:p>
        </p:txBody>
      </p:sp>
      <p:sp>
        <p:nvSpPr>
          <p:cNvPr id="6" name="Footer Placeholder 5"/>
          <p:cNvSpPr>
            <a:spLocks noGrp="1"/>
          </p:cNvSpPr>
          <p:nvPr>
            <p:ph type="ftr" sz="quarter" idx="11"/>
          </p:nvPr>
        </p:nvSpPr>
        <p:spPr>
          <a:xfrm>
            <a:off x="1141412" y="5883275"/>
            <a:ext cx="5105400" cy="365125"/>
          </a:xfrm>
        </p:spPr>
        <p:txBody>
          <a:bodyPr/>
          <a:lstStyle/>
          <a:p>
            <a:endParaRPr lang="en-US" dirty="0"/>
          </a:p>
        </p:txBody>
      </p:sp>
      <p:sp>
        <p:nvSpPr>
          <p:cNvPr id="7" name="Slide Number Placeholder 6"/>
          <p:cNvSpPr>
            <a:spLocks noGrp="1"/>
          </p:cNvSpPr>
          <p:nvPr>
            <p:ph type="sldNum" sz="quarter" idx="12"/>
          </p:nvPr>
        </p:nvSpPr>
        <p:spPr>
          <a:xfrm>
            <a:off x="10742612" y="5883275"/>
            <a:ext cx="3225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1437491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B61BEF0D-F0BB-DE4B-95CE-6DB70DBA9567}" type="datetimeFigureOut">
              <a:rPr lang="en-US" dirty="0"/>
              <a:pPr/>
              <a:t>8/6/24</a:t>
            </a:fld>
            <a:endParaRPr lang="en-US" dirty="0"/>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dirty="0"/>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2626032399"/>
      </p:ext>
    </p:extLst>
  </p:cSld>
  <p:clrMap bg1="dk1" tx1="lt1" bg2="dk2" tx2="lt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 id="2147483760" r:id="rId13"/>
    <p:sldLayoutId id="2147483761" r:id="rId14"/>
    <p:sldLayoutId id="2147483762" r:id="rId15"/>
    <p:sldLayoutId id="2147483763" r:id="rId16"/>
    <p:sldLayoutId id="2147483764" r:id="rId17"/>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N444</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Caroline Emerson</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141413" y="2021417"/>
            <a:ext cx="9905998" cy="3769783"/>
          </a:xfrm>
        </p:spPr>
        <p:txBody>
          <a:bodyPr>
            <a:normAutofit fontScale="92500" lnSpcReduction="10000"/>
          </a:bodyPr>
          <a:lstStyle/>
          <a:p>
            <a:endParaRPr lang="en-US" dirty="0"/>
          </a:p>
          <a:p>
            <a:pPr lvl="1"/>
            <a:r>
              <a:rPr lang="en-US" dirty="0"/>
              <a:t>Technology, we are severely behind when it comes to adding technology into our service department. Getting to a point of implementing it all now would be too much of a learning curve and take away from the day to day but we are so behind that we need it all now. </a:t>
            </a:r>
          </a:p>
          <a:p>
            <a:pPr lvl="1"/>
            <a:r>
              <a:rPr lang="en-US" dirty="0"/>
              <a:t>Competition, our area is all based on word of mouth and who knows who and who someone recommends to someone else. We are not getting in that conversation right now, people come see us and don’t like our answer and go somewhere else.</a:t>
            </a:r>
          </a:p>
          <a:p>
            <a:pPr lvl="1"/>
            <a:r>
              <a:rPr lang="en-US" dirty="0"/>
              <a:t>Economics, consumers are tighter now more than ever when it comes to what they can spend on car repairs, sometimes they just can’t justify spending more money with a dealership. We need to be able to overcome this barrier. </a:t>
            </a:r>
          </a:p>
          <a:p>
            <a:pPr lvl="1"/>
            <a:r>
              <a:rPr lang="en-US" dirty="0"/>
              <a:t>Location, in Maine nothing feels close, despite our location not seeming convenient it actually is very and we need educate customers on why that is.</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endParaRPr lang="en-US" dirty="0"/>
          </a:p>
          <a:p>
            <a:r>
              <a:rPr lang="en-US" dirty="0"/>
              <a:t>We are investing money in our shop we recently built a recon facility that freed up two bays in service and purchased another alignment rack for one of the bays.  </a:t>
            </a:r>
          </a:p>
          <a:p>
            <a:r>
              <a:rPr lang="en-US" dirty="0"/>
              <a:t>Technology, despite it being a threat there is huge opportunity in menu presentations through the advisors and video MPI’s from the technicians. </a:t>
            </a:r>
          </a:p>
          <a:p>
            <a:r>
              <a:rPr lang="en-US" dirty="0"/>
              <a:t>Convenient service, we are located in an area where most people commute in from smaller towns for their jobs. We need to be offering a door to door pick up and drop off for vehicle service. </a:t>
            </a:r>
          </a:p>
          <a:p>
            <a:r>
              <a:rPr lang="en-US" dirty="0"/>
              <a:t>Pricing, I loved the idea of a dealer non dealer competitive pricing poster show to our customers you pay only a little more for a Toyota Certified Technician.</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6" name="Content Placeholder 5">
            <a:extLst>
              <a:ext uri="{FF2B5EF4-FFF2-40B4-BE49-F238E27FC236}">
                <a16:creationId xmlns:a16="http://schemas.microsoft.com/office/drawing/2014/main" id="{A2D076E9-50F6-B24E-D55C-8A86BA679A5C}"/>
              </a:ext>
            </a:extLst>
          </p:cNvPr>
          <p:cNvSpPr>
            <a:spLocks noGrp="1"/>
          </p:cNvSpPr>
          <p:nvPr>
            <p:ph idx="1"/>
          </p:nvPr>
        </p:nvSpPr>
        <p:spPr>
          <a:xfrm>
            <a:off x="1046163" y="1682749"/>
            <a:ext cx="9905998" cy="3124201"/>
          </a:xfrm>
        </p:spPr>
        <p:txBody>
          <a:bodyPr/>
          <a:lstStyle/>
          <a:p>
            <a:r>
              <a:rPr lang="en-US" dirty="0"/>
              <a:t>The objective of this SWOT analysis is to show that there are a lot of opportunities out there to grow our service business as well as looking at what could potentially threaten those opportunities and overcome those challenges. </a:t>
            </a:r>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4" name="TextBox 3">
            <a:extLst>
              <a:ext uri="{FF2B5EF4-FFF2-40B4-BE49-F238E27FC236}">
                <a16:creationId xmlns:a16="http://schemas.microsoft.com/office/drawing/2014/main" id="{ACBAA9ED-588A-F1BC-BD9D-F3950D5044B4}"/>
              </a:ext>
            </a:extLst>
          </p:cNvPr>
          <p:cNvSpPr txBox="1"/>
          <p:nvPr/>
        </p:nvSpPr>
        <p:spPr>
          <a:xfrm>
            <a:off x="5181600" y="2514600"/>
            <a:ext cx="1828800" cy="1828800"/>
          </a:xfrm>
          <a:prstGeom prst="rect">
            <a:avLst/>
          </a:prstGeom>
          <a:noFill/>
        </p:spPr>
        <p:txBody>
          <a:bodyPr wrap="square" rtlCol="0">
            <a:spAutoFit/>
          </a:bodyPr>
          <a:lstStyle/>
          <a:p>
            <a:pPr algn="l"/>
            <a:endParaRPr lang="en-US" dirty="0"/>
          </a:p>
        </p:txBody>
      </p:sp>
      <p:sp>
        <p:nvSpPr>
          <p:cNvPr id="6" name="Content Placeholder 5">
            <a:extLst>
              <a:ext uri="{FF2B5EF4-FFF2-40B4-BE49-F238E27FC236}">
                <a16:creationId xmlns:a16="http://schemas.microsoft.com/office/drawing/2014/main" id="{2A5EDE81-852A-E0E4-278B-274F6D52A2CD}"/>
              </a:ext>
            </a:extLst>
          </p:cNvPr>
          <p:cNvSpPr>
            <a:spLocks noGrp="1"/>
          </p:cNvSpPr>
          <p:nvPr>
            <p:ph idx="1"/>
          </p:nvPr>
        </p:nvSpPr>
        <p:spPr/>
        <p:txBody>
          <a:bodyPr/>
          <a:lstStyle/>
          <a:p>
            <a:r>
              <a:rPr lang="en-US" dirty="0"/>
              <a:t>Explain the need for the change </a:t>
            </a:r>
          </a:p>
          <a:p>
            <a:r>
              <a:rPr lang="en-US" dirty="0"/>
              <a:t> Have management and employees buy-into the idea</a:t>
            </a:r>
          </a:p>
          <a:p>
            <a:r>
              <a:rPr lang="en-US" dirty="0"/>
              <a:t>Train </a:t>
            </a:r>
          </a:p>
          <a:p>
            <a:r>
              <a:rPr lang="en-US" dirty="0"/>
              <a:t>Let people fail but always encourage and offer help </a:t>
            </a:r>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4" name="TextBox 3">
            <a:extLst>
              <a:ext uri="{FF2B5EF4-FFF2-40B4-BE49-F238E27FC236}">
                <a16:creationId xmlns:a16="http://schemas.microsoft.com/office/drawing/2014/main" id="{FB995950-184A-9796-FCDD-832670799D94}"/>
              </a:ext>
            </a:extLst>
          </p:cNvPr>
          <p:cNvSpPr txBox="1"/>
          <p:nvPr/>
        </p:nvSpPr>
        <p:spPr>
          <a:xfrm>
            <a:off x="5181600" y="2514600"/>
            <a:ext cx="1828800" cy="1828800"/>
          </a:xfrm>
          <a:prstGeom prst="rect">
            <a:avLst/>
          </a:prstGeom>
          <a:noFill/>
        </p:spPr>
        <p:txBody>
          <a:bodyPr wrap="square" rtlCol="0">
            <a:spAutoFit/>
          </a:bodyPr>
          <a:lstStyle/>
          <a:p>
            <a:pPr algn="l"/>
            <a:endParaRPr lang="en-US" dirty="0"/>
          </a:p>
        </p:txBody>
      </p:sp>
      <p:sp>
        <p:nvSpPr>
          <p:cNvPr id="6" name="Content Placeholder 5">
            <a:extLst>
              <a:ext uri="{FF2B5EF4-FFF2-40B4-BE49-F238E27FC236}">
                <a16:creationId xmlns:a16="http://schemas.microsoft.com/office/drawing/2014/main" id="{89A7077D-56AC-1434-6351-F995EF5747E4}"/>
              </a:ext>
            </a:extLst>
          </p:cNvPr>
          <p:cNvSpPr>
            <a:spLocks noGrp="1"/>
          </p:cNvSpPr>
          <p:nvPr>
            <p:ph idx="1"/>
          </p:nvPr>
        </p:nvSpPr>
        <p:spPr>
          <a:xfrm>
            <a:off x="929747" y="2158999"/>
            <a:ext cx="9905998" cy="3124201"/>
          </a:xfrm>
        </p:spPr>
        <p:txBody>
          <a:bodyPr/>
          <a:lstStyle/>
          <a:p>
            <a:endParaRPr lang="en-US" dirty="0"/>
          </a:p>
          <a:p>
            <a:r>
              <a:rPr lang="en-US" dirty="0"/>
              <a:t>My tactics for all of these changes and processes are always to have it be someone else idea through self discovery</a:t>
            </a:r>
          </a:p>
          <a:p>
            <a:r>
              <a:rPr lang="en-US" dirty="0"/>
              <a:t>Plant the seed with managers and staff to see if anyone agrees or has objections</a:t>
            </a:r>
          </a:p>
          <a:p>
            <a:r>
              <a:rPr lang="en-US" dirty="0"/>
              <a:t>Slow roll the new processes and ideas to show how well it works</a:t>
            </a:r>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210080" y="-341182"/>
            <a:ext cx="9905998" cy="1905000"/>
          </a:xfrm>
        </p:spPr>
        <p:txBody>
          <a:bodyPr/>
          <a:lstStyle/>
          <a:p>
            <a:r>
              <a:rPr lang="en-US" dirty="0">
                <a:solidFill>
                  <a:schemeClr val="tx1"/>
                </a:solidFill>
              </a:rPr>
              <a:t>SWOT Analysis- Action</a:t>
            </a:r>
            <a:br>
              <a:rPr lang="en-US" dirty="0">
                <a:solidFill>
                  <a:schemeClr val="tx1"/>
                </a:solidFill>
              </a:rPr>
            </a:br>
            <a:r>
              <a:rPr lang="en-US" dirty="0">
                <a:solidFill>
                  <a:schemeClr val="tx1"/>
                </a:solidFill>
              </a:rPr>
              <a:t> Plan</a:t>
            </a:r>
          </a:p>
        </p:txBody>
      </p:sp>
      <p:sp>
        <p:nvSpPr>
          <p:cNvPr id="6" name="Content Placeholder 5">
            <a:extLst>
              <a:ext uri="{FF2B5EF4-FFF2-40B4-BE49-F238E27FC236}">
                <a16:creationId xmlns:a16="http://schemas.microsoft.com/office/drawing/2014/main" id="{AB0BFA7D-DD98-4452-9A52-63FFEB805EC8}"/>
              </a:ext>
            </a:extLst>
          </p:cNvPr>
          <p:cNvSpPr>
            <a:spLocks noGrp="1"/>
          </p:cNvSpPr>
          <p:nvPr>
            <p:ph idx="1"/>
          </p:nvPr>
        </p:nvSpPr>
        <p:spPr/>
        <p:txBody>
          <a:bodyPr/>
          <a:lstStyle/>
          <a:p>
            <a:endParaRPr lang="en-US"/>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507801480"/>
              </p:ext>
            </p:extLst>
          </p:nvPr>
        </p:nvGraphicFramePr>
        <p:xfrm>
          <a:off x="1617662" y="683285"/>
          <a:ext cx="9132492" cy="67665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70779">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815398">
                <a:tc>
                  <a:txBody>
                    <a:bodyPr/>
                    <a:lstStyle/>
                    <a:p>
                      <a:r>
                        <a:rPr lang="en-US" dirty="0"/>
                        <a:t>Non dealer vs dealer competitive pricing marketing material </a:t>
                      </a:r>
                    </a:p>
                  </a:txBody>
                  <a:tcPr/>
                </a:tc>
                <a:tc>
                  <a:txBody>
                    <a:bodyPr/>
                    <a:lstStyle/>
                    <a:p>
                      <a:r>
                        <a:rPr lang="en-US" dirty="0"/>
                        <a:t>Service manager</a:t>
                      </a:r>
                    </a:p>
                  </a:txBody>
                  <a:tcPr/>
                </a:tc>
                <a:tc>
                  <a:txBody>
                    <a:bodyPr/>
                    <a:lstStyle/>
                    <a:p>
                      <a:r>
                        <a:rPr lang="en-US" dirty="0"/>
                        <a:t>Check in 30 days/ launch Sept 5</a:t>
                      </a:r>
                      <a:r>
                        <a:rPr lang="en-US" baseline="30000" dirty="0"/>
                        <a:t>th</a:t>
                      </a:r>
                      <a:r>
                        <a:rPr lang="en-US" dirty="0"/>
                        <a:t> </a:t>
                      </a:r>
                    </a:p>
                  </a:txBody>
                  <a:tcPr/>
                </a:tc>
                <a:extLst>
                  <a:ext uri="{0D108BD9-81ED-4DB2-BD59-A6C34878D82A}">
                    <a16:rowId xmlns:a16="http://schemas.microsoft.com/office/drawing/2014/main" val="2400365483"/>
                  </a:ext>
                </a:extLst>
              </a:tr>
              <a:tr h="1060017">
                <a:tc>
                  <a:txBody>
                    <a:bodyPr/>
                    <a:lstStyle/>
                    <a:p>
                      <a:r>
                        <a:rPr lang="en-US" dirty="0"/>
                        <a:t>Menu selling </a:t>
                      </a:r>
                    </a:p>
                  </a:txBody>
                  <a:tcPr/>
                </a:tc>
                <a:tc>
                  <a:txBody>
                    <a:bodyPr/>
                    <a:lstStyle/>
                    <a:p>
                      <a:r>
                        <a:rPr lang="en-US" dirty="0"/>
                        <a:t>Service manager</a:t>
                      </a:r>
                    </a:p>
                  </a:txBody>
                  <a:tcPr/>
                </a:tc>
                <a:tc>
                  <a:txBody>
                    <a:bodyPr/>
                    <a:lstStyle/>
                    <a:p>
                      <a:r>
                        <a:rPr lang="en-US" dirty="0"/>
                        <a:t>Check in 30 days (currently reviewing different vendors) Launch in the fall </a:t>
                      </a:r>
                    </a:p>
                  </a:txBody>
                  <a:tcPr/>
                </a:tc>
                <a:extLst>
                  <a:ext uri="{0D108BD9-81ED-4DB2-BD59-A6C34878D82A}">
                    <a16:rowId xmlns:a16="http://schemas.microsoft.com/office/drawing/2014/main" val="107845787"/>
                  </a:ext>
                </a:extLst>
              </a:tr>
              <a:tr h="1304637">
                <a:tc>
                  <a:txBody>
                    <a:bodyPr/>
                    <a:lstStyle/>
                    <a:p>
                      <a:r>
                        <a:rPr lang="en-US" dirty="0"/>
                        <a:t>MPI videos </a:t>
                      </a:r>
                    </a:p>
                  </a:txBody>
                  <a:tcPr/>
                </a:tc>
                <a:tc>
                  <a:txBody>
                    <a:bodyPr/>
                    <a:lstStyle/>
                    <a:p>
                      <a:r>
                        <a:rPr lang="en-US" dirty="0"/>
                        <a:t>Service manager </a:t>
                      </a:r>
                    </a:p>
                  </a:txBody>
                  <a:tcPr/>
                </a:tc>
                <a:tc>
                  <a:txBody>
                    <a:bodyPr/>
                    <a:lstStyle/>
                    <a:p>
                      <a:r>
                        <a:rPr lang="en-US" dirty="0"/>
                        <a:t>Check in 30 days (currently reviewing different vendors) would want to launch same time as menu selling </a:t>
                      </a:r>
                    </a:p>
                  </a:txBody>
                  <a:tcPr/>
                </a:tc>
                <a:extLst>
                  <a:ext uri="{0D108BD9-81ED-4DB2-BD59-A6C34878D82A}">
                    <a16:rowId xmlns:a16="http://schemas.microsoft.com/office/drawing/2014/main" val="1530126605"/>
                  </a:ext>
                </a:extLst>
              </a:tr>
              <a:tr h="815398">
                <a:tc>
                  <a:txBody>
                    <a:bodyPr/>
                    <a:lstStyle/>
                    <a:p>
                      <a:r>
                        <a:rPr lang="en-US" dirty="0"/>
                        <a:t>Marketing calendar </a:t>
                      </a:r>
                    </a:p>
                  </a:txBody>
                  <a:tcPr/>
                </a:tc>
                <a:tc>
                  <a:txBody>
                    <a:bodyPr/>
                    <a:lstStyle/>
                    <a:p>
                      <a:r>
                        <a:rPr lang="en-US" dirty="0"/>
                        <a:t>Service manager, general manager, BDC manager </a:t>
                      </a:r>
                    </a:p>
                  </a:txBody>
                  <a:tcPr/>
                </a:tc>
                <a:tc>
                  <a:txBody>
                    <a:bodyPr/>
                    <a:lstStyle/>
                    <a:p>
                      <a:r>
                        <a:rPr lang="en-US" dirty="0"/>
                        <a:t>Have a calendar plan for 2025 by Thanksgiving. Launch Jan 1</a:t>
                      </a:r>
                    </a:p>
                  </a:txBody>
                  <a:tcPr/>
                </a:tc>
                <a:extLst>
                  <a:ext uri="{0D108BD9-81ED-4DB2-BD59-A6C34878D82A}">
                    <a16:rowId xmlns:a16="http://schemas.microsoft.com/office/drawing/2014/main" val="1950345431"/>
                  </a:ext>
                </a:extLst>
              </a:tr>
              <a:tr h="349055">
                <a:tc>
                  <a:txBody>
                    <a:bodyPr/>
                    <a:lstStyle/>
                    <a:p>
                      <a:r>
                        <a:rPr lang="en-US" dirty="0"/>
                        <a:t>Convenient service (pick up/drop off within 30 miles</a:t>
                      </a:r>
                    </a:p>
                  </a:txBody>
                  <a:tcPr/>
                </a:tc>
                <a:tc>
                  <a:txBody>
                    <a:bodyPr/>
                    <a:lstStyle/>
                    <a:p>
                      <a:r>
                        <a:rPr lang="en-US" dirty="0"/>
                        <a:t>Service manager</a:t>
                      </a:r>
                    </a:p>
                  </a:txBody>
                  <a:tcPr/>
                </a:tc>
                <a:tc>
                  <a:txBody>
                    <a:bodyPr/>
                    <a:lstStyle/>
                    <a:p>
                      <a:r>
                        <a:rPr lang="en-US" dirty="0"/>
                        <a:t>Check in 30 days. Launch Sept 5th</a:t>
                      </a:r>
                    </a:p>
                  </a:txBody>
                  <a:tcPr/>
                </a:tc>
                <a:extLst>
                  <a:ext uri="{0D108BD9-81ED-4DB2-BD59-A6C34878D82A}">
                    <a16:rowId xmlns:a16="http://schemas.microsoft.com/office/drawing/2014/main" val="1960891333"/>
                  </a:ext>
                </a:extLst>
              </a:tr>
              <a:tr h="349055">
                <a:tc>
                  <a:txBody>
                    <a:bodyPr/>
                    <a:lstStyle/>
                    <a:p>
                      <a:endParaRPr lang="en-US"/>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4137224325"/>
                  </a:ext>
                </a:extLst>
              </a:tr>
              <a:tr h="349055">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Always room for improvement!</a:t>
            </a:r>
          </a:p>
          <a:p>
            <a:r>
              <a:rPr lang="en-US" dirty="0"/>
              <a:t>Need to implement a menu presentation process for the advisors to make sure we aren’t missing on any potential sales while we have the customer in front of us.</a:t>
            </a:r>
          </a:p>
          <a:p>
            <a:r>
              <a:rPr lang="en-US" dirty="0"/>
              <a:t>Need to implement a MPI video process with the techs so that customers get a clear understanding of what is going on with their vehicles. </a:t>
            </a:r>
          </a:p>
          <a:p>
            <a:r>
              <a:rPr lang="en-US" dirty="0"/>
              <a:t>Creating a marketing calendar for service </a:t>
            </a:r>
          </a:p>
          <a:p>
            <a:r>
              <a:rPr lang="en-US" dirty="0"/>
              <a:t>Create a convenient service campaign for customers within 30 miles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1043950" y="1179151"/>
            <a:ext cx="3300646" cy="4463889"/>
          </a:xfrm>
        </p:spPr>
        <p:txBody>
          <a:bodyPr anchor="ctr">
            <a:normAutofit/>
          </a:bodyPr>
          <a:lstStyle/>
          <a:p>
            <a:br>
              <a:rPr lang="en-US" b="0" i="0" u="none" strike="noStrike" baseline="0">
                <a:latin typeface="Calibri" panose="020F0502020204030204" pitchFamily="34" charset="0"/>
              </a:rPr>
            </a:br>
            <a:r>
              <a:rPr lang="en-US" b="0" i="0" u="none" strike="noStrike" baseline="0">
                <a:latin typeface="Calibri" panose="020F0502020204030204" pitchFamily="34" charset="0"/>
              </a:rPr>
              <a:t> </a:t>
            </a:r>
            <a:br>
              <a:rPr lang="en-US" b="0" i="0" u="none" strike="noStrike" baseline="0">
                <a:latin typeface="Calibri" panose="020F0502020204030204" pitchFamily="34" charset="0"/>
              </a:rPr>
            </a:br>
            <a:r>
              <a:rPr lang="en-US" b="1" i="0" u="none" strike="noStrike" baseline="0">
                <a:latin typeface="Calibri" panose="020F0502020204030204" pitchFamily="34" charset="0"/>
              </a:rPr>
              <a:t>Marketing</a:t>
            </a:r>
            <a:r>
              <a:rPr lang="en-US" b="0" i="0" u="none" strike="noStrike" baseline="0">
                <a:latin typeface="Calibri" panose="020F0502020204030204" pitchFamily="34" charset="0"/>
              </a:rPr>
              <a:t> </a:t>
            </a:r>
            <a:br>
              <a:rPr lang="en-US" b="0" i="0" u="none" strike="noStrike" baseline="0">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4153418" y="1039140"/>
            <a:ext cx="6341016" cy="4603900"/>
          </a:xfrm>
        </p:spPr>
        <p:txBody>
          <a:bodyPr anchor="ctr">
            <a:normAutofit lnSpcReduction="10000"/>
          </a:bodyPr>
          <a:lstStyle/>
          <a:p>
            <a:pPr>
              <a:lnSpc>
                <a:spcPct val="90000"/>
              </a:lnSpc>
            </a:pPr>
            <a:endParaRPr lang="en-US" sz="1500" b="0" i="0" u="none" strike="noStrike" baseline="0" dirty="0">
              <a:latin typeface="Calibri" panose="020F0502020204030204" pitchFamily="34" charset="0"/>
            </a:endParaRPr>
          </a:p>
          <a:p>
            <a:pPr>
              <a:lnSpc>
                <a:spcPct val="90000"/>
              </a:lnSpc>
            </a:pPr>
            <a:r>
              <a:rPr lang="en-US" sz="1500" b="0" i="0" u="none" strike="noStrike" baseline="0" dirty="0">
                <a:latin typeface="Calibri" panose="020F0502020204030204" pitchFamily="34" charset="0"/>
              </a:rPr>
              <a:t>Current practices </a:t>
            </a:r>
            <a:endParaRPr lang="en-US" sz="1500" dirty="0">
              <a:latin typeface="Calibri" panose="020F0502020204030204" pitchFamily="34" charset="0"/>
            </a:endParaRPr>
          </a:p>
          <a:p>
            <a:pPr lvl="1">
              <a:lnSpc>
                <a:spcPct val="90000"/>
              </a:lnSpc>
            </a:pPr>
            <a:r>
              <a:rPr lang="en-US" sz="1500" b="0" i="0" u="none" strike="noStrike" baseline="0" dirty="0">
                <a:latin typeface="Calibri" panose="020F0502020204030204" pitchFamily="34" charset="0"/>
              </a:rPr>
              <a:t>The current marketing for our service department is lack luster</a:t>
            </a:r>
            <a:r>
              <a:rPr lang="en-US" sz="1500" dirty="0">
                <a:latin typeface="Calibri" panose="020F0502020204030204" pitchFamily="34" charset="0"/>
              </a:rPr>
              <a:t>. We adhere to national efforts and advertise internally and on our website and have recently starting posting about the service department more on Facebook. </a:t>
            </a:r>
            <a:endParaRPr lang="en-US" sz="1500" b="0" i="0" u="none" strike="noStrike" baseline="0" dirty="0">
              <a:latin typeface="Calibri" panose="020F0502020204030204" pitchFamily="34" charset="0"/>
            </a:endParaRPr>
          </a:p>
          <a:p>
            <a:pPr>
              <a:lnSpc>
                <a:spcPct val="90000"/>
              </a:lnSpc>
            </a:pPr>
            <a:r>
              <a:rPr lang="en-US" sz="1500" b="0" i="0" u="none" strike="noStrike" baseline="0" dirty="0">
                <a:latin typeface="Calibri" panose="020F0502020204030204" pitchFamily="34" charset="0"/>
              </a:rPr>
              <a:t>Goals for improvement </a:t>
            </a:r>
          </a:p>
          <a:p>
            <a:pPr lvl="1">
              <a:lnSpc>
                <a:spcPct val="90000"/>
              </a:lnSpc>
            </a:pPr>
            <a:r>
              <a:rPr lang="en-US" sz="1500" dirty="0">
                <a:latin typeface="Calibri" panose="020F0502020204030204" pitchFamily="34" charset="0"/>
              </a:rPr>
              <a:t>We need to create a marketing calendar for the service department just like we do in sales and make sure our efforts are not one sided.</a:t>
            </a:r>
            <a:endParaRPr lang="en-US" sz="1700" b="0" i="0" u="none" strike="noStrike" baseline="0" dirty="0">
              <a:latin typeface="Calibri" panose="020F0502020204030204" pitchFamily="34" charset="0"/>
            </a:endParaRPr>
          </a:p>
          <a:p>
            <a:pPr>
              <a:lnSpc>
                <a:spcPct val="90000"/>
              </a:lnSpc>
            </a:pPr>
            <a:r>
              <a:rPr lang="en-US" sz="1500" b="0" i="0" u="none" strike="noStrike" baseline="0" dirty="0">
                <a:latin typeface="Calibri" panose="020F0502020204030204" pitchFamily="34" charset="0"/>
              </a:rPr>
              <a:t>Plans to achieve your goals </a:t>
            </a:r>
          </a:p>
          <a:p>
            <a:pPr lvl="1">
              <a:lnSpc>
                <a:spcPct val="90000"/>
              </a:lnSpc>
            </a:pPr>
            <a:r>
              <a:rPr lang="en-US" sz="1500" dirty="0">
                <a:latin typeface="Calibri" panose="020F0502020204030204" pitchFamily="34" charset="0"/>
              </a:rPr>
              <a:t>Create a marketing calendar that connects national efforts with our local incentives </a:t>
            </a:r>
          </a:p>
          <a:p>
            <a:pPr lvl="1">
              <a:lnSpc>
                <a:spcPct val="90000"/>
              </a:lnSpc>
            </a:pPr>
            <a:r>
              <a:rPr lang="en-US" sz="1500" dirty="0">
                <a:latin typeface="Calibri" panose="020F0502020204030204" pitchFamily="34" charset="0"/>
              </a:rPr>
              <a:t>Ma</a:t>
            </a:r>
            <a:r>
              <a:rPr lang="en-US" sz="1500" b="0" i="0" u="none" strike="noStrike" baseline="0" dirty="0">
                <a:latin typeface="Calibri" panose="020F0502020204030204" pitchFamily="34" charset="0"/>
              </a:rPr>
              <a:t>ke sure our ad teams are meeting with not only the sales department but with service to see what type of support they need</a:t>
            </a:r>
          </a:p>
          <a:p>
            <a:pPr>
              <a:lnSpc>
                <a:spcPct val="90000"/>
              </a:lnSpc>
            </a:pPr>
            <a:r>
              <a:rPr lang="en-US" sz="1500" b="0" i="0" u="none" strike="noStrike" baseline="0" dirty="0">
                <a:latin typeface="Calibri" panose="020F0502020204030204" pitchFamily="34" charset="0"/>
              </a:rPr>
              <a:t>Plans to evaluate your changes </a:t>
            </a:r>
          </a:p>
          <a:p>
            <a:pPr lvl="1">
              <a:lnSpc>
                <a:spcPct val="90000"/>
              </a:lnSpc>
            </a:pPr>
            <a:r>
              <a:rPr lang="en-US" sz="1500" dirty="0">
                <a:latin typeface="Calibri" panose="020F0502020204030204" pitchFamily="34" charset="0"/>
              </a:rPr>
              <a:t>To evaluate these changes I would track them by looking to see if we are sticking to our calendar, making sure the ad teams can provide stats so that we can track the progress our efforts are making. </a:t>
            </a:r>
            <a:endParaRPr lang="en-US" sz="1500" b="0" i="0" u="none" strike="noStrike" baseline="0" dirty="0">
              <a:latin typeface="Calibri" panose="020F0502020204030204" pitchFamily="34" charset="0"/>
            </a:endParaRPr>
          </a:p>
          <a:p>
            <a:pPr>
              <a:lnSpc>
                <a:spcPct val="90000"/>
              </a:lnSpc>
            </a:pPr>
            <a:endParaRPr lang="en-US" sz="1500"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167142" y="220134"/>
            <a:ext cx="4203045" cy="1375608"/>
          </a:xfrm>
        </p:spPr>
        <p:txBody>
          <a:bodyPr vert="horz" lIns="91440" tIns="45720" rIns="91440" bIns="45720" rtlCol="0" anchor="ctr">
            <a:normAutofit/>
          </a:bodyPr>
          <a:lstStyle/>
          <a:p>
            <a:pPr>
              <a:lnSpc>
                <a:spcPct val="90000"/>
              </a:lnSpc>
            </a:pPr>
            <a:br>
              <a:rPr lang="en-US" sz="2300" b="0" i="0" u="none" strike="noStrike" baseline="0" dirty="0">
                <a:solidFill>
                  <a:schemeClr val="bg1"/>
                </a:solidFill>
              </a:rPr>
            </a:br>
            <a:r>
              <a:rPr lang="en-US" sz="2300" b="0" i="0" u="none" strike="noStrike" baseline="0" dirty="0">
                <a:solidFill>
                  <a:schemeClr val="bg1"/>
                </a:solidFill>
              </a:rPr>
              <a:t> </a:t>
            </a:r>
            <a:r>
              <a:rPr lang="en-US" sz="2300" b="1" i="0" u="none" strike="noStrike" baseline="0" dirty="0">
                <a:solidFill>
                  <a:schemeClr val="bg1"/>
                </a:solidFill>
              </a:rPr>
              <a:t>Analyze Cost of Labor </a:t>
            </a:r>
            <a:br>
              <a:rPr lang="en-US" sz="2300" b="0" i="0" u="none" strike="noStrike" baseline="0" dirty="0">
                <a:solidFill>
                  <a:schemeClr val="bg1"/>
                </a:solidFill>
              </a:rPr>
            </a:br>
            <a:br>
              <a:rPr lang="en-US" sz="2300" b="0" i="0" u="none" strike="noStrike" baseline="0" dirty="0">
                <a:solidFill>
                  <a:schemeClr val="bg1"/>
                </a:solidFill>
              </a:rPr>
            </a:br>
            <a:endParaRPr lang="en-US" sz="2300" dirty="0">
              <a:solidFill>
                <a:schemeClr val="bg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6096000" y="119023"/>
            <a:ext cx="5206723" cy="4004968"/>
          </a:xfrm>
        </p:spPr>
        <p:txBody>
          <a:bodyPr vert="horz" lIns="91440" tIns="45720" rIns="91440" bIns="45720" rtlCol="0">
            <a:normAutofit fontScale="77500" lnSpcReduction="20000"/>
          </a:bodyPr>
          <a:lstStyle/>
          <a:p>
            <a:endParaRPr lang="en-US" b="0" i="0" u="none" strike="noStrike" baseline="0" dirty="0">
              <a:solidFill>
                <a:schemeClr val="bg1"/>
              </a:solidFill>
            </a:endParaRPr>
          </a:p>
          <a:p>
            <a:r>
              <a:rPr lang="en-US" b="0" i="0" u="none" strike="noStrike" baseline="0" dirty="0">
                <a:solidFill>
                  <a:schemeClr val="bg1"/>
                </a:solidFill>
              </a:rPr>
              <a:t>Current practices </a:t>
            </a:r>
          </a:p>
          <a:p>
            <a:pPr lvl="1"/>
            <a:r>
              <a:rPr lang="en-US" dirty="0">
                <a:solidFill>
                  <a:schemeClr val="bg1"/>
                </a:solidFill>
              </a:rPr>
              <a:t>Currently we do a good job holding gross on our sales.</a:t>
            </a:r>
            <a:endParaRPr lang="en-US" b="0" i="0" u="none" strike="noStrike" baseline="0" dirty="0">
              <a:solidFill>
                <a:schemeClr val="bg1"/>
              </a:solidFill>
            </a:endParaRPr>
          </a:p>
          <a:p>
            <a:r>
              <a:rPr lang="en-US" b="0" i="0" u="none" strike="noStrike" baseline="0" dirty="0">
                <a:solidFill>
                  <a:schemeClr val="bg1"/>
                </a:solidFill>
              </a:rPr>
              <a:t>Goals for improvement </a:t>
            </a:r>
          </a:p>
          <a:p>
            <a:pPr lvl="1"/>
            <a:r>
              <a:rPr lang="en-US" b="0" i="0" u="none" strike="noStrike" baseline="0" dirty="0">
                <a:solidFill>
                  <a:schemeClr val="bg1"/>
                </a:solidFill>
              </a:rPr>
              <a:t>My goal for our improvement is in the amount of sales between warranty work and customer pay.</a:t>
            </a:r>
          </a:p>
          <a:p>
            <a:r>
              <a:rPr lang="en-US" b="0" i="0" u="none" strike="noStrike" baseline="0" dirty="0">
                <a:solidFill>
                  <a:schemeClr val="bg1"/>
                </a:solidFill>
              </a:rPr>
              <a:t>Plans to achieve your goals </a:t>
            </a:r>
          </a:p>
          <a:p>
            <a:pPr lvl="1"/>
            <a:r>
              <a:rPr lang="en-US" b="0" i="0" u="none" strike="noStrike" baseline="0" dirty="0">
                <a:solidFill>
                  <a:schemeClr val="bg1"/>
                </a:solidFill>
              </a:rPr>
              <a:t>To achieve this goal we need to establish our service department as THE place to get your Toyota serviced.</a:t>
            </a:r>
          </a:p>
          <a:p>
            <a:pPr lvl="1"/>
            <a:r>
              <a:rPr lang="en-US" b="0" i="0" u="none" strike="noStrike" baseline="0" dirty="0">
                <a:solidFill>
                  <a:schemeClr val="bg1"/>
                </a:solidFill>
              </a:rPr>
              <a:t>We need to get creative on how we compare ourselves to other local mechanics   </a:t>
            </a:r>
          </a:p>
          <a:p>
            <a:pPr lvl="1"/>
            <a:r>
              <a:rPr lang="en-US" dirty="0">
                <a:solidFill>
                  <a:schemeClr val="bg1"/>
                </a:solidFill>
              </a:rPr>
              <a:t>I want  to add a process to the sales process where they schedule the customers first service with one of the service advisors. </a:t>
            </a:r>
            <a:endParaRPr lang="en-US" b="0" i="0" u="none" strike="noStrike" baseline="0" dirty="0">
              <a:solidFill>
                <a:schemeClr val="bg1"/>
              </a:solidFill>
            </a:endParaRPr>
          </a:p>
          <a:p>
            <a:r>
              <a:rPr lang="en-US" b="0" i="0" u="none" strike="noStrike" baseline="0" dirty="0">
                <a:solidFill>
                  <a:schemeClr val="bg1"/>
                </a:solidFill>
              </a:rPr>
              <a:t>Plans to evaluate your changes </a:t>
            </a:r>
          </a:p>
          <a:p>
            <a:pPr lvl="1"/>
            <a:r>
              <a:rPr lang="en-US" dirty="0">
                <a:solidFill>
                  <a:schemeClr val="bg1"/>
                </a:solidFill>
              </a:rPr>
              <a:t>To evaluate these changes I would watch the overall sales of the service department over the next 6 months to see if the marketing and process changes increase those numbers. </a:t>
            </a:r>
          </a:p>
        </p:txBody>
      </p:sp>
      <p:pic>
        <p:nvPicPr>
          <p:cNvPr id="14" name="Content Placeholder 13">
            <a:extLst>
              <a:ext uri="{FF2B5EF4-FFF2-40B4-BE49-F238E27FC236}">
                <a16:creationId xmlns:a16="http://schemas.microsoft.com/office/drawing/2014/main" id="{D47D9F7D-2F26-0434-8B3B-BCC944D8EC81}"/>
              </a:ext>
            </a:extLst>
          </p:cNvPr>
          <p:cNvPicPr>
            <a:picLocks noGrp="1" noChangeAspect="1"/>
          </p:cNvPicPr>
          <p:nvPr>
            <p:ph sz="quarter" idx="4"/>
          </p:nvPr>
        </p:nvPicPr>
        <p:blipFill>
          <a:blip r:embed="rId2"/>
          <a:stretch>
            <a:fillRect/>
          </a:stretch>
        </p:blipFill>
        <p:spPr>
          <a:xfrm>
            <a:off x="167142" y="4219807"/>
            <a:ext cx="6448161" cy="2418059"/>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50000"/>
            <a:lumOff val="5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3754" y="643467"/>
            <a:ext cx="4203045" cy="1375608"/>
          </a:xfrm>
        </p:spPr>
        <p:txBody>
          <a:bodyPr vert="horz" lIns="91440" tIns="45720" rIns="91440" bIns="45720" rtlCol="0" anchor="ctr">
            <a:normAutofit/>
          </a:bodyPr>
          <a:lstStyle/>
          <a:p>
            <a:pPr>
              <a:lnSpc>
                <a:spcPct val="90000"/>
              </a:lnSpc>
            </a:pPr>
            <a:br>
              <a:rPr lang="en-US" sz="1700" b="0" i="0" u="none" strike="noStrike" baseline="0">
                <a:solidFill>
                  <a:schemeClr val="bg1"/>
                </a:solidFill>
              </a:rPr>
            </a:br>
            <a:r>
              <a:rPr lang="en-US" sz="1700" b="1" i="0" u="none" strike="noStrike" baseline="0">
                <a:solidFill>
                  <a:schemeClr val="bg1"/>
                </a:solidFill>
              </a:rPr>
              <a:t>Changes in Expense Structure </a:t>
            </a:r>
            <a:br>
              <a:rPr lang="en-US" sz="1700" b="0" i="0" u="none" strike="noStrike" baseline="0">
                <a:solidFill>
                  <a:schemeClr val="bg1"/>
                </a:solidFill>
              </a:rPr>
            </a:br>
            <a:br>
              <a:rPr lang="en-US" sz="1700" b="0" i="0" u="none" strike="noStrike" baseline="0">
                <a:solidFill>
                  <a:schemeClr val="bg1"/>
                </a:solidFill>
              </a:rPr>
            </a:br>
            <a:br>
              <a:rPr lang="en-US" sz="1700" b="0" i="0" u="none" strike="noStrike" baseline="0">
                <a:solidFill>
                  <a:schemeClr val="bg1"/>
                </a:solidFill>
              </a:rPr>
            </a:br>
            <a:endParaRPr lang="en-US" sz="1700">
              <a:solidFill>
                <a:schemeClr val="bg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3754" y="2160590"/>
            <a:ext cx="3973943" cy="3440110"/>
          </a:xfrm>
        </p:spPr>
        <p:txBody>
          <a:bodyPr vert="horz" lIns="91440" tIns="45720" rIns="91440" bIns="45720" rtlCol="0">
            <a:normAutofit fontScale="70000" lnSpcReduction="20000"/>
          </a:bodyPr>
          <a:lstStyle/>
          <a:p>
            <a:endParaRPr lang="en-US" b="0" i="0" u="none" strike="noStrike" baseline="0" dirty="0">
              <a:solidFill>
                <a:schemeClr val="bg1"/>
              </a:solidFill>
            </a:endParaRPr>
          </a:p>
          <a:p>
            <a:r>
              <a:rPr lang="en-US" b="0" i="0" u="none" strike="noStrike" baseline="0" dirty="0">
                <a:solidFill>
                  <a:schemeClr val="bg1"/>
                </a:solidFill>
              </a:rPr>
              <a:t>Current practices </a:t>
            </a:r>
          </a:p>
          <a:p>
            <a:r>
              <a:rPr lang="en-US" dirty="0">
                <a:solidFill>
                  <a:schemeClr val="bg1"/>
                </a:solidFill>
              </a:rPr>
              <a:t>We currently require check requests for any purchases that must be signed off on by a manager.</a:t>
            </a:r>
            <a:endParaRPr lang="en-US" b="0" i="0" u="none" strike="noStrike" baseline="0" dirty="0">
              <a:solidFill>
                <a:schemeClr val="bg1"/>
              </a:solidFill>
            </a:endParaRPr>
          </a:p>
          <a:p>
            <a:r>
              <a:rPr lang="en-US" b="0" i="0" u="none" strike="noStrike" baseline="0" dirty="0">
                <a:solidFill>
                  <a:schemeClr val="bg1"/>
                </a:solidFill>
              </a:rPr>
              <a:t>Goals for improvement </a:t>
            </a:r>
          </a:p>
          <a:p>
            <a:r>
              <a:rPr lang="en-US" b="0" i="0" u="none" strike="noStrike" baseline="0" dirty="0">
                <a:solidFill>
                  <a:schemeClr val="bg1"/>
                </a:solidFill>
              </a:rPr>
              <a:t>Take a look at our fixed expenses and see if there is any extra fat here especially with all the new tools we want to bring in</a:t>
            </a:r>
          </a:p>
          <a:p>
            <a:r>
              <a:rPr lang="en-US" b="0" i="0" u="none" strike="noStrike" baseline="0" dirty="0">
                <a:solidFill>
                  <a:schemeClr val="bg1"/>
                </a:solidFill>
              </a:rPr>
              <a:t>Plans to achieve your goals </a:t>
            </a:r>
          </a:p>
          <a:p>
            <a:r>
              <a:rPr lang="en-US" dirty="0">
                <a:solidFill>
                  <a:schemeClr val="bg1"/>
                </a:solidFill>
              </a:rPr>
              <a:t>Review expenses on a monthly basis and se if there is something we can cut </a:t>
            </a:r>
            <a:endParaRPr lang="en-US" b="0" i="0" u="none" strike="noStrike" baseline="0" dirty="0">
              <a:solidFill>
                <a:schemeClr val="bg1"/>
              </a:solidFill>
            </a:endParaRPr>
          </a:p>
          <a:p>
            <a:r>
              <a:rPr lang="en-US" b="0" i="0" u="none" strike="noStrike" baseline="0" dirty="0">
                <a:solidFill>
                  <a:schemeClr val="bg1"/>
                </a:solidFill>
              </a:rPr>
              <a:t>Plans to evaluate your</a:t>
            </a:r>
            <a:r>
              <a:rPr lang="en-US" dirty="0">
                <a:solidFill>
                  <a:schemeClr val="bg1"/>
                </a:solidFill>
              </a:rPr>
              <a:t> </a:t>
            </a:r>
            <a:r>
              <a:rPr lang="en-US" b="0" i="0" u="none" strike="noStrike" baseline="0" dirty="0">
                <a:solidFill>
                  <a:schemeClr val="bg1"/>
                </a:solidFill>
              </a:rPr>
              <a:t>changes </a:t>
            </a:r>
          </a:p>
          <a:p>
            <a:r>
              <a:rPr lang="en-US" dirty="0">
                <a:solidFill>
                  <a:schemeClr val="bg1"/>
                </a:solidFill>
              </a:rPr>
              <a:t>Evaluate on a monthly basis </a:t>
            </a:r>
            <a:endParaRPr lang="en-US" b="0" i="0" u="none" strike="noStrike" baseline="0" dirty="0">
              <a:solidFill>
                <a:schemeClr val="bg1"/>
              </a:solidFill>
            </a:endParaRPr>
          </a:p>
          <a:p>
            <a:endParaRPr lang="en-US" b="0" i="0" u="none" strike="noStrike" baseline="0" dirty="0">
              <a:solidFill>
                <a:schemeClr val="bg1"/>
              </a:solidFill>
            </a:endParaRPr>
          </a:p>
          <a:p>
            <a:endParaRPr lang="en-US" dirty="0">
              <a:solidFill>
                <a:schemeClr val="bg1"/>
              </a:solidFill>
            </a:endParaRPr>
          </a:p>
        </p:txBody>
      </p:sp>
      <p:pic>
        <p:nvPicPr>
          <p:cNvPr id="7" name="Content Placeholder 6">
            <a:extLst>
              <a:ext uri="{FF2B5EF4-FFF2-40B4-BE49-F238E27FC236}">
                <a16:creationId xmlns:a16="http://schemas.microsoft.com/office/drawing/2014/main" id="{A09A4022-3B47-C946-3CB1-EFFEEC38EEB1}"/>
              </a:ext>
            </a:extLst>
          </p:cNvPr>
          <p:cNvPicPr>
            <a:picLocks noGrp="1" noChangeAspect="1"/>
          </p:cNvPicPr>
          <p:nvPr>
            <p:ph sz="half" idx="2"/>
          </p:nvPr>
        </p:nvPicPr>
        <p:blipFill>
          <a:blip r:embed="rId2"/>
          <a:stretch>
            <a:fillRect/>
          </a:stretch>
        </p:blipFill>
        <p:spPr>
          <a:xfrm>
            <a:off x="5809142" y="1793856"/>
            <a:ext cx="5674711" cy="3050156"/>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50000"/>
            <a:lumOff val="5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3754" y="643467"/>
            <a:ext cx="4203045" cy="1375608"/>
          </a:xfrm>
        </p:spPr>
        <p:txBody>
          <a:bodyPr vert="horz" lIns="91440" tIns="45720" rIns="91440" bIns="45720" rtlCol="0" anchor="ctr">
            <a:normAutofit/>
          </a:bodyPr>
          <a:lstStyle/>
          <a:p>
            <a:pPr>
              <a:lnSpc>
                <a:spcPct val="90000"/>
              </a:lnSpc>
            </a:pPr>
            <a:br>
              <a:rPr lang="en-US" sz="1700" b="0" i="0" u="none" strike="noStrike" baseline="0">
                <a:solidFill>
                  <a:schemeClr val="bg1"/>
                </a:solidFill>
              </a:rPr>
            </a:br>
            <a:r>
              <a:rPr lang="en-US" sz="1700" b="1" i="0" u="none" strike="noStrike" baseline="0">
                <a:solidFill>
                  <a:schemeClr val="bg1"/>
                </a:solidFill>
              </a:rPr>
              <a:t>Productivity</a:t>
            </a:r>
            <a:br>
              <a:rPr lang="en-US" sz="1700" b="0" i="0" u="none" strike="noStrike" baseline="0">
                <a:solidFill>
                  <a:schemeClr val="bg1"/>
                </a:solidFill>
              </a:rPr>
            </a:br>
            <a:br>
              <a:rPr lang="en-US" sz="1700" b="0" i="0" u="none" strike="noStrike" baseline="0">
                <a:solidFill>
                  <a:schemeClr val="bg1"/>
                </a:solidFill>
              </a:rPr>
            </a:br>
            <a:br>
              <a:rPr lang="en-US" sz="1700" b="0" i="0" u="none" strike="noStrike" baseline="0">
                <a:solidFill>
                  <a:schemeClr val="bg1"/>
                </a:solidFill>
              </a:rPr>
            </a:br>
            <a:endParaRPr lang="en-US" sz="1700">
              <a:solidFill>
                <a:schemeClr val="bg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3754" y="1598877"/>
            <a:ext cx="4607329" cy="4615655"/>
          </a:xfrm>
        </p:spPr>
        <p:txBody>
          <a:bodyPr vert="horz" lIns="91440" tIns="45720" rIns="91440" bIns="45720" rtlCol="0">
            <a:normAutofit fontScale="85000" lnSpcReduction="20000"/>
          </a:bodyPr>
          <a:lstStyle/>
          <a:p>
            <a:r>
              <a:rPr lang="en-US" b="0" i="0" u="none" strike="noStrike" baseline="0" dirty="0">
                <a:solidFill>
                  <a:schemeClr val="bg1"/>
                </a:solidFill>
              </a:rPr>
              <a:t>Current practices </a:t>
            </a:r>
          </a:p>
          <a:p>
            <a:pPr lvl="1"/>
            <a:r>
              <a:rPr lang="en-US" dirty="0">
                <a:solidFill>
                  <a:schemeClr val="bg1"/>
                </a:solidFill>
              </a:rPr>
              <a:t>We currently use a google doc system for scheduling service appointments  </a:t>
            </a:r>
            <a:endParaRPr lang="en-US" b="0" i="0" u="none" strike="noStrike" baseline="0" dirty="0">
              <a:solidFill>
                <a:schemeClr val="bg1"/>
              </a:solidFill>
            </a:endParaRPr>
          </a:p>
          <a:p>
            <a:r>
              <a:rPr lang="en-US" b="0" i="0" u="none" strike="noStrike" baseline="0" dirty="0">
                <a:solidFill>
                  <a:schemeClr val="bg1"/>
                </a:solidFill>
              </a:rPr>
              <a:t>Goals for improvement </a:t>
            </a:r>
          </a:p>
          <a:p>
            <a:pPr lvl="1"/>
            <a:r>
              <a:rPr lang="en-US" dirty="0">
                <a:solidFill>
                  <a:schemeClr val="bg1"/>
                </a:solidFill>
              </a:rPr>
              <a:t>We have lots of room for improvement when it comes to our scheduling.</a:t>
            </a:r>
          </a:p>
          <a:p>
            <a:pPr lvl="1"/>
            <a:r>
              <a:rPr lang="en-US" b="0" i="0" u="none" strike="noStrike" baseline="0" dirty="0">
                <a:solidFill>
                  <a:schemeClr val="bg1"/>
                </a:solidFill>
              </a:rPr>
              <a:t>We recently switched to a shift system, we have certain techs and advisors who work 6-2 and a second group who work 11-7.</a:t>
            </a:r>
          </a:p>
          <a:p>
            <a:pPr lvl="1"/>
            <a:r>
              <a:rPr lang="en-US" b="0" i="0" u="none" strike="noStrike" baseline="0" dirty="0">
                <a:solidFill>
                  <a:schemeClr val="bg1"/>
                </a:solidFill>
              </a:rPr>
              <a:t>This has mitigated the lunch time slump of not being able to have anything scheduled and is filling the time more effectively.</a:t>
            </a:r>
          </a:p>
          <a:p>
            <a:r>
              <a:rPr lang="en-US" b="0" i="0" u="none" strike="noStrike" baseline="0" dirty="0">
                <a:solidFill>
                  <a:schemeClr val="bg1"/>
                </a:solidFill>
              </a:rPr>
              <a:t>Plans to achieve your goals </a:t>
            </a:r>
          </a:p>
          <a:p>
            <a:pPr lvl="1"/>
            <a:r>
              <a:rPr lang="en-US" dirty="0">
                <a:solidFill>
                  <a:schemeClr val="bg1"/>
                </a:solidFill>
              </a:rPr>
              <a:t>My plan is to continue this shift system and ton these numbers again in 3 months to see where we stand with this new process </a:t>
            </a:r>
            <a:endParaRPr lang="en-US" b="0" i="0" u="none" strike="noStrike" baseline="0" dirty="0">
              <a:solidFill>
                <a:schemeClr val="bg1"/>
              </a:solidFill>
            </a:endParaRPr>
          </a:p>
          <a:p>
            <a:r>
              <a:rPr lang="en-US" b="0" i="0" u="none" strike="noStrike" baseline="0" dirty="0">
                <a:solidFill>
                  <a:schemeClr val="bg1"/>
                </a:solidFill>
              </a:rPr>
              <a:t>Plans to evaluate your changes </a:t>
            </a:r>
          </a:p>
          <a:p>
            <a:pPr lvl="1"/>
            <a:r>
              <a:rPr lang="en-US" dirty="0">
                <a:solidFill>
                  <a:schemeClr val="bg1"/>
                </a:solidFill>
              </a:rPr>
              <a:t>Run the numbers again in 3 months to see where we stand</a:t>
            </a:r>
            <a:endParaRPr lang="en-US" b="0" i="0" u="none" strike="noStrike" baseline="0" dirty="0">
              <a:solidFill>
                <a:schemeClr val="bg1"/>
              </a:solidFill>
            </a:endParaRPr>
          </a:p>
          <a:p>
            <a:endParaRPr lang="en-US" sz="2200" dirty="0">
              <a:solidFill>
                <a:schemeClr val="bg1"/>
              </a:solidFill>
            </a:endParaRPr>
          </a:p>
        </p:txBody>
      </p:sp>
      <p:pic>
        <p:nvPicPr>
          <p:cNvPr id="25" name="Content Placeholder 24">
            <a:extLst>
              <a:ext uri="{FF2B5EF4-FFF2-40B4-BE49-F238E27FC236}">
                <a16:creationId xmlns:a16="http://schemas.microsoft.com/office/drawing/2014/main" id="{9F738B83-E137-FE4D-A6A5-C1821DE167AC}"/>
              </a:ext>
            </a:extLst>
          </p:cNvPr>
          <p:cNvPicPr>
            <a:picLocks noGrp="1" noChangeAspect="1"/>
          </p:cNvPicPr>
          <p:nvPr>
            <p:ph sz="half" idx="2"/>
          </p:nvPr>
        </p:nvPicPr>
        <p:blipFill>
          <a:blip r:embed="rId2"/>
          <a:stretch>
            <a:fillRect/>
          </a:stretch>
        </p:blipFill>
        <p:spPr>
          <a:xfrm>
            <a:off x="5613273" y="1059609"/>
            <a:ext cx="6340475" cy="4518649"/>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6746" y="609600"/>
            <a:ext cx="3729076" cy="1320800"/>
          </a:xfrm>
        </p:spPr>
        <p:txBody>
          <a:bodyPr vert="horz" lIns="91440" tIns="45720" rIns="91440" bIns="45720" rtlCol="0" anchor="ctr">
            <a:normAutofit/>
          </a:bodyPr>
          <a:lstStyle/>
          <a:p>
            <a:pPr>
              <a:lnSpc>
                <a:spcPct val="90000"/>
              </a:lnSpc>
            </a:pPr>
            <a:br>
              <a:rPr lang="en-US" sz="1700" b="0" i="0" u="none" strike="noStrike" baseline="0"/>
            </a:br>
            <a:r>
              <a:rPr lang="en-US" sz="1700" b="1" i="0" u="none" strike="noStrike" baseline="0"/>
              <a:t>Facility</a:t>
            </a:r>
            <a:br>
              <a:rPr lang="en-US" sz="1700" b="0" i="0" u="none" strike="noStrike" baseline="0"/>
            </a:br>
            <a:br>
              <a:rPr lang="en-US" sz="1700" b="0" i="0" u="none" strike="noStrike" baseline="0"/>
            </a:br>
            <a:br>
              <a:rPr lang="en-US" sz="1700" b="0" i="0" u="none" strike="noStrike" baseline="0"/>
            </a:br>
            <a:endParaRPr lang="en-US" sz="170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85167" y="2160589"/>
            <a:ext cx="3720916" cy="3560733"/>
          </a:xfrm>
        </p:spPr>
        <p:txBody>
          <a:bodyPr vert="horz" lIns="91440" tIns="45720" rIns="91440" bIns="45720" rtlCol="0">
            <a:normAutofit fontScale="92500" lnSpcReduction="10000"/>
          </a:bodyPr>
          <a:lstStyle/>
          <a:p>
            <a:endParaRPr lang="en-US" b="0" i="0" u="none" strike="noStrike" baseline="0" dirty="0"/>
          </a:p>
          <a:p>
            <a:r>
              <a:rPr lang="en-US" b="0" i="0" u="none" strike="noStrike" baseline="0" dirty="0"/>
              <a:t>Current practices </a:t>
            </a:r>
          </a:p>
          <a:p>
            <a:r>
              <a:rPr lang="en-US" dirty="0"/>
              <a:t>We are currently not using our facility to its full potential. </a:t>
            </a:r>
            <a:endParaRPr lang="en-US" b="0" i="0" u="none" strike="noStrike" baseline="0" dirty="0"/>
          </a:p>
          <a:p>
            <a:r>
              <a:rPr lang="en-US" b="0" i="0" u="none" strike="noStrike" baseline="0" dirty="0"/>
              <a:t>Goals for improvement </a:t>
            </a:r>
          </a:p>
          <a:p>
            <a:r>
              <a:rPr lang="en-US" dirty="0"/>
              <a:t>To improve this we need to hire a few more techs but also need to make sure we are maximizing our schedule </a:t>
            </a:r>
            <a:endParaRPr lang="en-US" b="0" i="0" u="none" strike="noStrike" baseline="0" dirty="0"/>
          </a:p>
          <a:p>
            <a:r>
              <a:rPr lang="en-US" b="0" i="0" u="none" strike="noStrike" baseline="0" dirty="0"/>
              <a:t>Plans to achieve your goals </a:t>
            </a:r>
          </a:p>
          <a:p>
            <a:r>
              <a:rPr lang="en-US" b="0" i="0" u="none" strike="noStrike" baseline="0" dirty="0"/>
              <a:t>Plans to evaluate your changes </a:t>
            </a:r>
          </a:p>
          <a:p>
            <a:endParaRPr lang="en-US" dirty="0"/>
          </a:p>
        </p:txBody>
      </p:sp>
      <p:pic>
        <p:nvPicPr>
          <p:cNvPr id="7" name="Content Placeholder 6">
            <a:extLst>
              <a:ext uri="{FF2B5EF4-FFF2-40B4-BE49-F238E27FC236}">
                <a16:creationId xmlns:a16="http://schemas.microsoft.com/office/drawing/2014/main" id="{636A1EF9-48F1-5D48-1AD0-9212A03C7311}"/>
              </a:ext>
            </a:extLst>
          </p:cNvPr>
          <p:cNvPicPr>
            <a:picLocks noGrp="1" noChangeAspect="1"/>
          </p:cNvPicPr>
          <p:nvPr>
            <p:ph sz="half" idx="2"/>
          </p:nvPr>
        </p:nvPicPr>
        <p:blipFill>
          <a:blip r:embed="rId2"/>
          <a:stretch>
            <a:fillRect/>
          </a:stretch>
        </p:blipFill>
        <p:spPr>
          <a:xfrm>
            <a:off x="6453201" y="971398"/>
            <a:ext cx="5286229" cy="4506508"/>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403439" y="0"/>
            <a:ext cx="9905998" cy="1905000"/>
          </a:xfrm>
        </p:spPr>
        <p:txBody>
          <a:bodyPr/>
          <a:lstStyle/>
          <a:p>
            <a:r>
              <a:rPr lang="en-US" dirty="0">
                <a:solidFill>
                  <a:schemeClr val="tx1"/>
                </a:solidFill>
              </a:rPr>
              <a:t>Repair order analysis</a:t>
            </a:r>
          </a:p>
        </p:txBody>
      </p:sp>
      <p:sp>
        <p:nvSpPr>
          <p:cNvPr id="5" name="Content Placeholder 4">
            <a:extLst>
              <a:ext uri="{FF2B5EF4-FFF2-40B4-BE49-F238E27FC236}">
                <a16:creationId xmlns:a16="http://schemas.microsoft.com/office/drawing/2014/main" id="{47E93BB0-CB6A-A6E2-56C5-5B6B10A2CDA8}"/>
              </a:ext>
            </a:extLst>
          </p:cNvPr>
          <p:cNvSpPr>
            <a:spLocks noGrp="1"/>
          </p:cNvSpPr>
          <p:nvPr>
            <p:ph sz="half" idx="1"/>
          </p:nvPr>
        </p:nvSpPr>
        <p:spPr>
          <a:xfrm>
            <a:off x="708406" y="1285066"/>
            <a:ext cx="5959094" cy="5120640"/>
          </a:xfrm>
        </p:spPr>
        <p:txBody>
          <a:bodyPr/>
          <a:lstStyle/>
          <a:p>
            <a:r>
              <a:rPr lang="en-US" dirty="0"/>
              <a:t>Findings:</a:t>
            </a:r>
          </a:p>
          <a:p>
            <a:r>
              <a:rPr lang="en-US" dirty="0"/>
              <a:t>No menu sales, discussed the need for menu selling among the advisors </a:t>
            </a:r>
          </a:p>
          <a:p>
            <a:r>
              <a:rPr lang="en-US" dirty="0"/>
              <a:t>High number of one item RO’s how menu selling can combat that </a:t>
            </a:r>
          </a:p>
          <a:p>
            <a:r>
              <a:rPr lang="en-US" dirty="0"/>
              <a:t>We work on a lot of late model vehicles and discussed the importance of creating a dealer versus non dealer competitive pricing marketing material </a:t>
            </a:r>
          </a:p>
          <a:p>
            <a:endParaRPr lang="en-US" dirty="0"/>
          </a:p>
        </p:txBody>
      </p:sp>
      <p:pic>
        <p:nvPicPr>
          <p:cNvPr id="7" name="Content Placeholder 6">
            <a:extLst>
              <a:ext uri="{FF2B5EF4-FFF2-40B4-BE49-F238E27FC236}">
                <a16:creationId xmlns:a16="http://schemas.microsoft.com/office/drawing/2014/main" id="{2365CC3C-B946-AB37-F86F-68A0099CA5C5}"/>
              </a:ext>
            </a:extLst>
          </p:cNvPr>
          <p:cNvPicPr>
            <a:picLocks noGrp="1" noChangeAspect="1"/>
          </p:cNvPicPr>
          <p:nvPr>
            <p:ph sz="half" idx="2"/>
          </p:nvPr>
        </p:nvPicPr>
        <p:blipFill>
          <a:blip r:embed="rId2"/>
          <a:stretch>
            <a:fillRect/>
          </a:stretch>
        </p:blipFill>
        <p:spPr>
          <a:xfrm>
            <a:off x="7342632" y="46816"/>
            <a:ext cx="4445929" cy="6755224"/>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r>
              <a:rPr lang="en-US" dirty="0"/>
              <a:t>Team, we have a small team which makes it easy to implement new changes and processes.</a:t>
            </a:r>
          </a:p>
          <a:p>
            <a:pPr lvl="1"/>
            <a:r>
              <a:rPr lang="en-US" dirty="0"/>
              <a:t>Management, our techs respect our service manager and trust him on changes and new processes. </a:t>
            </a:r>
          </a:p>
          <a:p>
            <a:pPr lvl="1"/>
            <a:r>
              <a:rPr lang="en-US" dirty="0"/>
              <a:t>Established brand, Toyota is a great brand with loyal customers so there will always be work. </a:t>
            </a:r>
          </a:p>
          <a:p>
            <a:pPr lvl="1"/>
            <a:endParaRPr lang="en-US" dirty="0"/>
          </a:p>
          <a:p>
            <a:pPr lvl="1"/>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Scheduling, we have not perfected our scheduling system and it is holding us back from being able to expand the service department. We really need to a hire a stand alone service BDC advisor. </a:t>
            </a:r>
          </a:p>
          <a:p>
            <a:r>
              <a:rPr lang="en-US" dirty="0"/>
              <a:t>Employment, we need to hire a few techs as well as a parts runner</a:t>
            </a:r>
          </a:p>
          <a:p>
            <a:r>
              <a:rPr lang="en-US" dirty="0"/>
              <a:t>Training, we only have two master certified technicians, one who could retire at anytime. </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sh">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docProps/app.xml><?xml version="1.0" encoding="utf-8"?>
<Properties xmlns="http://schemas.openxmlformats.org/officeDocument/2006/extended-properties" xmlns:vt="http://schemas.openxmlformats.org/officeDocument/2006/docPropsVTypes">
  <Template>TM02900688[[fn=Facet]]</Template>
  <TotalTime>59</TotalTime>
  <Words>175</Words>
  <Application>Microsoft Office PowerPoint</Application>
  <PresentationFormat>Widescreen</PresentationFormat>
  <Paragraphs>55</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Mesh</vt:lpstr>
      <vt:lpstr>NADA Service Homework N444</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Threats</vt:lpstr>
      <vt:lpstr>SWOT Analysis- Opportunities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12072725030</cp:lastModifiedBy>
  <cp:revision>14</cp:revision>
  <dcterms:created xsi:type="dcterms:W3CDTF">2022-12-04T13:10:55Z</dcterms:created>
  <dcterms:modified xsi:type="dcterms:W3CDTF">2024-08-06T21:16:51Z</dcterms:modified>
</cp:coreProperties>
</file>