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8" r:id="rId3"/>
    <p:sldId id="257" r:id="rId4"/>
    <p:sldId id="262" r:id="rId5"/>
    <p:sldId id="263" r:id="rId6"/>
    <p:sldId id="264" r:id="rId7"/>
    <p:sldId id="265" r:id="rId8"/>
    <p:sldId id="266" r:id="rId9"/>
    <p:sldId id="267" r:id="rId10"/>
    <p:sldId id="268" r:id="rId11"/>
    <p:sldId id="269"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D864D3-ED00-427D-A8B0-F788AD7719D6}" v="3" dt="2024-07-22T10:15:53.9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6" d="100"/>
          <a:sy n="106" d="100"/>
        </p:scale>
        <p:origin x="126" y="2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c10colts mcdonald" userId="1a21c2496e3366c1" providerId="LiveId" clId="{96D864D3-ED00-427D-A8B0-F788AD7719D6}"/>
    <pc:docChg chg="undo custSel delSld modSld">
      <pc:chgData name="mac10colts mcdonald" userId="1a21c2496e3366c1" providerId="LiveId" clId="{96D864D3-ED00-427D-A8B0-F788AD7719D6}" dt="2024-07-22T10:15:58.195" v="10639" actId="962"/>
      <pc:docMkLst>
        <pc:docMk/>
      </pc:docMkLst>
      <pc:sldChg chg="modSp mod">
        <pc:chgData name="mac10colts mcdonald" userId="1a21c2496e3366c1" providerId="LiveId" clId="{96D864D3-ED00-427D-A8B0-F788AD7719D6}" dt="2024-07-20T12:16:28.039" v="582" actId="20577"/>
        <pc:sldMkLst>
          <pc:docMk/>
          <pc:sldMk cId="3839221384" sldId="257"/>
        </pc:sldMkLst>
        <pc:spChg chg="mod">
          <ac:chgData name="mac10colts mcdonald" userId="1a21c2496e3366c1" providerId="LiveId" clId="{96D864D3-ED00-427D-A8B0-F788AD7719D6}" dt="2024-07-20T12:16:28.039" v="582" actId="20577"/>
          <ac:spMkLst>
            <pc:docMk/>
            <pc:sldMk cId="3839221384" sldId="257"/>
            <ac:spMk id="3" creationId="{203A9D90-6288-FF85-A14B-EAAC61E0E9A8}"/>
          </ac:spMkLst>
        </pc:spChg>
      </pc:sldChg>
      <pc:sldChg chg="addSp delSp modSp mod">
        <pc:chgData name="mac10colts mcdonald" userId="1a21c2496e3366c1" providerId="LiveId" clId="{96D864D3-ED00-427D-A8B0-F788AD7719D6}" dt="2024-07-22T10:15:58.195" v="10639" actId="962"/>
        <pc:sldMkLst>
          <pc:docMk/>
          <pc:sldMk cId="4167117408" sldId="258"/>
        </pc:sldMkLst>
        <pc:spChg chg="mod">
          <ac:chgData name="mac10colts mcdonald" userId="1a21c2496e3366c1" providerId="LiveId" clId="{96D864D3-ED00-427D-A8B0-F788AD7719D6}" dt="2024-07-20T14:46:12.490" v="10392" actId="20577"/>
          <ac:spMkLst>
            <pc:docMk/>
            <pc:sldMk cId="4167117408" sldId="258"/>
            <ac:spMk id="3" creationId="{DC1AC215-6A1E-4C59-EFD0-D293BFB95537}"/>
          </ac:spMkLst>
        </pc:spChg>
        <pc:spChg chg="add del mod">
          <ac:chgData name="mac10colts mcdonald" userId="1a21c2496e3366c1" providerId="LiveId" clId="{96D864D3-ED00-427D-A8B0-F788AD7719D6}" dt="2024-07-22T10:15:53.927" v="10635"/>
          <ac:spMkLst>
            <pc:docMk/>
            <pc:sldMk cId="4167117408" sldId="258"/>
            <ac:spMk id="5" creationId="{9049E4F9-A3C2-B5F4-0220-310B67F19F33}"/>
          </ac:spMkLst>
        </pc:spChg>
        <pc:picChg chg="add mod">
          <ac:chgData name="mac10colts mcdonald" userId="1a21c2496e3366c1" providerId="LiveId" clId="{96D864D3-ED00-427D-A8B0-F788AD7719D6}" dt="2024-07-22T10:15:58.195" v="10639" actId="962"/>
          <ac:picMkLst>
            <pc:docMk/>
            <pc:sldMk cId="4167117408" sldId="258"/>
            <ac:picMk id="7" creationId="{743882CA-4EAE-6218-D7F6-A92839A0A581}"/>
          </ac:picMkLst>
        </pc:picChg>
        <pc:picChg chg="del">
          <ac:chgData name="mac10colts mcdonald" userId="1a21c2496e3366c1" providerId="LiveId" clId="{96D864D3-ED00-427D-A8B0-F788AD7719D6}" dt="2024-07-22T10:15:32.699" v="10634" actId="21"/>
          <ac:picMkLst>
            <pc:docMk/>
            <pc:sldMk cId="4167117408" sldId="258"/>
            <ac:picMk id="20" creationId="{98328F96-C24D-697D-3210-BA1638F10FE9}"/>
          </ac:picMkLst>
        </pc:picChg>
      </pc:sldChg>
      <pc:sldChg chg="del">
        <pc:chgData name="mac10colts mcdonald" userId="1a21c2496e3366c1" providerId="LiveId" clId="{96D864D3-ED00-427D-A8B0-F788AD7719D6}" dt="2024-07-20T12:07:59.614" v="4" actId="2696"/>
        <pc:sldMkLst>
          <pc:docMk/>
          <pc:sldMk cId="2924363353" sldId="259"/>
        </pc:sldMkLst>
      </pc:sldChg>
      <pc:sldChg chg="modSp mod">
        <pc:chgData name="mac10colts mcdonald" userId="1a21c2496e3366c1" providerId="LiveId" clId="{96D864D3-ED00-427D-A8B0-F788AD7719D6}" dt="2024-07-20T14:47:13.675" v="10394" actId="20577"/>
        <pc:sldMkLst>
          <pc:docMk/>
          <pc:sldMk cId="2417698126" sldId="262"/>
        </pc:sldMkLst>
        <pc:spChg chg="mod">
          <ac:chgData name="mac10colts mcdonald" userId="1a21c2496e3366c1" providerId="LiveId" clId="{96D864D3-ED00-427D-A8B0-F788AD7719D6}" dt="2024-07-20T14:47:13.675" v="10394" actId="20577"/>
          <ac:spMkLst>
            <pc:docMk/>
            <pc:sldMk cId="2417698126" sldId="262"/>
            <ac:spMk id="3" creationId="{203A9D90-6288-FF85-A14B-EAAC61E0E9A8}"/>
          </ac:spMkLst>
        </pc:spChg>
      </pc:sldChg>
      <pc:sldChg chg="modSp mod">
        <pc:chgData name="mac10colts mcdonald" userId="1a21c2496e3366c1" providerId="LiveId" clId="{96D864D3-ED00-427D-A8B0-F788AD7719D6}" dt="2024-07-20T12:42:46.330" v="1860" actId="20577"/>
        <pc:sldMkLst>
          <pc:docMk/>
          <pc:sldMk cId="3912869560" sldId="263"/>
        </pc:sldMkLst>
        <pc:spChg chg="mod">
          <ac:chgData name="mac10colts mcdonald" userId="1a21c2496e3366c1" providerId="LiveId" clId="{96D864D3-ED00-427D-A8B0-F788AD7719D6}" dt="2024-07-20T12:42:46.330" v="1860" actId="20577"/>
          <ac:spMkLst>
            <pc:docMk/>
            <pc:sldMk cId="3912869560" sldId="263"/>
            <ac:spMk id="3" creationId="{203A9D90-6288-FF85-A14B-EAAC61E0E9A8}"/>
          </ac:spMkLst>
        </pc:spChg>
      </pc:sldChg>
      <pc:sldChg chg="modSp mod">
        <pc:chgData name="mac10colts mcdonald" userId="1a21c2496e3366c1" providerId="LiveId" clId="{96D864D3-ED00-427D-A8B0-F788AD7719D6}" dt="2024-07-20T12:51:03.493" v="2490" actId="20577"/>
        <pc:sldMkLst>
          <pc:docMk/>
          <pc:sldMk cId="627664966" sldId="264"/>
        </pc:sldMkLst>
        <pc:spChg chg="mod">
          <ac:chgData name="mac10colts mcdonald" userId="1a21c2496e3366c1" providerId="LiveId" clId="{96D864D3-ED00-427D-A8B0-F788AD7719D6}" dt="2024-07-20T12:51:03.493" v="2490" actId="20577"/>
          <ac:spMkLst>
            <pc:docMk/>
            <pc:sldMk cId="627664966" sldId="264"/>
            <ac:spMk id="3" creationId="{203A9D90-6288-FF85-A14B-EAAC61E0E9A8}"/>
          </ac:spMkLst>
        </pc:spChg>
      </pc:sldChg>
      <pc:sldChg chg="modSp mod">
        <pc:chgData name="mac10colts mcdonald" userId="1a21c2496e3366c1" providerId="LiveId" clId="{96D864D3-ED00-427D-A8B0-F788AD7719D6}" dt="2024-07-20T14:52:29.178" v="10491" actId="20577"/>
        <pc:sldMkLst>
          <pc:docMk/>
          <pc:sldMk cId="3985272254" sldId="265"/>
        </pc:sldMkLst>
        <pc:spChg chg="mod">
          <ac:chgData name="mac10colts mcdonald" userId="1a21c2496e3366c1" providerId="LiveId" clId="{96D864D3-ED00-427D-A8B0-F788AD7719D6}" dt="2024-07-20T14:52:29.178" v="10491" actId="20577"/>
          <ac:spMkLst>
            <pc:docMk/>
            <pc:sldMk cId="3985272254" sldId="265"/>
            <ac:spMk id="3" creationId="{203A9D90-6288-FF85-A14B-EAAC61E0E9A8}"/>
          </ac:spMkLst>
        </pc:spChg>
      </pc:sldChg>
      <pc:sldChg chg="modSp mod">
        <pc:chgData name="mac10colts mcdonald" userId="1a21c2496e3366c1" providerId="LiveId" clId="{96D864D3-ED00-427D-A8B0-F788AD7719D6}" dt="2024-07-20T14:53:37.732" v="10499" actId="20577"/>
        <pc:sldMkLst>
          <pc:docMk/>
          <pc:sldMk cId="4226099158" sldId="266"/>
        </pc:sldMkLst>
        <pc:spChg chg="mod">
          <ac:chgData name="mac10colts mcdonald" userId="1a21c2496e3366c1" providerId="LiveId" clId="{96D864D3-ED00-427D-A8B0-F788AD7719D6}" dt="2024-07-20T14:53:37.732" v="10499" actId="20577"/>
          <ac:spMkLst>
            <pc:docMk/>
            <pc:sldMk cId="4226099158" sldId="266"/>
            <ac:spMk id="3" creationId="{203A9D90-6288-FF85-A14B-EAAC61E0E9A8}"/>
          </ac:spMkLst>
        </pc:spChg>
      </pc:sldChg>
      <pc:sldChg chg="modSp mod">
        <pc:chgData name="mac10colts mcdonald" userId="1a21c2496e3366c1" providerId="LiveId" clId="{96D864D3-ED00-427D-A8B0-F788AD7719D6}" dt="2024-07-20T14:55:22.409" v="10513" actId="20577"/>
        <pc:sldMkLst>
          <pc:docMk/>
          <pc:sldMk cId="850427537" sldId="267"/>
        </pc:sldMkLst>
        <pc:spChg chg="mod">
          <ac:chgData name="mac10colts mcdonald" userId="1a21c2496e3366c1" providerId="LiveId" clId="{96D864D3-ED00-427D-A8B0-F788AD7719D6}" dt="2024-07-20T14:55:22.409" v="10513" actId="20577"/>
          <ac:spMkLst>
            <pc:docMk/>
            <pc:sldMk cId="850427537" sldId="267"/>
            <ac:spMk id="3" creationId="{203A9D90-6288-FF85-A14B-EAAC61E0E9A8}"/>
          </ac:spMkLst>
        </pc:spChg>
      </pc:sldChg>
      <pc:sldChg chg="modSp mod">
        <pc:chgData name="mac10colts mcdonald" userId="1a21c2496e3366c1" providerId="LiveId" clId="{96D864D3-ED00-427D-A8B0-F788AD7719D6}" dt="2024-07-20T14:56:06.374" v="10525" actId="20577"/>
        <pc:sldMkLst>
          <pc:docMk/>
          <pc:sldMk cId="3364109993" sldId="268"/>
        </pc:sldMkLst>
        <pc:spChg chg="mod">
          <ac:chgData name="mac10colts mcdonald" userId="1a21c2496e3366c1" providerId="LiveId" clId="{96D864D3-ED00-427D-A8B0-F788AD7719D6}" dt="2024-07-20T14:34:11.873" v="9770" actId="27636"/>
          <ac:spMkLst>
            <pc:docMk/>
            <pc:sldMk cId="3364109993" sldId="268"/>
            <ac:spMk id="2" creationId="{103DC290-7A27-95C0-53A2-21B3816BBA33}"/>
          </ac:spMkLst>
        </pc:spChg>
        <pc:spChg chg="mod">
          <ac:chgData name="mac10colts mcdonald" userId="1a21c2496e3366c1" providerId="LiveId" clId="{96D864D3-ED00-427D-A8B0-F788AD7719D6}" dt="2024-07-20T14:34:25.256" v="9782" actId="5793"/>
          <ac:spMkLst>
            <pc:docMk/>
            <pc:sldMk cId="3364109993" sldId="268"/>
            <ac:spMk id="3" creationId="{203A9D90-6288-FF85-A14B-EAAC61E0E9A8}"/>
          </ac:spMkLst>
        </pc:spChg>
        <pc:graphicFrameChg chg="mod modGraphic">
          <ac:chgData name="mac10colts mcdonald" userId="1a21c2496e3366c1" providerId="LiveId" clId="{96D864D3-ED00-427D-A8B0-F788AD7719D6}" dt="2024-07-20T14:56:06.374" v="10525" actId="20577"/>
          <ac:graphicFrameMkLst>
            <pc:docMk/>
            <pc:sldMk cId="3364109993" sldId="268"/>
            <ac:graphicFrameMk id="4" creationId="{BC8B6778-11BB-9A9A-F0BF-8949F85F8237}"/>
          </ac:graphicFrameMkLst>
        </pc:graphicFrameChg>
      </pc:sldChg>
      <pc:sldChg chg="modSp mod">
        <pc:chgData name="mac10colts mcdonald" userId="1a21c2496e3366c1" providerId="LiveId" clId="{96D864D3-ED00-427D-A8B0-F788AD7719D6}" dt="2024-07-20T15:03:38.043" v="10633" actId="33524"/>
        <pc:sldMkLst>
          <pc:docMk/>
          <pc:sldMk cId="3799370086" sldId="269"/>
        </pc:sldMkLst>
        <pc:spChg chg="mod">
          <ac:chgData name="mac10colts mcdonald" userId="1a21c2496e3366c1" providerId="LiveId" clId="{96D864D3-ED00-427D-A8B0-F788AD7719D6}" dt="2024-07-20T15:03:38.043" v="10633" actId="33524"/>
          <ac:spMkLst>
            <pc:docMk/>
            <pc:sldMk cId="3799370086" sldId="269"/>
            <ac:spMk id="3" creationId="{203A9D90-6288-FF85-A14B-EAAC61E0E9A8}"/>
          </ac:spMkLst>
        </pc:spChg>
      </pc:sldChg>
      <pc:sldChg chg="del">
        <pc:chgData name="mac10colts mcdonald" userId="1a21c2496e3366c1" providerId="LiveId" clId="{96D864D3-ED00-427D-A8B0-F788AD7719D6}" dt="2024-07-20T12:07:57.780" v="3" actId="2696"/>
        <pc:sldMkLst>
          <pc:docMk/>
          <pc:sldMk cId="3887641486" sldId="270"/>
        </pc:sldMkLst>
      </pc:sldChg>
      <pc:sldChg chg="del">
        <pc:chgData name="mac10colts mcdonald" userId="1a21c2496e3366c1" providerId="LiveId" clId="{96D864D3-ED00-427D-A8B0-F788AD7719D6}" dt="2024-07-20T12:07:55.856" v="2" actId="2696"/>
        <pc:sldMkLst>
          <pc:docMk/>
          <pc:sldMk cId="1306592365" sldId="271"/>
        </pc:sldMkLst>
      </pc:sldChg>
      <pc:sldChg chg="del">
        <pc:chgData name="mac10colts mcdonald" userId="1a21c2496e3366c1" providerId="LiveId" clId="{96D864D3-ED00-427D-A8B0-F788AD7719D6}" dt="2024-07-20T12:07:47.338" v="1" actId="2696"/>
        <pc:sldMkLst>
          <pc:docMk/>
          <pc:sldMk cId="1901477980" sldId="272"/>
        </pc:sldMkLst>
      </pc:sldChg>
      <pc:sldChg chg="del">
        <pc:chgData name="mac10colts mcdonald" userId="1a21c2496e3366c1" providerId="LiveId" clId="{96D864D3-ED00-427D-A8B0-F788AD7719D6}" dt="2024-07-20T12:07:42.693" v="0" actId="2696"/>
        <pc:sldMkLst>
          <pc:docMk/>
          <pc:sldMk cId="3333452679" sldId="273"/>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7/22/2024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Mitch McDonald N444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458709"/>
          </a:xfrm>
        </p:spPr>
        <p:txBody>
          <a:bodyPr>
            <a:normAutofit fontScale="90000"/>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pPr marL="0" indent="0">
              <a:buNone/>
            </a:pPr>
            <a:endParaRPr lang="en-US" dirty="0"/>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541515738"/>
              </p:ext>
            </p:extLst>
          </p:nvPr>
        </p:nvGraphicFramePr>
        <p:xfrm>
          <a:off x="677334" y="1683945"/>
          <a:ext cx="10204932" cy="4648166"/>
        </p:xfrm>
        <a:graphic>
          <a:graphicData uri="http://schemas.openxmlformats.org/drawingml/2006/table">
            <a:tbl>
              <a:tblPr firstRow="1" bandRow="1">
                <a:tableStyleId>{5C22544A-7EE6-4342-B048-85BDC9FD1C3A}</a:tableStyleId>
              </a:tblPr>
              <a:tblGrid>
                <a:gridCol w="3401644">
                  <a:extLst>
                    <a:ext uri="{9D8B030D-6E8A-4147-A177-3AD203B41FA5}">
                      <a16:colId xmlns:a16="http://schemas.microsoft.com/office/drawing/2014/main" val="2235853955"/>
                    </a:ext>
                  </a:extLst>
                </a:gridCol>
                <a:gridCol w="3401644">
                  <a:extLst>
                    <a:ext uri="{9D8B030D-6E8A-4147-A177-3AD203B41FA5}">
                      <a16:colId xmlns:a16="http://schemas.microsoft.com/office/drawing/2014/main" val="4174400132"/>
                    </a:ext>
                  </a:extLst>
                </a:gridCol>
                <a:gridCol w="3401644">
                  <a:extLst>
                    <a:ext uri="{9D8B030D-6E8A-4147-A177-3AD203B41FA5}">
                      <a16:colId xmlns:a16="http://schemas.microsoft.com/office/drawing/2014/main" val="1146395385"/>
                    </a:ext>
                  </a:extLst>
                </a:gridCol>
              </a:tblGrid>
              <a:tr h="470780">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406074">
                <a:tc>
                  <a:txBody>
                    <a:bodyPr/>
                    <a:lstStyle/>
                    <a:p>
                      <a:r>
                        <a:rPr lang="en-US" dirty="0"/>
                        <a:t>Build menus </a:t>
                      </a:r>
                    </a:p>
                  </a:txBody>
                  <a:tcPr/>
                </a:tc>
                <a:tc>
                  <a:txBody>
                    <a:bodyPr/>
                    <a:lstStyle/>
                    <a:p>
                      <a:r>
                        <a:rPr lang="en-US" dirty="0"/>
                        <a:t>Service Manager</a:t>
                      </a:r>
                    </a:p>
                  </a:txBody>
                  <a:tcPr/>
                </a:tc>
                <a:tc>
                  <a:txBody>
                    <a:bodyPr/>
                    <a:lstStyle/>
                    <a:p>
                      <a:r>
                        <a:rPr lang="en-US" dirty="0"/>
                        <a:t>Sept 2st</a:t>
                      </a:r>
                    </a:p>
                  </a:txBody>
                  <a:tcPr/>
                </a:tc>
                <a:extLst>
                  <a:ext uri="{0D108BD9-81ED-4DB2-BD59-A6C34878D82A}">
                    <a16:rowId xmlns:a16="http://schemas.microsoft.com/office/drawing/2014/main" val="2400365483"/>
                  </a:ext>
                </a:extLst>
              </a:tr>
              <a:tr h="463166">
                <a:tc>
                  <a:txBody>
                    <a:bodyPr/>
                    <a:lstStyle/>
                    <a:p>
                      <a:r>
                        <a:rPr lang="en-US" dirty="0"/>
                        <a:t>Hire Parts runner/Porter</a:t>
                      </a:r>
                    </a:p>
                  </a:txBody>
                  <a:tcPr/>
                </a:tc>
                <a:tc>
                  <a:txBody>
                    <a:bodyPr/>
                    <a:lstStyle/>
                    <a:p>
                      <a:r>
                        <a:rPr lang="en-US" dirty="0"/>
                        <a:t>Me</a:t>
                      </a:r>
                    </a:p>
                  </a:txBody>
                  <a:tcPr/>
                </a:tc>
                <a:tc>
                  <a:txBody>
                    <a:bodyPr/>
                    <a:lstStyle/>
                    <a:p>
                      <a:r>
                        <a:rPr lang="en-US" dirty="0"/>
                        <a:t>Aug 20</a:t>
                      </a:r>
                      <a:r>
                        <a:rPr lang="en-US" baseline="30000" dirty="0"/>
                        <a:t>th</a:t>
                      </a:r>
                      <a:endParaRPr lang="en-US" dirty="0"/>
                    </a:p>
                  </a:txBody>
                  <a:tcPr/>
                </a:tc>
                <a:extLst>
                  <a:ext uri="{0D108BD9-81ED-4DB2-BD59-A6C34878D82A}">
                    <a16:rowId xmlns:a16="http://schemas.microsoft.com/office/drawing/2014/main" val="107845787"/>
                  </a:ext>
                </a:extLst>
              </a:tr>
              <a:tr h="697564">
                <a:tc>
                  <a:txBody>
                    <a:bodyPr/>
                    <a:lstStyle/>
                    <a:p>
                      <a:r>
                        <a:rPr lang="en-US" dirty="0"/>
                        <a:t>Post pricing &amp; working on all makes &amp; models</a:t>
                      </a:r>
                    </a:p>
                  </a:txBody>
                  <a:tcPr/>
                </a:tc>
                <a:tc>
                  <a:txBody>
                    <a:bodyPr/>
                    <a:lstStyle/>
                    <a:p>
                      <a:r>
                        <a:rPr lang="en-US" dirty="0"/>
                        <a:t>Me </a:t>
                      </a:r>
                    </a:p>
                  </a:txBody>
                  <a:tcPr/>
                </a:tc>
                <a:tc>
                  <a:txBody>
                    <a:bodyPr/>
                    <a:lstStyle/>
                    <a:p>
                      <a:r>
                        <a:rPr lang="en-US" dirty="0"/>
                        <a:t>Aug 1</a:t>
                      </a:r>
                      <a:r>
                        <a:rPr lang="en-US" baseline="30000" dirty="0"/>
                        <a:t>st</a:t>
                      </a:r>
                      <a:endParaRPr lang="en-US" dirty="0"/>
                    </a:p>
                  </a:txBody>
                  <a:tcPr/>
                </a:tc>
                <a:extLst>
                  <a:ext uri="{0D108BD9-81ED-4DB2-BD59-A6C34878D82A}">
                    <a16:rowId xmlns:a16="http://schemas.microsoft.com/office/drawing/2014/main" val="1530126605"/>
                  </a:ext>
                </a:extLst>
              </a:tr>
              <a:tr h="406074">
                <a:tc>
                  <a:txBody>
                    <a:bodyPr/>
                    <a:lstStyle/>
                    <a:p>
                      <a:r>
                        <a:rPr lang="en-US" dirty="0"/>
                        <a:t>Management meetings</a:t>
                      </a:r>
                    </a:p>
                  </a:txBody>
                  <a:tcPr/>
                </a:tc>
                <a:tc>
                  <a:txBody>
                    <a:bodyPr/>
                    <a:lstStyle/>
                    <a:p>
                      <a:r>
                        <a:rPr lang="en-US" dirty="0"/>
                        <a:t>Me and Managers</a:t>
                      </a:r>
                    </a:p>
                  </a:txBody>
                  <a:tcPr/>
                </a:tc>
                <a:tc>
                  <a:txBody>
                    <a:bodyPr/>
                    <a:lstStyle/>
                    <a:p>
                      <a:r>
                        <a:rPr lang="en-US" dirty="0"/>
                        <a:t>Aug 1</a:t>
                      </a:r>
                      <a:r>
                        <a:rPr lang="en-US" baseline="30000" dirty="0"/>
                        <a:t>st</a:t>
                      </a:r>
                      <a:endParaRPr lang="en-US" dirty="0"/>
                    </a:p>
                  </a:txBody>
                  <a:tcPr/>
                </a:tc>
                <a:extLst>
                  <a:ext uri="{0D108BD9-81ED-4DB2-BD59-A6C34878D82A}">
                    <a16:rowId xmlns:a16="http://schemas.microsoft.com/office/drawing/2014/main" val="1950345431"/>
                  </a:ext>
                </a:extLst>
              </a:tr>
              <a:tr h="398608">
                <a:tc>
                  <a:txBody>
                    <a:bodyPr/>
                    <a:lstStyle/>
                    <a:p>
                      <a:r>
                        <a:rPr lang="en-US" dirty="0"/>
                        <a:t>Service menus onto </a:t>
                      </a:r>
                      <a:r>
                        <a:rPr lang="en-US" dirty="0" err="1"/>
                        <a:t>dealerlogix</a:t>
                      </a:r>
                      <a:endParaRPr lang="en-US" dirty="0"/>
                    </a:p>
                  </a:txBody>
                  <a:tcPr/>
                </a:tc>
                <a:tc>
                  <a:txBody>
                    <a:bodyPr/>
                    <a:lstStyle/>
                    <a:p>
                      <a:r>
                        <a:rPr lang="en-US" dirty="0"/>
                        <a:t>Me</a:t>
                      </a:r>
                    </a:p>
                  </a:txBody>
                  <a:tcPr/>
                </a:tc>
                <a:tc>
                  <a:txBody>
                    <a:bodyPr/>
                    <a:lstStyle/>
                    <a:p>
                      <a:r>
                        <a:rPr lang="en-US" dirty="0"/>
                        <a:t>Sept 3nd</a:t>
                      </a:r>
                    </a:p>
                  </a:txBody>
                  <a:tcPr/>
                </a:tc>
                <a:extLst>
                  <a:ext uri="{0D108BD9-81ED-4DB2-BD59-A6C34878D82A}">
                    <a16:rowId xmlns:a16="http://schemas.microsoft.com/office/drawing/2014/main" val="1960891333"/>
                  </a:ext>
                </a:extLst>
              </a:tr>
              <a:tr h="181207">
                <a:tc>
                  <a:txBody>
                    <a:bodyPr/>
                    <a:lstStyle/>
                    <a:p>
                      <a:r>
                        <a:rPr lang="en-US" dirty="0"/>
                        <a:t>Increase Labor items</a:t>
                      </a:r>
                    </a:p>
                    <a:p>
                      <a:endParaRPr lang="en-US" dirty="0"/>
                    </a:p>
                  </a:txBody>
                  <a:tcPr/>
                </a:tc>
                <a:tc>
                  <a:txBody>
                    <a:bodyPr/>
                    <a:lstStyle/>
                    <a:p>
                      <a:r>
                        <a:rPr lang="en-US" dirty="0"/>
                        <a:t>Me</a:t>
                      </a:r>
                    </a:p>
                  </a:txBody>
                  <a:tcPr/>
                </a:tc>
                <a:tc>
                  <a:txBody>
                    <a:bodyPr/>
                    <a:lstStyle/>
                    <a:p>
                      <a:r>
                        <a:rPr lang="en-US" dirty="0"/>
                        <a:t>Aug 1</a:t>
                      </a:r>
                      <a:r>
                        <a:rPr lang="en-US" baseline="30000" dirty="0"/>
                        <a:t>st</a:t>
                      </a:r>
                      <a:endParaRPr lang="en-US" dirty="0"/>
                    </a:p>
                    <a:p>
                      <a:endParaRPr lang="en-US" dirty="0"/>
                    </a:p>
                  </a:txBody>
                  <a:tcPr/>
                </a:tc>
                <a:extLst>
                  <a:ext uri="{0D108BD9-81ED-4DB2-BD59-A6C34878D82A}">
                    <a16:rowId xmlns:a16="http://schemas.microsoft.com/office/drawing/2014/main" val="4137224325"/>
                  </a:ext>
                </a:extLst>
              </a:tr>
              <a:tr h="996520">
                <a:tc>
                  <a:txBody>
                    <a:bodyPr/>
                    <a:lstStyle/>
                    <a:p>
                      <a:r>
                        <a:rPr lang="en-US" dirty="0"/>
                        <a:t>Meetings </a:t>
                      </a:r>
                    </a:p>
                    <a:p>
                      <a:r>
                        <a:rPr lang="en-US" dirty="0"/>
                        <a:t>Job descriptions </a:t>
                      </a:r>
                    </a:p>
                    <a:p>
                      <a:r>
                        <a:rPr lang="en-US" dirty="0"/>
                        <a:t>Comeback/QC Process</a:t>
                      </a:r>
                    </a:p>
                  </a:txBody>
                  <a:tcPr/>
                </a:tc>
                <a:tc>
                  <a:txBody>
                    <a:bodyPr/>
                    <a:lstStyle/>
                    <a:p>
                      <a:r>
                        <a:rPr lang="en-US" dirty="0"/>
                        <a:t>Me &amp; Managers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Me &amp; Managers</a:t>
                      </a:r>
                    </a:p>
                    <a:p>
                      <a:r>
                        <a:rPr lang="en-US" dirty="0"/>
                        <a:t>Foreman/service manger</a:t>
                      </a:r>
                    </a:p>
                  </a:txBody>
                  <a:tcPr/>
                </a:tc>
                <a:tc>
                  <a:txBody>
                    <a:bodyPr/>
                    <a:lstStyle/>
                    <a:p>
                      <a:r>
                        <a:rPr lang="en-US" dirty="0"/>
                        <a:t>Daily/weekly, monthly</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Daily/weekly, monthly</a:t>
                      </a:r>
                    </a:p>
                    <a:p>
                      <a:r>
                        <a:rPr lang="en-US" dirty="0"/>
                        <a:t>Started/Daily</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62500" lnSpcReduction="20000"/>
          </a:bodyPr>
          <a:lstStyle/>
          <a:p>
            <a:r>
              <a:rPr lang="en-US" dirty="0"/>
              <a:t>It is my observation that we do a good job in a lot of areas, but we need some improvements as well. </a:t>
            </a:r>
          </a:p>
          <a:p>
            <a:r>
              <a:rPr lang="en-US" dirty="0"/>
              <a:t>Getting the menus built and grid labor pricing in place will give the department a profit increase. This will lower the amount of one line repair orders. By having more maintenance items built into the menu with a new higher labor amount, we will get closer to our target labor rate. Also adding the menus onto the tablet for presentation of the good, better, best will put the decision in the customer’s hands. </a:t>
            </a:r>
          </a:p>
          <a:p>
            <a:r>
              <a:rPr lang="en-US" dirty="0"/>
              <a:t>More training will be a large focus for fixed operations. Giving the staff clear and precise job descriptions and having regular monthly meetings with employees. As well as one-on-one check ins. Taking care of the customer’s needs will be the biggest focus. Quality control process will be mandatory, and come-backs will be documented and addressed by management. We do a good job with the MPI process overall. Pictures and video combinations will be addressed in the training. Manager meetings once a week will keep all of us focused on the task.</a:t>
            </a:r>
          </a:p>
          <a:p>
            <a:r>
              <a:rPr lang="en-US" dirty="0"/>
              <a:t>The amount of waiting customers will be addressed by giving the staff more options. Allowing advisors to give customers a reimbursement option for a set dollar amount of the service ticket for transportation. Qualifiers will be put in place to protect profits. We will utilize the porter for short transportation needs, but Uber or rental will be the preferred method. The porter will have a shared role with the parts department to run parts to the technicians to increase efficiency. </a:t>
            </a:r>
          </a:p>
          <a:p>
            <a:r>
              <a:rPr lang="en-US" dirty="0"/>
              <a:t>In general, I believe we do a good job. The feed back from the employees SWOT was good to see. With some training, process adjustment, and pricing adjustments we will be in a good position for long term success.</a:t>
            </a:r>
          </a:p>
          <a:p>
            <a:r>
              <a:rPr lang="en-US" dirty="0"/>
              <a:t>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lnSpcReduction="20000"/>
          </a:bodyPr>
          <a:lstStyle/>
          <a:p>
            <a:r>
              <a:rPr lang="en-US" dirty="0"/>
              <a:t>Service Manager discussion. </a:t>
            </a:r>
          </a:p>
          <a:p>
            <a:r>
              <a:rPr lang="en-US" dirty="0"/>
              <a:t>Too many 1 item ROs</a:t>
            </a:r>
          </a:p>
          <a:p>
            <a:r>
              <a:rPr lang="en-US" dirty="0"/>
              <a:t>We need to increase maintenance ELR. </a:t>
            </a:r>
          </a:p>
          <a:p>
            <a:r>
              <a:rPr lang="en-US" dirty="0"/>
              <a:t>We do too many hours of competitive and need to generate more upsell into maintenance.</a:t>
            </a:r>
          </a:p>
          <a:p>
            <a:r>
              <a:rPr lang="en-US" dirty="0"/>
              <a:t>We need to sell more menu packages.</a:t>
            </a:r>
          </a:p>
          <a:p>
            <a:r>
              <a:rPr lang="en-US" dirty="0"/>
              <a:t>Repair ELR is good but could be better. Looking into a labor grid should help. </a:t>
            </a:r>
          </a:p>
          <a:p>
            <a:r>
              <a:rPr lang="en-US" dirty="0"/>
              <a:t>We have too many waiters. It is hurting the ability to upsell </a:t>
            </a:r>
          </a:p>
        </p:txBody>
      </p:sp>
      <p:pic>
        <p:nvPicPr>
          <p:cNvPr id="7" name="Content Placeholder 6" descr="A screenshot of a report">
            <a:extLst>
              <a:ext uri="{FF2B5EF4-FFF2-40B4-BE49-F238E27FC236}">
                <a16:creationId xmlns:a16="http://schemas.microsoft.com/office/drawing/2014/main" id="{743882CA-4EAE-6218-D7F6-A92839A0A581}"/>
              </a:ext>
            </a:extLst>
          </p:cNvPr>
          <p:cNvPicPr>
            <a:picLocks noGrp="1" noChangeAspect="1"/>
          </p:cNvPicPr>
          <p:nvPr>
            <p:ph sz="half" idx="2"/>
          </p:nvPr>
        </p:nvPicPr>
        <p:blipFill>
          <a:blip r:embed="rId2"/>
          <a:stretch>
            <a:fillRect/>
          </a:stretch>
        </p:blipFill>
        <p:spPr>
          <a:xfrm>
            <a:off x="5089525" y="2491618"/>
            <a:ext cx="4184650" cy="3219376"/>
          </a:xfrm>
        </p:spPr>
      </p:pic>
    </p:spTree>
    <p:extLst>
      <p:ext uri="{BB962C8B-B14F-4D97-AF65-F5344CB8AC3E}">
        <p14:creationId xmlns:p14="http://schemas.microsoft.com/office/powerpoint/2010/main" val="4167117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629625"/>
            <a:ext cx="8596668" cy="4618776"/>
          </a:xfrm>
        </p:spPr>
        <p:txBody>
          <a:bodyPr/>
          <a:lstStyle/>
          <a:p>
            <a:r>
              <a:rPr lang="en-US" dirty="0"/>
              <a:t>Turn around times on repairs good technicians.</a:t>
            </a:r>
          </a:p>
          <a:p>
            <a:r>
              <a:rPr lang="en-US" dirty="0"/>
              <a:t>Good customer service from the advisors.</a:t>
            </a:r>
          </a:p>
          <a:p>
            <a:r>
              <a:rPr lang="en-US" dirty="0"/>
              <a:t>Loyal/Repeat customers.</a:t>
            </a:r>
          </a:p>
          <a:p>
            <a:r>
              <a:rPr lang="en-US" dirty="0"/>
              <a:t>Team culture</a:t>
            </a:r>
          </a:p>
          <a:p>
            <a:r>
              <a:rPr lang="en-US" dirty="0"/>
              <a:t>Smooth process.</a:t>
            </a:r>
          </a:p>
          <a:p>
            <a:r>
              <a:rPr lang="en-US" dirty="0"/>
              <a:t>Good reputation in the area.</a:t>
            </a:r>
          </a:p>
          <a:p>
            <a:r>
              <a:rPr lang="en-US" dirty="0"/>
              <a:t>Technology and tools for employees to use.</a:t>
            </a:r>
          </a:p>
          <a:p>
            <a:r>
              <a:rPr lang="en-US" dirty="0"/>
              <a:t>Well organized good communication internally and externally. </a:t>
            </a:r>
          </a:p>
          <a:p>
            <a:r>
              <a:rPr lang="en-US" dirty="0"/>
              <a:t>Good customer follow up process.</a:t>
            </a:r>
          </a:p>
          <a:p>
            <a:r>
              <a:rPr lang="en-US" dirty="0"/>
              <a:t>Compassion &amp; caring to customers and employees.</a:t>
            </a:r>
          </a:p>
          <a:p>
            <a:r>
              <a:rPr lang="en-US" dirty="0"/>
              <a:t>Solid car knowledge a lot of experience within the dealership. </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Process follow-through with some employees.</a:t>
            </a:r>
          </a:p>
          <a:p>
            <a:r>
              <a:rPr lang="en-US" dirty="0"/>
              <a:t>Too many oil changes. </a:t>
            </a:r>
          </a:p>
          <a:p>
            <a:r>
              <a:rPr lang="en-US" dirty="0"/>
              <a:t>Some employees not being team players. (Impacting the culture) </a:t>
            </a:r>
          </a:p>
          <a:p>
            <a:r>
              <a:rPr lang="en-US" dirty="0"/>
              <a:t>Long wait time too many waiters.</a:t>
            </a:r>
          </a:p>
          <a:p>
            <a:r>
              <a:rPr lang="en-US" dirty="0"/>
              <a:t>Maintenance lights not reset all the time.</a:t>
            </a:r>
          </a:p>
          <a:p>
            <a:r>
              <a:rPr lang="en-US" dirty="0"/>
              <a:t>Can not find parts when ordered at times.</a:t>
            </a:r>
          </a:p>
          <a:p>
            <a:r>
              <a:rPr lang="en-US" dirty="0"/>
              <a:t>CSI keeps getting harder to hit with Nissan changing the rules all the time. </a:t>
            </a:r>
          </a:p>
          <a:p>
            <a:r>
              <a:rPr lang="en-US" dirty="0"/>
              <a:t>Presentation to the customers when selling due to technology advantages loss of personal interaction.</a:t>
            </a:r>
          </a:p>
          <a:p>
            <a:r>
              <a:rPr lang="en-US" dirty="0"/>
              <a:t>Consistent MPI measurements. </a:t>
            </a:r>
          </a:p>
          <a:p>
            <a:r>
              <a:rPr lang="en-US" dirty="0"/>
              <a:t>No bench to pull from due to the size of the dealership.</a:t>
            </a:r>
          </a:p>
          <a:p>
            <a:r>
              <a:rPr lang="en-US" dirty="0"/>
              <a:t>No good menu to sell from. Using the MPI for upsells only. </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Expanding our customer base to all makes and models.</a:t>
            </a:r>
          </a:p>
          <a:p>
            <a:r>
              <a:rPr lang="en-US" dirty="0"/>
              <a:t>More advertising. </a:t>
            </a:r>
          </a:p>
          <a:p>
            <a:r>
              <a:rPr lang="en-US" dirty="0"/>
              <a:t>Location of the dealership is in a growing area.</a:t>
            </a:r>
          </a:p>
          <a:p>
            <a:r>
              <a:rPr lang="en-US" dirty="0"/>
              <a:t>Nissan headquarters is close to our location.  </a:t>
            </a:r>
          </a:p>
          <a:p>
            <a:r>
              <a:rPr lang="en-US" dirty="0"/>
              <a:t>Better communication between sales and service.</a:t>
            </a:r>
          </a:p>
          <a:p>
            <a:r>
              <a:rPr lang="en-US" dirty="0"/>
              <a:t>Turnover in the sales department.</a:t>
            </a:r>
          </a:p>
          <a:p>
            <a:r>
              <a:rPr lang="en-US" dirty="0"/>
              <a:t>Community involvement.</a:t>
            </a:r>
          </a:p>
          <a:p>
            <a:r>
              <a:rPr lang="en-US" dirty="0"/>
              <a:t>Parts department being more efficient long wait times at the counter.</a:t>
            </a:r>
          </a:p>
          <a:p>
            <a:r>
              <a:rPr lang="en-US" dirty="0"/>
              <a:t>No transportation for customers. No shuttle service.</a:t>
            </a:r>
          </a:p>
          <a:p>
            <a:r>
              <a:rPr lang="en-US" dirty="0"/>
              <a:t>Menu packages for customers.</a:t>
            </a:r>
          </a:p>
          <a:p>
            <a:pPr marL="0" indent="0">
              <a:buNone/>
            </a:pPr>
            <a:r>
              <a:rPr lang="en-US" dirty="0"/>
              <a:t>      </a:t>
            </a:r>
          </a:p>
        </p:txBody>
      </p:sp>
    </p:spTree>
    <p:extLst>
      <p:ext uri="{BB962C8B-B14F-4D97-AF65-F5344CB8AC3E}">
        <p14:creationId xmlns:p14="http://schemas.microsoft.com/office/powerpoint/2010/main" val="3912869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Lower price competition. </a:t>
            </a:r>
          </a:p>
          <a:p>
            <a:r>
              <a:rPr lang="en-US" dirty="0"/>
              <a:t>Poor economy. </a:t>
            </a:r>
          </a:p>
          <a:p>
            <a:r>
              <a:rPr lang="en-US" dirty="0"/>
              <a:t>Other dealerships in the area and independent shops taking our customers.</a:t>
            </a:r>
          </a:p>
          <a:p>
            <a:r>
              <a:rPr lang="en-US" dirty="0"/>
              <a:t>Supply issues from Nissan.</a:t>
            </a:r>
          </a:p>
          <a:p>
            <a:r>
              <a:rPr lang="en-US" dirty="0"/>
              <a:t>Cyber attacks.</a:t>
            </a:r>
          </a:p>
          <a:p>
            <a:r>
              <a:rPr lang="en-US" dirty="0"/>
              <a:t>Poor quality of workforce.</a:t>
            </a:r>
          </a:p>
          <a:p>
            <a:r>
              <a:rPr lang="en-US" dirty="0"/>
              <a:t>More repair shops showing up in the area.</a:t>
            </a:r>
          </a:p>
          <a:p>
            <a:r>
              <a:rPr lang="en-US" dirty="0"/>
              <a:t>Management changes or ownership.</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Lower one item repair orders to lower the amount of “oil change only” repair orders.</a:t>
            </a:r>
          </a:p>
          <a:p>
            <a:r>
              <a:rPr lang="en-US" dirty="0"/>
              <a:t>Put menu packages in place. Offer choices of good, better and best.</a:t>
            </a:r>
          </a:p>
          <a:p>
            <a:r>
              <a:rPr lang="en-US" dirty="0"/>
              <a:t>Improve QC process in the shop. Training to improve “fixit right the first time” and address maintenance lights not being reset.</a:t>
            </a:r>
          </a:p>
          <a:p>
            <a:r>
              <a:rPr lang="en-US" dirty="0"/>
              <a:t>Improve overall target ELR</a:t>
            </a:r>
          </a:p>
          <a:p>
            <a:r>
              <a:rPr lang="en-US" dirty="0"/>
              <a:t>Improve customer handling skills with the team to help improve CSI.</a:t>
            </a:r>
          </a:p>
          <a:p>
            <a:r>
              <a:rPr lang="en-US" dirty="0"/>
              <a:t>Offer transportation for customers to lower the waiters in the dealership.</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endParaRPr lang="en-US" dirty="0"/>
          </a:p>
          <a:p>
            <a:r>
              <a:rPr lang="en-US" dirty="0"/>
              <a:t>Service manager with Justice Brothers will design menus to present. We will also survey the competition in the area to make sure we stay competitive.</a:t>
            </a:r>
          </a:p>
          <a:p>
            <a:r>
              <a:rPr lang="en-US" dirty="0"/>
              <a:t>Training will be performed by management for each job description. In-detail job description will be provided to the employees.   </a:t>
            </a:r>
          </a:p>
          <a:p>
            <a:r>
              <a:rPr lang="en-US" dirty="0"/>
              <a:t>Post pricing boards in the waiting areas. </a:t>
            </a:r>
          </a:p>
          <a:p>
            <a:r>
              <a:rPr lang="en-US" dirty="0"/>
              <a:t>Advertising for all makes and models start with our current customer base.</a:t>
            </a:r>
          </a:p>
          <a:p>
            <a:r>
              <a:rPr lang="en-US" dirty="0"/>
              <a:t>Get the advisors to start setting better expectations for the customer. Build relationships.</a:t>
            </a:r>
          </a:p>
          <a:p>
            <a:r>
              <a:rPr lang="en-US" dirty="0"/>
              <a:t>Use Uber as a transportation option as well as the rental program. </a:t>
            </a:r>
          </a:p>
          <a:p>
            <a:r>
              <a:rPr lang="en-US" dirty="0"/>
              <a:t>Increase maintenance labor pricing to get within $2.00 of door rate.</a:t>
            </a:r>
          </a:p>
          <a:p>
            <a:r>
              <a:rPr lang="en-US" dirty="0"/>
              <a:t>Implement labor pricing grid.     </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r>
              <a:rPr lang="en-US" dirty="0"/>
              <a:t>Service menus will be placed onto </a:t>
            </a:r>
            <a:r>
              <a:rPr lang="en-US" dirty="0" err="1"/>
              <a:t>dealerlogix</a:t>
            </a:r>
            <a:r>
              <a:rPr lang="en-US" dirty="0"/>
              <a:t> for advisor presentation during write up. </a:t>
            </a:r>
          </a:p>
          <a:p>
            <a:r>
              <a:rPr lang="en-US" dirty="0"/>
              <a:t>Working with the shop foreman with the QC issues and instilling technician process/Job descriptions. Comeback logs and documentation. </a:t>
            </a:r>
          </a:p>
          <a:p>
            <a:r>
              <a:rPr lang="en-US" dirty="0"/>
              <a:t>Training for the service department and parts department employees.</a:t>
            </a:r>
          </a:p>
          <a:p>
            <a:r>
              <a:rPr lang="en-US" dirty="0"/>
              <a:t>Hire a Parts runner/Service porter. The porter could be used for transportation for customers as well.</a:t>
            </a:r>
          </a:p>
          <a:p>
            <a:r>
              <a:rPr lang="en-US" dirty="0"/>
              <a:t>Allow the advisors to use Uber options (not an in-house program) to lower the amount of customers waiting at the dealership.</a:t>
            </a:r>
          </a:p>
          <a:p>
            <a:r>
              <a:rPr lang="en-US" dirty="0"/>
              <a:t>Post pricing of other independent shops in the area to show we are competitive in the market.</a:t>
            </a:r>
          </a:p>
          <a:p>
            <a:r>
              <a:rPr lang="en-US" dirty="0"/>
              <a:t>Advertise what makes use better than the competition. </a:t>
            </a:r>
          </a:p>
          <a:p>
            <a:r>
              <a:rPr lang="en-US" dirty="0"/>
              <a:t>Post advertising in the dealership to let customers know we work on all makes and models.</a:t>
            </a:r>
          </a:p>
          <a:p>
            <a:r>
              <a:rPr lang="en-US" dirty="0"/>
              <a:t>Morning meeting with fixed management. Monthly meeting with all fixed employees. </a:t>
            </a:r>
          </a:p>
          <a:p>
            <a:r>
              <a:rPr lang="en-US" dirty="0"/>
              <a:t>Increase maintenance labor items. Install grid pricing for repair labor. </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277</TotalTime>
  <Words>1186</Words>
  <Application>Microsoft Office PowerPoint</Application>
  <PresentationFormat>Widescreen</PresentationFormat>
  <Paragraphs>127</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Trebuchet MS</vt:lpstr>
      <vt:lpstr>Wingdings 3</vt:lpstr>
      <vt:lpstr>Facet</vt:lpstr>
      <vt:lpstr>NADA Service Homework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mac10colts mcdonald</cp:lastModifiedBy>
  <cp:revision>6</cp:revision>
  <dcterms:created xsi:type="dcterms:W3CDTF">2022-12-04T13:10:55Z</dcterms:created>
  <dcterms:modified xsi:type="dcterms:W3CDTF">2024-07-22T10:16:04Z</dcterms:modified>
</cp:coreProperties>
</file>