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1" d="100"/>
          <a:sy n="81" d="100"/>
        </p:scale>
        <p:origin x="936"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7/30/2024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7/30/2024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7/30/2024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7/30/2024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7/30/2024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7/30/2024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7/30/2024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7/30/2024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fontScale="62500" lnSpcReduction="20000"/>
          </a:bodyPr>
          <a:lstStyle/>
          <a:p>
            <a:pPr algn="ctr"/>
            <a:r>
              <a:rPr lang="en-US" sz="3200" dirty="0"/>
              <a:t>Jack Shuttleworth</a:t>
            </a:r>
          </a:p>
          <a:p>
            <a:pPr algn="ctr"/>
            <a:r>
              <a:rPr lang="en-US" sz="3200" dirty="0"/>
              <a:t>Kendall VW of Bend</a:t>
            </a:r>
          </a:p>
          <a:p>
            <a:pPr algn="ctr"/>
            <a:r>
              <a:rPr lang="en-US" sz="3200" dirty="0"/>
              <a:t>N446-13</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pPr lvl="1"/>
            <a:r>
              <a:rPr lang="en-US" dirty="0"/>
              <a:t>Training</a:t>
            </a:r>
          </a:p>
          <a:p>
            <a:pPr lvl="1"/>
            <a:r>
              <a:rPr lang="en-US" dirty="0"/>
              <a:t>Client retention</a:t>
            </a:r>
          </a:p>
          <a:p>
            <a:pPr lvl="1"/>
            <a:r>
              <a:rPr lang="en-US" dirty="0"/>
              <a:t>Cross learning other departments</a:t>
            </a:r>
          </a:p>
          <a:p>
            <a:pPr lvl="1"/>
            <a:r>
              <a:rPr lang="en-US" dirty="0"/>
              <a:t>Better communication</a:t>
            </a:r>
          </a:p>
          <a:p>
            <a:pPr lvl="1"/>
            <a:r>
              <a:rPr lang="en-US" dirty="0"/>
              <a:t>Market growth for the brand</a:t>
            </a:r>
          </a:p>
          <a:p>
            <a:pPr lvl="1"/>
            <a:r>
              <a:rPr lang="en-US" dirty="0"/>
              <a:t>Better marketing (website and in house)</a:t>
            </a:r>
          </a:p>
          <a:p>
            <a:pPr lvl="1"/>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pPr lvl="1"/>
            <a:r>
              <a:rPr lang="en-US" dirty="0"/>
              <a:t>Communication </a:t>
            </a:r>
          </a:p>
          <a:p>
            <a:pPr lvl="1"/>
            <a:r>
              <a:rPr lang="en-US" dirty="0"/>
              <a:t>Bad attitudes of a few spreading</a:t>
            </a:r>
          </a:p>
          <a:p>
            <a:pPr lvl="1"/>
            <a:r>
              <a:rPr lang="en-US" dirty="0"/>
              <a:t>Lack of Training from VW shutting down facilities</a:t>
            </a:r>
          </a:p>
          <a:p>
            <a:pPr lvl="1"/>
            <a:r>
              <a:rPr lang="en-US" dirty="0"/>
              <a:t>Micromanagement (too many bosses)</a:t>
            </a:r>
          </a:p>
          <a:p>
            <a:pPr lvl="1"/>
            <a:r>
              <a:rPr lang="en-US" dirty="0"/>
              <a:t>Losing personnel</a:t>
            </a:r>
          </a:p>
          <a:p>
            <a:pPr lvl="1"/>
            <a:r>
              <a:rPr lang="en-US" dirty="0"/>
              <a:t>Hard to attract Master Techs to our area </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pPr lvl="1"/>
            <a:r>
              <a:rPr lang="en-US" dirty="0"/>
              <a:t>The overall objective is to make the service department more efficient, more profitable, and great place to work</a:t>
            </a:r>
          </a:p>
          <a:p>
            <a:r>
              <a:rPr lang="en-US" dirty="0"/>
              <a:t>Improve communication</a:t>
            </a:r>
          </a:p>
          <a:p>
            <a:r>
              <a:rPr lang="en-US" dirty="0"/>
              <a:t>Improve proficiency and efficiency</a:t>
            </a:r>
          </a:p>
          <a:p>
            <a:r>
              <a:rPr lang="en-US" dirty="0"/>
              <a:t>Improve getting work done the first appointment</a:t>
            </a:r>
          </a:p>
          <a:p>
            <a:r>
              <a:rPr lang="en-US" dirty="0"/>
              <a:t>Improve moral</a:t>
            </a:r>
          </a:p>
          <a:p>
            <a:r>
              <a:rPr lang="en-US" dirty="0"/>
              <a:t>Increase sales and profitability</a:t>
            </a:r>
          </a:p>
          <a:p>
            <a:r>
              <a:rPr lang="en-US" dirty="0"/>
              <a:t>Have a direct line of who is dispatching, following up and being on the same page. </a:t>
            </a:r>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pPr lvl="1"/>
            <a:r>
              <a:rPr lang="en-US" dirty="0"/>
              <a:t>Open better communication</a:t>
            </a:r>
          </a:p>
          <a:p>
            <a:pPr lvl="2"/>
            <a:r>
              <a:rPr lang="en-US" dirty="0"/>
              <a:t>Email communication, better between departments</a:t>
            </a:r>
          </a:p>
          <a:p>
            <a:pPr lvl="1"/>
            <a:r>
              <a:rPr lang="en-US" dirty="0"/>
              <a:t>Factory training for technicians</a:t>
            </a:r>
          </a:p>
          <a:p>
            <a:pPr lvl="1"/>
            <a:r>
              <a:rPr lang="en-US" dirty="0"/>
              <a:t>Management meetings to get us on the same page.</a:t>
            </a:r>
          </a:p>
          <a:p>
            <a:pPr lvl="1"/>
            <a:r>
              <a:rPr lang="en-US" dirty="0"/>
              <a:t>Monitor the relationship between parts and service and sales. Track lost sales, get the job done the first appointment</a:t>
            </a:r>
          </a:p>
          <a:p>
            <a:pPr lvl="1"/>
            <a:r>
              <a:rPr lang="en-US" dirty="0"/>
              <a:t>Increase tech moral</a:t>
            </a:r>
          </a:p>
          <a:p>
            <a:pPr lvl="1"/>
            <a:endParaRPr lang="en-US" dirty="0"/>
          </a:p>
          <a:p>
            <a:pPr marL="914400" lvl="2" indent="0">
              <a:buNone/>
            </a:pPr>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pPr lvl="1"/>
            <a:r>
              <a:rPr lang="en-US" dirty="0"/>
              <a:t>Have more explanation on WE OWEs, send emails with details to help understand customer needs</a:t>
            </a:r>
          </a:p>
          <a:p>
            <a:pPr marL="457200" lvl="1" indent="0">
              <a:buNone/>
            </a:pPr>
            <a:r>
              <a:rPr lang="en-US" dirty="0"/>
              <a:t>One person dispatches and has a game plan for the day (not too many hands in the pot)</a:t>
            </a:r>
          </a:p>
          <a:p>
            <a:pPr marL="457200" lvl="1" indent="0">
              <a:buNone/>
            </a:pPr>
            <a:r>
              <a:rPr lang="en-US" dirty="0"/>
              <a:t>Morning meetings for communication and moral building</a:t>
            </a:r>
          </a:p>
          <a:p>
            <a:pPr marL="457200" lvl="1" indent="0">
              <a:buNone/>
            </a:pPr>
            <a:r>
              <a:rPr lang="en-US" dirty="0"/>
              <a:t>Hold people accountable</a:t>
            </a:r>
          </a:p>
          <a:p>
            <a:pPr marL="457200" lvl="1" indent="0">
              <a:buNone/>
            </a:pPr>
            <a:r>
              <a:rPr lang="en-US" dirty="0"/>
              <a:t>VIDEO MPIs and SPIFF for 90% of MPIs with videos</a:t>
            </a:r>
          </a:p>
          <a:p>
            <a:pPr marL="457200" lvl="1" indent="0">
              <a:buNone/>
            </a:pPr>
            <a:endParaRPr lang="en-US" dirty="0"/>
          </a:p>
          <a:p>
            <a:pPr marL="457200" lvl="1" indent="0">
              <a:buNone/>
            </a:pPr>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509485241"/>
              </p:ext>
            </p:extLst>
          </p:nvPr>
        </p:nvGraphicFramePr>
        <p:xfrm>
          <a:off x="677334" y="1818624"/>
          <a:ext cx="9132492" cy="5368976"/>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Create email groups</a:t>
                      </a:r>
                    </a:p>
                    <a:p>
                      <a:r>
                        <a:rPr lang="en-US" dirty="0"/>
                        <a:t>Training</a:t>
                      </a:r>
                    </a:p>
                    <a:p>
                      <a:r>
                        <a:rPr lang="en-US" dirty="0"/>
                        <a:t>Track lost sales</a:t>
                      </a:r>
                    </a:p>
                  </a:txBody>
                  <a:tcPr/>
                </a:tc>
                <a:tc>
                  <a:txBody>
                    <a:bodyPr/>
                    <a:lstStyle/>
                    <a:p>
                      <a:r>
                        <a:rPr lang="en-US" dirty="0"/>
                        <a:t>Mike Tessen</a:t>
                      </a:r>
                    </a:p>
                    <a:p>
                      <a:r>
                        <a:rPr lang="en-US" dirty="0"/>
                        <a:t>Dave</a:t>
                      </a:r>
                    </a:p>
                    <a:p>
                      <a:r>
                        <a:rPr lang="en-US" dirty="0"/>
                        <a:t>Dean C</a:t>
                      </a:r>
                    </a:p>
                  </a:txBody>
                  <a:tcPr/>
                </a:tc>
                <a:tc>
                  <a:txBody>
                    <a:bodyPr/>
                    <a:lstStyle/>
                    <a:p>
                      <a:r>
                        <a:rPr lang="en-US" dirty="0"/>
                        <a:t>Done</a:t>
                      </a:r>
                    </a:p>
                    <a:p>
                      <a:r>
                        <a:rPr lang="en-US" dirty="0"/>
                        <a:t>In process/ VW scheduling</a:t>
                      </a:r>
                    </a:p>
                    <a:p>
                      <a:r>
                        <a:rPr lang="en-US" dirty="0"/>
                        <a:t>Weekly</a:t>
                      </a:r>
                    </a:p>
                  </a:txBody>
                  <a:tcPr/>
                </a:tc>
                <a:extLst>
                  <a:ext uri="{0D108BD9-81ED-4DB2-BD59-A6C34878D82A}">
                    <a16:rowId xmlns:a16="http://schemas.microsoft.com/office/drawing/2014/main" val="2400365483"/>
                  </a:ext>
                </a:extLst>
              </a:tr>
              <a:tr h="565004">
                <a:tc>
                  <a:txBody>
                    <a:bodyPr/>
                    <a:lstStyle/>
                    <a:p>
                      <a:r>
                        <a:rPr lang="en-US" dirty="0"/>
                        <a:t>Create competitive pricing sheet for marketing</a:t>
                      </a:r>
                    </a:p>
                  </a:txBody>
                  <a:tcPr/>
                </a:tc>
                <a:tc>
                  <a:txBody>
                    <a:bodyPr/>
                    <a:lstStyle/>
                    <a:p>
                      <a:r>
                        <a:rPr lang="en-US" dirty="0"/>
                        <a:t>Maggie / Jack</a:t>
                      </a:r>
                    </a:p>
                  </a:txBody>
                  <a:tcPr/>
                </a:tc>
                <a:tc>
                  <a:txBody>
                    <a:bodyPr/>
                    <a:lstStyle/>
                    <a:p>
                      <a:r>
                        <a:rPr lang="en-US" dirty="0"/>
                        <a:t>Aug 1</a:t>
                      </a:r>
                    </a:p>
                  </a:txBody>
                  <a:tcPr/>
                </a:tc>
                <a:extLst>
                  <a:ext uri="{0D108BD9-81ED-4DB2-BD59-A6C34878D82A}">
                    <a16:rowId xmlns:a16="http://schemas.microsoft.com/office/drawing/2014/main" val="107845787"/>
                  </a:ext>
                </a:extLst>
              </a:tr>
              <a:tr h="565004">
                <a:tc>
                  <a:txBody>
                    <a:bodyPr/>
                    <a:lstStyle/>
                    <a:p>
                      <a:r>
                        <a:rPr lang="en-US" dirty="0"/>
                        <a:t>Get video MPI (</a:t>
                      </a:r>
                      <a:r>
                        <a:rPr lang="en-US" dirty="0" err="1"/>
                        <a:t>Quik</a:t>
                      </a:r>
                      <a:r>
                        <a:rPr lang="en-US" dirty="0"/>
                        <a:t>)</a:t>
                      </a:r>
                    </a:p>
                    <a:p>
                      <a:r>
                        <a:rPr lang="en-US" dirty="0"/>
                        <a:t>Manager Meeting</a:t>
                      </a:r>
                    </a:p>
                  </a:txBody>
                  <a:tcPr/>
                </a:tc>
                <a:tc>
                  <a:txBody>
                    <a:bodyPr/>
                    <a:lstStyle/>
                    <a:p>
                      <a:r>
                        <a:rPr lang="en-US" dirty="0"/>
                        <a:t>Jack and Mike</a:t>
                      </a:r>
                    </a:p>
                    <a:p>
                      <a:r>
                        <a:rPr lang="en-US" dirty="0"/>
                        <a:t>All managers</a:t>
                      </a:r>
                    </a:p>
                  </a:txBody>
                  <a:tcPr/>
                </a:tc>
                <a:tc>
                  <a:txBody>
                    <a:bodyPr/>
                    <a:lstStyle/>
                    <a:p>
                      <a:r>
                        <a:rPr lang="en-US" dirty="0"/>
                        <a:t>Done on July 1</a:t>
                      </a:r>
                    </a:p>
                    <a:p>
                      <a:r>
                        <a:rPr lang="en-US" dirty="0"/>
                        <a:t>Every Monday 10am</a:t>
                      </a:r>
                    </a:p>
                    <a:p>
                      <a:endParaRPr lang="en-US" dirty="0"/>
                    </a:p>
                  </a:txBody>
                  <a:tcPr/>
                </a:tc>
                <a:extLst>
                  <a:ext uri="{0D108BD9-81ED-4DB2-BD59-A6C34878D82A}">
                    <a16:rowId xmlns:a16="http://schemas.microsoft.com/office/drawing/2014/main" val="1530126605"/>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50345431"/>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60891333"/>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77500" lnSpcReduction="20000"/>
          </a:bodyPr>
          <a:lstStyle/>
          <a:p>
            <a:r>
              <a:rPr lang="en-US" dirty="0"/>
              <a:t>Synopsis</a:t>
            </a:r>
          </a:p>
          <a:p>
            <a:r>
              <a:rPr lang="en-US" sz="1400" dirty="0"/>
              <a:t>Our Service Department offers great customer service with high CSI scores. We have a strong customer base Our areas in which we lack are communication amongst our service department in addition to other departments. We lack communication on WE OWES and create additional work and headaches because our lack of communication. </a:t>
            </a:r>
          </a:p>
          <a:p>
            <a:r>
              <a:rPr lang="en-US" sz="1400" dirty="0"/>
              <a:t>With the implementation of video MPI (starting July 1), we will increase our sales. This will help with the Parts Department sales increase as well. </a:t>
            </a:r>
          </a:p>
          <a:p>
            <a:pPr marL="457200" lvl="1" indent="0">
              <a:buNone/>
            </a:pPr>
            <a:r>
              <a:rPr lang="en-US" sz="1400" dirty="0"/>
              <a:t>Both Service advisors have dual screens (one pivots) so the customer can see the screen. This will increase sales to be able to show the customer and not just tell the customer. This will help sell service packages and upsells</a:t>
            </a:r>
          </a:p>
          <a:p>
            <a:pPr marL="457200" lvl="1" indent="0">
              <a:buNone/>
            </a:pPr>
            <a:r>
              <a:rPr lang="en-US" sz="1400" dirty="0"/>
              <a:t>Email chains with the correct people with enhance communication and will better help scheduling and setting realistic expectations. </a:t>
            </a:r>
          </a:p>
          <a:p>
            <a:pPr marL="457200" lvl="1" indent="0">
              <a:buNone/>
            </a:pPr>
            <a:r>
              <a:rPr lang="en-US" sz="1400" dirty="0"/>
              <a:t>Our Service Manager is scheduling VW training to the best of our ability (we currently have only 1 master tech). Tyler is about 2 years off from master certification but is the primary focus for training. Currently in the process of head hunting another Master VW Tech</a:t>
            </a:r>
          </a:p>
          <a:p>
            <a:pPr marL="457200" lvl="1" indent="0">
              <a:buNone/>
            </a:pPr>
            <a:r>
              <a:rPr lang="en-US" sz="1400" dirty="0"/>
              <a:t>Weekly manager meetings to get everyone on the same page, increase moral, communication, and expectations. </a:t>
            </a:r>
          </a:p>
          <a:p>
            <a:pPr marL="457200" lvl="1" indent="0">
              <a:buNone/>
            </a:pPr>
            <a:r>
              <a:rPr lang="en-US" sz="1400" dirty="0"/>
              <a:t>Daily meetings for all departments to set the tone and goal for the day. </a:t>
            </a:r>
          </a:p>
          <a:p>
            <a:pPr marL="457200" lvl="1" indent="0">
              <a:buNone/>
            </a:pPr>
            <a:r>
              <a:rPr lang="en-US" sz="1400" dirty="0"/>
              <a:t>Spiff for tech efficiency and video MPI utilization to get everyone on board and working.</a:t>
            </a:r>
          </a:p>
          <a:p>
            <a:pPr marL="457200" lvl="1" indent="0">
              <a:buNone/>
            </a:pPr>
            <a:r>
              <a:rPr lang="en-US" sz="1400" dirty="0"/>
              <a:t>With all of these additions, adjustments, meetings, and communication enhancements our service department will be more profitable, high higher tech and customer retention, and be a great place to work. </a:t>
            </a:r>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a:bodyPr>
          <a:lstStyle/>
          <a:p>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1134737"/>
            <a:ext cx="11514666" cy="5618603"/>
          </a:xfrm>
        </p:spPr>
        <p:txBody>
          <a:bodyPr>
            <a:normAutofit fontScale="92500" lnSpcReduction="20000"/>
          </a:bodyPr>
          <a:lstStyle/>
          <a:p>
            <a:pPr marL="0" indent="0">
              <a:buNone/>
            </a:pPr>
            <a:endParaRPr lang="en-US" sz="1200" b="0" i="0" u="none" strike="noStrike" baseline="0" dirty="0">
              <a:solidFill>
                <a:srgbClr val="000000"/>
              </a:solidFill>
              <a:latin typeface="Calibri" panose="020F0502020204030204" pitchFamily="34" charset="0"/>
            </a:endParaRPr>
          </a:p>
          <a:p>
            <a:pPr>
              <a:buFont typeface="+mj-lt"/>
              <a:buAutoNum type="arabicPeriod"/>
            </a:pPr>
            <a:r>
              <a:rPr lang="en-US" sz="1200" b="1" i="0" u="none" strike="noStrike" baseline="0" dirty="0">
                <a:solidFill>
                  <a:schemeClr val="tx1"/>
                </a:solidFill>
                <a:latin typeface="Calibri" panose="020F0502020204030204" pitchFamily="34" charset="0"/>
              </a:rPr>
              <a:t>Current practices </a:t>
            </a:r>
            <a:endParaRPr lang="en-US" sz="1200" b="1" dirty="0">
              <a:solidFill>
                <a:schemeClr val="tx1"/>
              </a:solidFill>
              <a:latin typeface="Calibri" panose="020F0502020204030204" pitchFamily="34" charset="0"/>
            </a:endParaRPr>
          </a:p>
          <a:p>
            <a:pPr lvl="1">
              <a:buFont typeface="+mj-lt"/>
              <a:buAutoNum type="arabicPeriod"/>
            </a:pPr>
            <a:r>
              <a:rPr lang="en-US" sz="1200" b="0" i="0" u="none" strike="noStrike" baseline="0" dirty="0">
                <a:solidFill>
                  <a:schemeClr val="tx1"/>
                </a:solidFill>
                <a:latin typeface="Calibri" panose="020F0502020204030204" pitchFamily="34" charset="0"/>
              </a:rPr>
              <a:t>Kendall as an organization utilizes all sources of marketing, website banners, emails, social media, radio, etc. VW also matches funds </a:t>
            </a:r>
            <a:r>
              <a:rPr lang="en-US" sz="1200" b="0" i="0" u="none" strike="noStrike" baseline="0" dirty="0" err="1">
                <a:solidFill>
                  <a:schemeClr val="tx1"/>
                </a:solidFill>
                <a:latin typeface="Calibri" panose="020F0502020204030204" pitchFamily="34" charset="0"/>
              </a:rPr>
              <a:t>CO-Op</a:t>
            </a:r>
            <a:r>
              <a:rPr lang="en-US" sz="1200" b="0" i="0" u="none" strike="noStrike" baseline="0" dirty="0">
                <a:solidFill>
                  <a:schemeClr val="tx1"/>
                </a:solidFill>
                <a:latin typeface="Calibri" panose="020F0502020204030204" pitchFamily="34" charset="0"/>
              </a:rPr>
              <a:t> and we utilize this for all departments. </a:t>
            </a:r>
          </a:p>
          <a:p>
            <a:pPr>
              <a:buFont typeface="+mj-lt"/>
              <a:buAutoNum type="arabicPeriod"/>
            </a:pPr>
            <a:r>
              <a:rPr lang="en-US" sz="1200" b="1" i="0" u="none" strike="noStrike" baseline="0" dirty="0">
                <a:solidFill>
                  <a:schemeClr val="tx1"/>
                </a:solidFill>
                <a:latin typeface="Calibri" panose="020F0502020204030204" pitchFamily="34" charset="0"/>
              </a:rPr>
              <a:t>Goals for improvement </a:t>
            </a:r>
          </a:p>
          <a:p>
            <a:pPr lvl="1">
              <a:buFont typeface="+mj-lt"/>
              <a:buAutoNum type="arabicPeriod"/>
            </a:pPr>
            <a:r>
              <a:rPr lang="en-US" sz="1200" dirty="0">
                <a:solidFill>
                  <a:schemeClr val="tx1"/>
                </a:solidFill>
                <a:latin typeface="Calibri" panose="020F0502020204030204" pitchFamily="34" charset="0"/>
              </a:rPr>
              <a:t>Market on our service department on our website</a:t>
            </a:r>
          </a:p>
          <a:p>
            <a:pPr lvl="1">
              <a:buFont typeface="+mj-lt"/>
              <a:buAutoNum type="arabicPeriod"/>
            </a:pPr>
            <a:r>
              <a:rPr lang="en-US" sz="1200" dirty="0">
                <a:solidFill>
                  <a:schemeClr val="tx1"/>
                </a:solidFill>
                <a:latin typeface="Calibri" panose="020F0502020204030204" pitchFamily="34" charset="0"/>
              </a:rPr>
              <a:t>Competitive pricing sheet in waiting area and advisor desk</a:t>
            </a:r>
          </a:p>
          <a:p>
            <a:pPr lvl="1">
              <a:buFont typeface="+mj-lt"/>
              <a:buAutoNum type="arabicPeriod"/>
            </a:pPr>
            <a:r>
              <a:rPr lang="en-US" sz="1200" b="0" i="0" u="none" strike="noStrike" baseline="0" dirty="0">
                <a:solidFill>
                  <a:schemeClr val="tx1"/>
                </a:solidFill>
                <a:latin typeface="Calibri" panose="020F0502020204030204" pitchFamily="34" charset="0"/>
              </a:rPr>
              <a:t>Improve customer retention and Word of Mouth</a:t>
            </a:r>
          </a:p>
          <a:p>
            <a:pPr lvl="1">
              <a:buFont typeface="+mj-lt"/>
              <a:buAutoNum type="arabicPeriod"/>
            </a:pPr>
            <a:r>
              <a:rPr lang="en-US" sz="1200" dirty="0">
                <a:solidFill>
                  <a:schemeClr val="tx1"/>
                </a:solidFill>
                <a:latin typeface="Calibri" panose="020F0502020204030204" pitchFamily="34" charset="0"/>
              </a:rPr>
              <a:t>Improve the sales to service handoff</a:t>
            </a:r>
          </a:p>
          <a:p>
            <a:pPr lvl="1">
              <a:buFont typeface="+mj-lt"/>
              <a:buAutoNum type="arabicPeriod"/>
            </a:pPr>
            <a:r>
              <a:rPr lang="en-US" sz="1200" dirty="0">
                <a:solidFill>
                  <a:schemeClr val="tx1"/>
                </a:solidFill>
                <a:latin typeface="Calibri" panose="020F0502020204030204" pitchFamily="34" charset="0"/>
              </a:rPr>
              <a:t>Eliminate the transaction of the service </a:t>
            </a:r>
            <a:endParaRPr lang="en-US" sz="1200" b="0" i="0" u="none" strike="noStrike" baseline="0" dirty="0">
              <a:solidFill>
                <a:schemeClr val="tx1"/>
              </a:solidFill>
              <a:latin typeface="Calibri" panose="020F0502020204030204" pitchFamily="34" charset="0"/>
            </a:endParaRPr>
          </a:p>
          <a:p>
            <a:pPr>
              <a:buFont typeface="+mj-lt"/>
              <a:buAutoNum type="arabicPeriod"/>
            </a:pPr>
            <a:r>
              <a:rPr lang="en-US" sz="1200" b="1" i="0" u="none" strike="noStrike" baseline="0" dirty="0">
                <a:solidFill>
                  <a:schemeClr val="tx1"/>
                </a:solidFill>
                <a:latin typeface="Calibri" panose="020F0502020204030204" pitchFamily="34" charset="0"/>
              </a:rPr>
              <a:t>Plans to achieve your goals </a:t>
            </a:r>
          </a:p>
          <a:p>
            <a:pPr lvl="1">
              <a:buFont typeface="+mj-lt"/>
              <a:buAutoNum type="arabicPeriod"/>
            </a:pPr>
            <a:r>
              <a:rPr lang="en-US" sz="1200" dirty="0">
                <a:solidFill>
                  <a:schemeClr val="tx1"/>
                </a:solidFill>
                <a:latin typeface="Calibri" panose="020F0502020204030204" pitchFamily="34" charset="0"/>
              </a:rPr>
              <a:t>Add a website banner “If it is in your garage, it is welcomed in ours” (advertise on the website we service all vehicles)</a:t>
            </a:r>
          </a:p>
          <a:p>
            <a:pPr lvl="1">
              <a:buFont typeface="+mj-lt"/>
              <a:buAutoNum type="arabicPeriod"/>
            </a:pPr>
            <a:r>
              <a:rPr lang="en-US" sz="1200" b="0" i="0" u="none" strike="noStrike" baseline="0" dirty="0">
                <a:solidFill>
                  <a:schemeClr val="tx1"/>
                </a:solidFill>
                <a:latin typeface="Calibri" panose="020F0502020204030204" pitchFamily="34" charset="0"/>
              </a:rPr>
              <a:t>Sales will schedule the first complimentary service at the time of sale. The Parts Department is utilizing the Lost Sales report so we are stocking the correct parts. This will improve 1</a:t>
            </a:r>
            <a:r>
              <a:rPr lang="en-US" sz="1200" b="0" i="0" u="none" strike="noStrike" baseline="30000" dirty="0">
                <a:solidFill>
                  <a:schemeClr val="tx1"/>
                </a:solidFill>
                <a:latin typeface="Calibri" panose="020F0502020204030204" pitchFamily="34" charset="0"/>
              </a:rPr>
              <a:t>st</a:t>
            </a:r>
            <a:r>
              <a:rPr lang="en-US" sz="1200" b="0" i="0" u="none" strike="noStrike" baseline="0" dirty="0">
                <a:solidFill>
                  <a:schemeClr val="tx1"/>
                </a:solidFill>
                <a:latin typeface="Calibri" panose="020F0502020204030204" pitchFamily="34" charset="0"/>
              </a:rPr>
              <a:t> time fill rate in turn improving getting repairs done the first appointment.  We will train our customers that this is the place to service your VW. Improve retention, word of mouth and this marketing strategy increase customer base. When sales schedules the 1</a:t>
            </a:r>
            <a:r>
              <a:rPr lang="en-US" sz="1200" b="0" i="0" u="none" strike="noStrike" baseline="30000" dirty="0">
                <a:solidFill>
                  <a:schemeClr val="tx1"/>
                </a:solidFill>
                <a:latin typeface="Calibri" panose="020F0502020204030204" pitchFamily="34" charset="0"/>
              </a:rPr>
              <a:t>st</a:t>
            </a:r>
            <a:r>
              <a:rPr lang="en-US" sz="1200" b="0" i="0" u="none" strike="noStrike" baseline="0" dirty="0">
                <a:solidFill>
                  <a:schemeClr val="tx1"/>
                </a:solidFill>
                <a:latin typeface="Calibri" panose="020F0502020204030204" pitchFamily="34" charset="0"/>
              </a:rPr>
              <a:t> maintenance appointment, it locks them into being our customer. Its on Service to continue the relationship.</a:t>
            </a:r>
          </a:p>
          <a:p>
            <a:pPr lvl="1">
              <a:buFont typeface="+mj-lt"/>
              <a:buAutoNum type="arabicPeriod"/>
            </a:pPr>
            <a:r>
              <a:rPr lang="en-US" sz="1200" b="0" i="0" u="none" strike="noStrike" baseline="0" dirty="0">
                <a:solidFill>
                  <a:schemeClr val="tx1"/>
                </a:solidFill>
                <a:latin typeface="Calibri" panose="020F0502020204030204" pitchFamily="34" charset="0"/>
              </a:rPr>
              <a:t>Sales will walk the customer through the service department after the test drive and introduce to service at delivery and showcase how great our service department is. How clean it is, and how easy it is to get service here at Kendall VW. </a:t>
            </a:r>
          </a:p>
          <a:p>
            <a:pPr lvl="1">
              <a:buFont typeface="+mj-lt"/>
              <a:buAutoNum type="arabicPeriod"/>
            </a:pPr>
            <a:r>
              <a:rPr lang="en-US" sz="1200" b="0" i="0" u="none" strike="noStrike" baseline="0" dirty="0">
                <a:solidFill>
                  <a:schemeClr val="tx1"/>
                </a:solidFill>
                <a:latin typeface="Calibri" panose="020F0502020204030204" pitchFamily="34" charset="0"/>
              </a:rPr>
              <a:t>Don’t do run of the mill advertisements or specials. </a:t>
            </a:r>
            <a:r>
              <a:rPr lang="en-US" sz="1200" dirty="0">
                <a:solidFill>
                  <a:schemeClr val="tx1"/>
                </a:solidFill>
                <a:latin typeface="Calibri" panose="020F0502020204030204" pitchFamily="34" charset="0"/>
              </a:rPr>
              <a:t>Think outside the box, get creative. Have Competitive price sheet in service waiting area, how do we stand out. Greet the customer by name and not “Do you have an appointment with us, what is your name”. Create relationships </a:t>
            </a:r>
            <a:endParaRPr lang="en-US" sz="1200" b="0" i="0" u="none" strike="noStrike" baseline="0" dirty="0">
              <a:solidFill>
                <a:schemeClr val="tx1"/>
              </a:solidFill>
              <a:latin typeface="Calibri" panose="020F0502020204030204" pitchFamily="34" charset="0"/>
            </a:endParaRPr>
          </a:p>
          <a:p>
            <a:pPr>
              <a:buFont typeface="+mj-lt"/>
              <a:buAutoNum type="arabicPeriod"/>
            </a:pPr>
            <a:r>
              <a:rPr lang="en-US" sz="1200" b="1" i="0" u="none" strike="noStrike" baseline="0" dirty="0">
                <a:solidFill>
                  <a:schemeClr val="tx1"/>
                </a:solidFill>
                <a:latin typeface="Calibri" panose="020F0502020204030204" pitchFamily="34" charset="0"/>
              </a:rPr>
              <a:t>Plans to evaluate your changes </a:t>
            </a:r>
          </a:p>
          <a:p>
            <a:pPr lvl="1">
              <a:buFont typeface="+mj-lt"/>
              <a:buAutoNum type="arabicPeriod"/>
            </a:pPr>
            <a:r>
              <a:rPr lang="en-US" sz="1200" i="0" u="none" strike="noStrike" baseline="0" dirty="0">
                <a:solidFill>
                  <a:schemeClr val="tx1"/>
                </a:solidFill>
                <a:latin typeface="Calibri" panose="020F0502020204030204" pitchFamily="34" charset="0"/>
              </a:rPr>
              <a:t>Use VW to gau</a:t>
            </a:r>
            <a:r>
              <a:rPr lang="en-US" sz="1200" dirty="0">
                <a:solidFill>
                  <a:schemeClr val="tx1"/>
                </a:solidFill>
                <a:latin typeface="Calibri" panose="020F0502020204030204" pitchFamily="34" charset="0"/>
              </a:rPr>
              <a:t>ge improvement in customer retention and VW Care (</a:t>
            </a:r>
            <a:r>
              <a:rPr lang="en-US" sz="1200" dirty="0" err="1">
                <a:solidFill>
                  <a:schemeClr val="tx1"/>
                </a:solidFill>
                <a:latin typeface="Calibri" panose="020F0502020204030204" pitchFamily="34" charset="0"/>
              </a:rPr>
              <a:t>maint</a:t>
            </a:r>
            <a:r>
              <a:rPr lang="en-US" sz="1200" dirty="0">
                <a:solidFill>
                  <a:schemeClr val="tx1"/>
                </a:solidFill>
                <a:latin typeface="Calibri" panose="020F0502020204030204" pitchFamily="34" charset="0"/>
              </a:rPr>
              <a:t>) redemption</a:t>
            </a:r>
          </a:p>
          <a:p>
            <a:pPr lvl="1">
              <a:buFont typeface="+mj-lt"/>
              <a:buAutoNum type="arabicPeriod"/>
            </a:pPr>
            <a:r>
              <a:rPr lang="en-US" sz="1200" dirty="0">
                <a:solidFill>
                  <a:schemeClr val="tx1"/>
                </a:solidFill>
                <a:latin typeface="Calibri" panose="020F0502020204030204" pitchFamily="34" charset="0"/>
              </a:rPr>
              <a:t>Create a process for the vehicle deliver to introduce customers to service. First service apt on the We Owes</a:t>
            </a:r>
          </a:p>
          <a:p>
            <a:pPr lvl="1">
              <a:buFont typeface="+mj-lt"/>
              <a:buAutoNum type="arabicPeriod"/>
            </a:pPr>
            <a:r>
              <a:rPr lang="en-US" sz="1200" dirty="0">
                <a:solidFill>
                  <a:schemeClr val="tx1"/>
                </a:solidFill>
                <a:latin typeface="Calibri" panose="020F0502020204030204" pitchFamily="34" charset="0"/>
              </a:rPr>
              <a:t>Improve service check-in process to get customers to drive in, greet by name, eliminate the transaction and create an experience.</a:t>
            </a:r>
          </a:p>
          <a:p>
            <a:pPr lvl="1">
              <a:buFont typeface="+mj-lt"/>
              <a:buAutoNum type="arabicPeriod"/>
            </a:pPr>
            <a:r>
              <a:rPr lang="en-US" sz="1200" dirty="0">
                <a:solidFill>
                  <a:schemeClr val="tx1"/>
                </a:solidFill>
                <a:latin typeface="Calibri" panose="020F0502020204030204" pitchFamily="34" charset="0"/>
              </a:rPr>
              <a:t>Why do we stand out (OEM Parts, complimentary MPI, Shuttle service, ease of maintenance, </a:t>
            </a:r>
            <a:r>
              <a:rPr lang="en-US" sz="1200" dirty="0" err="1">
                <a:solidFill>
                  <a:schemeClr val="tx1"/>
                </a:solidFill>
                <a:latin typeface="Calibri" panose="020F0502020204030204" pitchFamily="34" charset="0"/>
              </a:rPr>
              <a:t>etc</a:t>
            </a:r>
            <a:r>
              <a:rPr lang="en-US" sz="1200" dirty="0">
                <a:solidFill>
                  <a:schemeClr val="tx1"/>
                </a:solidFill>
                <a:latin typeface="Calibri" panose="020F0502020204030204" pitchFamily="34" charset="0"/>
              </a:rPr>
              <a:t>)</a:t>
            </a:r>
          </a:p>
          <a:p>
            <a:pPr lvl="1">
              <a:buFont typeface="+mj-lt"/>
              <a:buAutoNum type="arabicPeriod"/>
            </a:pPr>
            <a:endParaRPr lang="en-US" sz="1200" dirty="0">
              <a:solidFill>
                <a:schemeClr val="tx1"/>
              </a:solidFill>
              <a:latin typeface="Calibri" panose="020F0502020204030204" pitchFamily="34" charset="0"/>
            </a:endParaRPr>
          </a:p>
          <a:p>
            <a:pPr lvl="1">
              <a:buFont typeface="+mj-lt"/>
              <a:buAutoNum type="arabicPeriod"/>
            </a:pPr>
            <a:endParaRPr lang="en-US" sz="1200" i="0" u="none" strike="noStrike" baseline="0" dirty="0">
              <a:solidFill>
                <a:schemeClr val="tx1"/>
              </a:solidFill>
              <a:latin typeface="Calibri" panose="020F0502020204030204" pitchFamily="34" charset="0"/>
            </a:endParaRPr>
          </a:p>
          <a:p>
            <a:pPr>
              <a:buFont typeface="+mj-lt"/>
              <a:buAutoNum type="arabicPeriod"/>
            </a:pPr>
            <a:endParaRPr lang="en-US" sz="1200"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5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r>
              <a:rPr lang="en-US" dirty="0">
                <a:solidFill>
                  <a:srgbClr val="221E1F"/>
                </a:solidFill>
                <a:latin typeface="Calibri" panose="020F0502020204030204" pitchFamily="34" charset="0"/>
              </a:rPr>
              <a:t>We guarantee tech pay for new hires and we tend to extend this if we think the tech is not ready for flat rate. We pay them flat rate hours after training</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pPr lvl="1"/>
            <a:r>
              <a:rPr lang="en-US" b="0" i="0" u="none" strike="noStrike" baseline="0" dirty="0">
                <a:solidFill>
                  <a:srgbClr val="221E1F"/>
                </a:solidFill>
                <a:latin typeface="Calibri" panose="020F0502020204030204" pitchFamily="34" charset="0"/>
              </a:rPr>
              <a:t>Hire better tech, currently looking for Master Certified VW techs and might even use a head hunter. Getting better techs = better work and efficiency. </a:t>
            </a:r>
          </a:p>
          <a:p>
            <a:pPr lvl="1"/>
            <a:r>
              <a:rPr lang="en-US" b="0" i="0" u="none" strike="noStrike" baseline="0" dirty="0">
                <a:solidFill>
                  <a:srgbClr val="221E1F"/>
                </a:solidFill>
                <a:latin typeface="Calibri" panose="020F0502020204030204" pitchFamily="34" charset="0"/>
              </a:rPr>
              <a:t>Training current techs to get up to speed faster by having our senior techs coach and train. This will lower the time we are guaranteeing pay which is a high cost</a:t>
            </a:r>
          </a:p>
          <a:p>
            <a:r>
              <a:rPr lang="en-US" sz="1800" b="0" i="0" u="none" strike="noStrike" baseline="0" dirty="0">
                <a:solidFill>
                  <a:srgbClr val="221E1F"/>
                </a:solidFill>
                <a:latin typeface="Calibri" panose="020F0502020204030204" pitchFamily="34" charset="0"/>
              </a:rPr>
              <a:t>Plans to achieve your goals </a:t>
            </a:r>
          </a:p>
          <a:p>
            <a:pPr lvl="1"/>
            <a:r>
              <a:rPr lang="en-US" dirty="0">
                <a:solidFill>
                  <a:srgbClr val="221E1F"/>
                </a:solidFill>
                <a:latin typeface="Calibri" panose="020F0502020204030204" pitchFamily="34" charset="0"/>
              </a:rPr>
              <a:t>Senior techs help train, better management of time and efficiency in the shop. Better MPIs (and video) will increase sales. </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t>
            </a:r>
          </a:p>
          <a:p>
            <a:pPr lvl="1"/>
            <a:r>
              <a:rPr lang="en-US" dirty="0">
                <a:solidFill>
                  <a:srgbClr val="221E1F"/>
                </a:solidFill>
                <a:latin typeface="Calibri" panose="020F0502020204030204" pitchFamily="34" charset="0"/>
              </a:rPr>
              <a:t>Monitor efficiency, monitor training techs, provide VW training and a career path, continuous improvement. Communication. </a:t>
            </a:r>
            <a:endParaRPr lang="en-US" b="0" i="0" u="none" strike="noStrike" baseline="0" dirty="0">
              <a:solidFill>
                <a:srgbClr val="221E1F"/>
              </a:solidFill>
              <a:latin typeface="Calibri" panose="020F0502020204030204" pitchFamily="34" charset="0"/>
            </a:endParaRPr>
          </a:p>
          <a:p>
            <a:endParaRPr lang="en-US" dirty="0"/>
          </a:p>
        </p:txBody>
      </p:sp>
      <p:pic>
        <p:nvPicPr>
          <p:cNvPr id="7" name="Content Placeholder 6">
            <a:extLst>
              <a:ext uri="{FF2B5EF4-FFF2-40B4-BE49-F238E27FC236}">
                <a16:creationId xmlns:a16="http://schemas.microsoft.com/office/drawing/2014/main" id="{71B0A3F1-1194-54C9-5435-8EFC7127BC1C}"/>
              </a:ext>
            </a:extLst>
          </p:cNvPr>
          <p:cNvPicPr>
            <a:picLocks noGrp="1" noChangeAspect="1"/>
          </p:cNvPicPr>
          <p:nvPr>
            <p:ph sz="quarter" idx="4"/>
          </p:nvPr>
        </p:nvPicPr>
        <p:blipFill>
          <a:blip r:embed="rId2"/>
          <a:stretch>
            <a:fillRect/>
          </a:stretch>
        </p:blipFill>
        <p:spPr>
          <a:xfrm>
            <a:off x="5231947" y="1647241"/>
            <a:ext cx="5296552" cy="2949215"/>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400537"/>
            <a:ext cx="4291273" cy="4640824"/>
          </a:xfrm>
        </p:spPr>
        <p:txBody>
          <a:bodyPr>
            <a:normAutofit fontScale="55000" lnSpcReduction="20000"/>
          </a:bodyPr>
          <a:lstStyle/>
          <a:p>
            <a:pPr>
              <a:buFont typeface="Arial" panose="020B0604020202020204" pitchFamily="34" charset="0"/>
              <a:buChar char="•"/>
            </a:pPr>
            <a:endParaRPr lang="en-US" sz="1800" b="0" i="0" u="none" strike="noStrike" baseline="0" dirty="0">
              <a:solidFill>
                <a:srgbClr val="000000"/>
              </a:solidFill>
              <a:latin typeface="Calibri" panose="020F0502020204030204" pitchFamily="34" charset="0"/>
            </a:endParaRPr>
          </a:p>
          <a:p>
            <a:pPr>
              <a:buFont typeface="Arial" panose="020B0604020202020204" pitchFamily="34" charset="0"/>
              <a:buChar char="•"/>
            </a:pPr>
            <a:r>
              <a:rPr lang="en-US" sz="1800" b="0" i="0" u="none" strike="noStrike" baseline="0" dirty="0">
                <a:solidFill>
                  <a:srgbClr val="221E1F"/>
                </a:solidFill>
                <a:latin typeface="Calibri" panose="020F0502020204030204" pitchFamily="34" charset="0"/>
              </a:rPr>
              <a:t>Current practices </a:t>
            </a:r>
          </a:p>
          <a:p>
            <a:pPr lvl="1">
              <a:buFont typeface="Arial" panose="020B0604020202020204" pitchFamily="34" charset="0"/>
              <a:buChar char="•"/>
            </a:pPr>
            <a:r>
              <a:rPr lang="en-US" dirty="0">
                <a:solidFill>
                  <a:srgbClr val="221E1F"/>
                </a:solidFill>
                <a:latin typeface="Calibri" panose="020F0502020204030204" pitchFamily="34" charset="0"/>
              </a:rPr>
              <a:t>Our issue is selling more. We are currently guarantying new tech’s pay as they learn. (hence Personnel Expense high) </a:t>
            </a:r>
            <a:endParaRPr lang="en-US" b="0" i="0" u="none" strike="noStrike" baseline="0" dirty="0">
              <a:solidFill>
                <a:srgbClr val="221E1F"/>
              </a:solidFill>
              <a:latin typeface="Calibri" panose="020F0502020204030204" pitchFamily="34" charset="0"/>
            </a:endParaRPr>
          </a:p>
          <a:p>
            <a:pPr>
              <a:buFont typeface="Arial" panose="020B0604020202020204" pitchFamily="34" charset="0"/>
              <a:buChar char="•"/>
            </a:pPr>
            <a:r>
              <a:rPr lang="en-US" sz="1800" b="0" i="0" u="none" strike="noStrike" baseline="0" dirty="0">
                <a:solidFill>
                  <a:srgbClr val="221E1F"/>
                </a:solidFill>
                <a:latin typeface="Calibri" panose="020F0502020204030204" pitchFamily="34" charset="0"/>
              </a:rPr>
              <a:t>Goals for improvement </a:t>
            </a:r>
          </a:p>
          <a:p>
            <a:pPr lvl="1">
              <a:buFont typeface="Arial" panose="020B0604020202020204" pitchFamily="34" charset="0"/>
              <a:buChar char="•"/>
            </a:pPr>
            <a:r>
              <a:rPr lang="en-US" dirty="0">
                <a:solidFill>
                  <a:srgbClr val="221E1F"/>
                </a:solidFill>
                <a:latin typeface="Calibri" panose="020F0502020204030204" pitchFamily="34" charset="0"/>
              </a:rPr>
              <a:t>Sell more</a:t>
            </a:r>
          </a:p>
          <a:p>
            <a:pPr lvl="1">
              <a:buFont typeface="Arial" panose="020B0604020202020204" pitchFamily="34" charset="0"/>
              <a:buChar char="•"/>
            </a:pPr>
            <a:r>
              <a:rPr lang="en-US" b="0" i="0" u="none" strike="noStrike" baseline="0" dirty="0">
                <a:solidFill>
                  <a:srgbClr val="221E1F"/>
                </a:solidFill>
                <a:latin typeface="Calibri" panose="020F0502020204030204" pitchFamily="34" charset="0"/>
              </a:rPr>
              <a:t>Increase GP</a:t>
            </a:r>
          </a:p>
          <a:p>
            <a:pPr lvl="1">
              <a:buFont typeface="Arial" panose="020B0604020202020204" pitchFamily="34" charset="0"/>
              <a:buChar char="•"/>
            </a:pPr>
            <a:r>
              <a:rPr lang="en-US" b="0" i="0" u="none" strike="noStrike" baseline="0" dirty="0">
                <a:solidFill>
                  <a:srgbClr val="221E1F"/>
                </a:solidFill>
                <a:latin typeface="Calibri" panose="020F0502020204030204" pitchFamily="34" charset="0"/>
              </a:rPr>
              <a:t>Speed up the time of guaranteeing tech pay. </a:t>
            </a:r>
          </a:p>
          <a:p>
            <a:pPr>
              <a:buFont typeface="Arial" panose="020B0604020202020204" pitchFamily="34" charset="0"/>
              <a:buChar char="•"/>
            </a:pPr>
            <a:r>
              <a:rPr lang="en-US" sz="1800" b="0" i="0" u="none" strike="noStrike" baseline="0" dirty="0">
                <a:solidFill>
                  <a:srgbClr val="221E1F"/>
                </a:solidFill>
                <a:latin typeface="Calibri" panose="020F0502020204030204" pitchFamily="34" charset="0"/>
              </a:rPr>
              <a:t>Plans to achieve your goals </a:t>
            </a:r>
          </a:p>
          <a:p>
            <a:pPr lvl="1">
              <a:buFont typeface="Arial" panose="020B0604020202020204" pitchFamily="34" charset="0"/>
              <a:buChar char="•"/>
            </a:pPr>
            <a:r>
              <a:rPr lang="en-US" dirty="0">
                <a:solidFill>
                  <a:srgbClr val="221E1F"/>
                </a:solidFill>
                <a:latin typeface="Calibri" panose="020F0502020204030204" pitchFamily="34" charset="0"/>
              </a:rPr>
              <a:t>Video MPI (already in place after service week). Will increase sales.</a:t>
            </a:r>
          </a:p>
          <a:p>
            <a:pPr lvl="1">
              <a:buFont typeface="Arial" panose="020B0604020202020204" pitchFamily="34" charset="0"/>
              <a:buChar char="•"/>
            </a:pPr>
            <a:r>
              <a:rPr lang="en-US" b="0" i="0" u="none" strike="noStrike" baseline="0" dirty="0">
                <a:solidFill>
                  <a:srgbClr val="221E1F"/>
                </a:solidFill>
                <a:latin typeface="Calibri" panose="020F0502020204030204" pitchFamily="34" charset="0"/>
              </a:rPr>
              <a:t>Increase price of maintenance and sell maintenance not service packages.</a:t>
            </a:r>
          </a:p>
          <a:p>
            <a:pPr lvl="1">
              <a:buFont typeface="Arial" panose="020B0604020202020204" pitchFamily="34" charset="0"/>
              <a:buChar char="•"/>
            </a:pPr>
            <a:r>
              <a:rPr lang="en-US" b="0" i="0" u="none" strike="noStrike" baseline="0" dirty="0">
                <a:solidFill>
                  <a:srgbClr val="221E1F"/>
                </a:solidFill>
                <a:latin typeface="Calibri" panose="020F0502020204030204" pitchFamily="34" charset="0"/>
              </a:rPr>
              <a:t>Two screen</a:t>
            </a:r>
            <a:r>
              <a:rPr lang="en-US" dirty="0">
                <a:solidFill>
                  <a:srgbClr val="221E1F"/>
                </a:solidFill>
                <a:latin typeface="Calibri" panose="020F0502020204030204" pitchFamily="34" charset="0"/>
              </a:rPr>
              <a:t>s for advisors to help sell services to customers (already in place after service week)</a:t>
            </a:r>
            <a:endParaRPr lang="en-US" b="0" i="0" u="none" strike="noStrike" baseline="0" dirty="0">
              <a:solidFill>
                <a:srgbClr val="221E1F"/>
              </a:solidFill>
              <a:latin typeface="Calibri" panose="020F0502020204030204" pitchFamily="34" charset="0"/>
            </a:endParaRPr>
          </a:p>
          <a:p>
            <a:pPr>
              <a:buFont typeface="Arial" panose="020B0604020202020204" pitchFamily="34" charset="0"/>
              <a:buChar char="•"/>
            </a:pPr>
            <a:r>
              <a:rPr lang="en-US" sz="1800" b="0" i="0" u="none" strike="noStrike" baseline="0" dirty="0">
                <a:solidFill>
                  <a:srgbClr val="221E1F"/>
                </a:solidFill>
                <a:latin typeface="Calibri" panose="020F0502020204030204" pitchFamily="34" charset="0"/>
              </a:rPr>
              <a:t>Plans to evaluate your changes </a:t>
            </a:r>
          </a:p>
          <a:p>
            <a:pPr lvl="1">
              <a:buFont typeface="Arial" panose="020B0604020202020204" pitchFamily="34" charset="0"/>
              <a:buChar char="•"/>
            </a:pPr>
            <a:r>
              <a:rPr lang="en-US" b="0" i="0" u="none" strike="noStrike" baseline="0" dirty="0">
                <a:solidFill>
                  <a:srgbClr val="221E1F"/>
                </a:solidFill>
                <a:latin typeface="Calibri" panose="020F0502020204030204" pitchFamily="34" charset="0"/>
              </a:rPr>
              <a:t>Monitor video MPI with 90% goal</a:t>
            </a:r>
          </a:p>
          <a:p>
            <a:pPr lvl="1">
              <a:buFont typeface="Arial" panose="020B0604020202020204" pitchFamily="34" charset="0"/>
              <a:buChar char="•"/>
            </a:pPr>
            <a:r>
              <a:rPr lang="en-US" dirty="0">
                <a:solidFill>
                  <a:srgbClr val="221E1F"/>
                </a:solidFill>
                <a:latin typeface="Calibri" panose="020F0502020204030204" pitchFamily="34" charset="0"/>
              </a:rPr>
              <a:t>Monitor hours per RO</a:t>
            </a:r>
          </a:p>
          <a:p>
            <a:pPr lvl="1">
              <a:buFont typeface="Arial" panose="020B0604020202020204" pitchFamily="34" charset="0"/>
              <a:buChar char="•"/>
            </a:pPr>
            <a:r>
              <a:rPr lang="en-US" b="0" i="0" u="none" strike="noStrike" baseline="0" dirty="0">
                <a:solidFill>
                  <a:srgbClr val="221E1F"/>
                </a:solidFill>
                <a:latin typeface="Calibri" panose="020F0502020204030204" pitchFamily="34" charset="0"/>
              </a:rPr>
              <a:t>Monitor one line ROs</a:t>
            </a:r>
          </a:p>
          <a:p>
            <a:pPr lvl="1">
              <a:buFont typeface="Arial" panose="020B0604020202020204" pitchFamily="34" charset="0"/>
              <a:buChar char="•"/>
            </a:pPr>
            <a:r>
              <a:rPr lang="en-US" dirty="0">
                <a:solidFill>
                  <a:srgbClr val="221E1F"/>
                </a:solidFill>
                <a:latin typeface="Calibri" panose="020F0502020204030204" pitchFamily="34" charset="0"/>
              </a:rPr>
              <a:t>Monitor tech pay and performance.</a:t>
            </a:r>
          </a:p>
          <a:p>
            <a:pPr lvl="1">
              <a:buFont typeface="Arial" panose="020B0604020202020204" pitchFamily="34" charset="0"/>
              <a:buChar char="•"/>
            </a:pPr>
            <a:r>
              <a:rPr lang="en-US" b="0" i="0" u="none" strike="noStrike" baseline="0" dirty="0">
                <a:solidFill>
                  <a:srgbClr val="221E1F"/>
                </a:solidFill>
                <a:latin typeface="Calibri" panose="020F0502020204030204" pitchFamily="34" charset="0"/>
              </a:rPr>
              <a:t>Daily trainings </a:t>
            </a:r>
          </a:p>
          <a:p>
            <a:pPr lvl="1">
              <a:buFont typeface="Arial" panose="020B0604020202020204" pitchFamily="34" charset="0"/>
              <a:buChar char="•"/>
            </a:pPr>
            <a:r>
              <a:rPr lang="en-US" dirty="0">
                <a:solidFill>
                  <a:srgbClr val="221E1F"/>
                </a:solidFill>
                <a:latin typeface="Calibri" panose="020F0502020204030204" pitchFamily="34" charset="0"/>
              </a:rPr>
              <a:t>Monitor expenses </a:t>
            </a:r>
            <a:endParaRPr lang="en-US" b="0" i="0" u="none" strike="noStrike" baseline="0" dirty="0">
              <a:solidFill>
                <a:srgbClr val="221E1F"/>
              </a:solidFill>
              <a:latin typeface="Calibri" panose="020F0502020204030204" pitchFamily="34" charset="0"/>
            </a:endParaRPr>
          </a:p>
          <a:p>
            <a:pPr>
              <a:buFont typeface="Arial" panose="020B0604020202020204" pitchFamily="34" charset="0"/>
              <a:buChar char="•"/>
            </a:pPr>
            <a:endParaRPr lang="en-US" sz="1800" b="0" i="0" u="none" strike="noStrike" baseline="0" dirty="0">
              <a:solidFill>
                <a:srgbClr val="221E1F"/>
              </a:solidFill>
              <a:latin typeface="Calibri" panose="020F0502020204030204" pitchFamily="34" charset="0"/>
            </a:endParaRPr>
          </a:p>
          <a:p>
            <a:pPr>
              <a:buFont typeface="Arial" panose="020B0604020202020204" pitchFamily="34" charset="0"/>
              <a:buChar char="•"/>
            </a:pPr>
            <a:endParaRPr lang="en-US" dirty="0"/>
          </a:p>
        </p:txBody>
      </p:sp>
      <p:pic>
        <p:nvPicPr>
          <p:cNvPr id="8" name="Content Placeholder 7">
            <a:extLst>
              <a:ext uri="{FF2B5EF4-FFF2-40B4-BE49-F238E27FC236}">
                <a16:creationId xmlns:a16="http://schemas.microsoft.com/office/drawing/2014/main" id="{0EA67E4A-4114-FD53-EC32-2B4D6FEF4F31}"/>
              </a:ext>
            </a:extLst>
          </p:cNvPr>
          <p:cNvPicPr>
            <a:picLocks noGrp="1" noChangeAspect="1"/>
          </p:cNvPicPr>
          <p:nvPr>
            <p:ph sz="half" idx="2"/>
          </p:nvPr>
        </p:nvPicPr>
        <p:blipFill>
          <a:blip r:embed="rId2"/>
          <a:stretch>
            <a:fillRect/>
          </a:stretch>
        </p:blipFill>
        <p:spPr>
          <a:xfrm>
            <a:off x="5371847" y="1400537"/>
            <a:ext cx="5057763" cy="4205929"/>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609600"/>
            <a:ext cx="8596668" cy="745473"/>
          </a:xfrm>
        </p:spPr>
        <p:txBody>
          <a:bodyPr>
            <a:normAutofit fontScale="90000"/>
          </a:bodyPr>
          <a:lstStyle/>
          <a:p>
            <a:pPr algn="l"/>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0" y="1355074"/>
            <a:ext cx="5086474" cy="4686287"/>
          </a:xfrm>
        </p:spPr>
        <p:txBody>
          <a:bodyPr>
            <a:normAutofit fontScale="6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r>
              <a:rPr lang="en-US" b="0" i="0" u="none" strike="noStrike" baseline="0" dirty="0">
                <a:solidFill>
                  <a:srgbClr val="221E1F"/>
                </a:solidFill>
                <a:latin typeface="Calibri" panose="020F0502020204030204" pitchFamily="34" charset="0"/>
              </a:rPr>
              <a:t>Advisors set up the daily work flow and dispatch to appropriate techs. However we are not monitoring Tech work throughout the day, </a:t>
            </a:r>
          </a:p>
          <a:p>
            <a:pPr marL="457200" lvl="1" indent="0">
              <a:buNone/>
            </a:pPr>
            <a:r>
              <a:rPr lang="en-US" sz="1800" b="0" i="0" u="none" strike="noStrike" baseline="0" dirty="0">
                <a:solidFill>
                  <a:srgbClr val="221E1F"/>
                </a:solidFill>
                <a:latin typeface="Calibri" panose="020F0502020204030204" pitchFamily="34" charset="0"/>
              </a:rPr>
              <a:t>Goals for improvement </a:t>
            </a:r>
          </a:p>
          <a:p>
            <a:pPr lvl="1"/>
            <a:r>
              <a:rPr lang="en-US" dirty="0">
                <a:solidFill>
                  <a:srgbClr val="221E1F"/>
                </a:solidFill>
                <a:latin typeface="Calibri" panose="020F0502020204030204" pitchFamily="34" charset="0"/>
              </a:rPr>
              <a:t>G</a:t>
            </a:r>
            <a:r>
              <a:rPr lang="en-US" b="0" i="0" u="none" strike="noStrike" baseline="0" dirty="0">
                <a:solidFill>
                  <a:srgbClr val="221E1F"/>
                </a:solidFill>
                <a:latin typeface="Calibri" panose="020F0502020204030204" pitchFamily="34" charset="0"/>
              </a:rPr>
              <a:t>et the techs working ASAP and keep them working</a:t>
            </a:r>
          </a:p>
          <a:p>
            <a:pPr lvl="1"/>
            <a:r>
              <a:rPr lang="en-US" dirty="0">
                <a:solidFill>
                  <a:srgbClr val="221E1F"/>
                </a:solidFill>
                <a:latin typeface="Calibri" panose="020F0502020204030204" pitchFamily="34" charset="0"/>
              </a:rPr>
              <a:t>Morning meetings/trainings</a:t>
            </a:r>
          </a:p>
          <a:p>
            <a:pPr lvl="1"/>
            <a:r>
              <a:rPr lang="en-US" b="0" i="0" u="none" strike="noStrike" baseline="0" dirty="0">
                <a:solidFill>
                  <a:srgbClr val="221E1F"/>
                </a:solidFill>
                <a:latin typeface="Calibri" panose="020F0502020204030204" pitchFamily="34" charset="0"/>
              </a:rPr>
              <a:t>Don’t rush to discounting and build value in services sold. How do we stand out?</a:t>
            </a:r>
          </a:p>
          <a:p>
            <a:pPr lvl="1"/>
            <a:r>
              <a:rPr lang="en-US" b="0" i="0" u="none" strike="noStrike" baseline="0" dirty="0">
                <a:solidFill>
                  <a:srgbClr val="221E1F"/>
                </a:solidFill>
                <a:latin typeface="Calibri" panose="020F0502020204030204" pitchFamily="34" charset="0"/>
              </a:rPr>
              <a:t>Training schedule to improve efficiency, sales, and to start the day right</a:t>
            </a:r>
          </a:p>
          <a:p>
            <a:r>
              <a:rPr lang="en-US" sz="1800" b="0" i="0" u="none" strike="noStrike" baseline="0" dirty="0">
                <a:solidFill>
                  <a:srgbClr val="221E1F"/>
                </a:solidFill>
                <a:latin typeface="Calibri" panose="020F0502020204030204" pitchFamily="34" charset="0"/>
              </a:rPr>
              <a:t>Plans to achieve your goals </a:t>
            </a:r>
          </a:p>
          <a:p>
            <a:pPr lvl="1"/>
            <a:r>
              <a:rPr lang="en-US" b="0" i="0" u="none" strike="noStrike" baseline="0" dirty="0">
                <a:solidFill>
                  <a:srgbClr val="221E1F"/>
                </a:solidFill>
                <a:latin typeface="Calibri" panose="020F0502020204030204" pitchFamily="34" charset="0"/>
              </a:rPr>
              <a:t>Pull vehicles in the stall the night before / </a:t>
            </a:r>
            <a:r>
              <a:rPr lang="en-US" dirty="0">
                <a:solidFill>
                  <a:srgbClr val="221E1F"/>
                </a:solidFill>
                <a:latin typeface="Calibri" panose="020F0502020204030204" pitchFamily="34" charset="0"/>
              </a:rPr>
              <a:t>Bring parts to the techs / get next car ready for MPI (Use lot attendants to stage cars)</a:t>
            </a:r>
            <a:endParaRPr lang="en-US" b="0" i="0" u="none" strike="noStrike" baseline="0" dirty="0">
              <a:solidFill>
                <a:srgbClr val="221E1F"/>
              </a:solidFill>
              <a:latin typeface="Calibri" panose="020F0502020204030204" pitchFamily="34" charset="0"/>
            </a:endParaRPr>
          </a:p>
          <a:p>
            <a:pPr lvl="1"/>
            <a:r>
              <a:rPr lang="en-US" dirty="0">
                <a:solidFill>
                  <a:srgbClr val="221E1F"/>
                </a:solidFill>
                <a:latin typeface="Calibri" panose="020F0502020204030204" pitchFamily="34" charset="0"/>
              </a:rPr>
              <a:t>More leadership from the Service Manager and GM and service Director. </a:t>
            </a:r>
          </a:p>
          <a:p>
            <a:pPr lvl="1"/>
            <a:r>
              <a:rPr lang="en-US" b="0" i="0" u="none" strike="noStrike" baseline="0" dirty="0">
                <a:solidFill>
                  <a:srgbClr val="221E1F"/>
                </a:solidFill>
                <a:latin typeface="Calibri" panose="020F0502020204030204" pitchFamily="34" charset="0"/>
              </a:rPr>
              <a:t>Train to not rush to discounting. </a:t>
            </a:r>
          </a:p>
          <a:p>
            <a:r>
              <a:rPr lang="en-US" sz="1800" b="0" i="0" u="none" strike="noStrike" baseline="0" dirty="0">
                <a:solidFill>
                  <a:srgbClr val="221E1F"/>
                </a:solidFill>
                <a:latin typeface="Calibri" panose="020F0502020204030204" pitchFamily="34" charset="0"/>
              </a:rPr>
              <a:t>Plans to evaluate your changes</a:t>
            </a:r>
          </a:p>
          <a:p>
            <a:pPr lvl="1"/>
            <a:r>
              <a:rPr lang="en-US" b="0" i="0" u="none" strike="noStrike" baseline="0" dirty="0">
                <a:solidFill>
                  <a:srgbClr val="221E1F"/>
                </a:solidFill>
                <a:latin typeface="Calibri" panose="020F0502020204030204" pitchFamily="34" charset="0"/>
              </a:rPr>
              <a:t>Monitor tech efficiency and proficiency</a:t>
            </a:r>
          </a:p>
          <a:p>
            <a:pPr lvl="1"/>
            <a:r>
              <a:rPr lang="en-US" b="0" i="0" u="none" strike="noStrike" baseline="0" dirty="0">
                <a:solidFill>
                  <a:srgbClr val="221E1F"/>
                </a:solidFill>
                <a:latin typeface="Calibri" panose="020F0502020204030204" pitchFamily="34" charset="0"/>
              </a:rPr>
              <a:t>Monitor discounting and coach as needed</a:t>
            </a:r>
          </a:p>
          <a:p>
            <a:pPr lvl="1"/>
            <a:r>
              <a:rPr lang="en-US" b="0" i="0" u="none" strike="noStrike" baseline="0" dirty="0">
                <a:solidFill>
                  <a:srgbClr val="221E1F"/>
                </a:solidFill>
                <a:latin typeface="Calibri" panose="020F0502020204030204" pitchFamily="34" charset="0"/>
              </a:rPr>
              <a:t>Monitor effective labor rates</a:t>
            </a:r>
          </a:p>
          <a:p>
            <a:pPr lvl="1"/>
            <a:r>
              <a:rPr lang="en-US" b="0" i="0" u="none" strike="noStrike" baseline="0" dirty="0">
                <a:solidFill>
                  <a:srgbClr val="221E1F"/>
                </a:solidFill>
                <a:latin typeface="Calibri" panose="020F0502020204030204" pitchFamily="34" charset="0"/>
              </a:rPr>
              <a:t>Sales Train advisors and early management intervention  </a:t>
            </a:r>
          </a:p>
          <a:p>
            <a:endParaRPr lang="en-US" dirty="0"/>
          </a:p>
        </p:txBody>
      </p:sp>
      <p:sp>
        <p:nvSpPr>
          <p:cNvPr id="5" name="Content Placeholder 4">
            <a:extLst>
              <a:ext uri="{FF2B5EF4-FFF2-40B4-BE49-F238E27FC236}">
                <a16:creationId xmlns:a16="http://schemas.microsoft.com/office/drawing/2014/main" id="{0C9CB40D-1F6E-C705-2776-8AA083B3F10C}"/>
              </a:ext>
            </a:extLst>
          </p:cNvPr>
          <p:cNvSpPr>
            <a:spLocks noGrp="1"/>
          </p:cNvSpPr>
          <p:nvPr>
            <p:ph sz="half" idx="2"/>
          </p:nvPr>
        </p:nvSpPr>
        <p:spPr/>
        <p:txBody>
          <a:bodyPr>
            <a:normAutofit fontScale="62500" lnSpcReduction="20000"/>
          </a:bodyPr>
          <a:lstStyle/>
          <a:p>
            <a:endParaRPr lang="en-US"/>
          </a:p>
        </p:txBody>
      </p:sp>
      <p:pic>
        <p:nvPicPr>
          <p:cNvPr id="8" name="Picture 7">
            <a:extLst>
              <a:ext uri="{FF2B5EF4-FFF2-40B4-BE49-F238E27FC236}">
                <a16:creationId xmlns:a16="http://schemas.microsoft.com/office/drawing/2014/main" id="{814F4ED7-93D5-74EF-DA1A-BFA6995B99D4}"/>
              </a:ext>
            </a:extLst>
          </p:cNvPr>
          <p:cNvPicPr>
            <a:picLocks noChangeAspect="1"/>
          </p:cNvPicPr>
          <p:nvPr/>
        </p:nvPicPr>
        <p:blipFill>
          <a:blip r:embed="rId2"/>
          <a:stretch>
            <a:fillRect/>
          </a:stretch>
        </p:blipFill>
        <p:spPr>
          <a:xfrm>
            <a:off x="5086474" y="816638"/>
            <a:ext cx="7122054" cy="5670502"/>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5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r>
              <a:rPr lang="en-US" b="0" i="0" u="none" strike="noStrike" baseline="0" dirty="0">
                <a:solidFill>
                  <a:srgbClr val="221E1F"/>
                </a:solidFill>
                <a:latin typeface="Calibri" panose="020F0502020204030204" pitchFamily="34" charset="0"/>
              </a:rPr>
              <a:t>Dispatch work to the correct tech, keep them busy </a:t>
            </a:r>
            <a:r>
              <a:rPr lang="en-US" b="0" i="0" u="none" strike="noStrike" baseline="0" dirty="0" err="1">
                <a:solidFill>
                  <a:srgbClr val="221E1F"/>
                </a:solidFill>
                <a:latin typeface="Calibri" panose="020F0502020204030204" pitchFamily="34" charset="0"/>
              </a:rPr>
              <a:t>thoughout</a:t>
            </a:r>
            <a:r>
              <a:rPr lang="en-US" b="0" i="0" u="none" strike="noStrike" baseline="0" dirty="0">
                <a:solidFill>
                  <a:srgbClr val="221E1F"/>
                </a:solidFill>
                <a:latin typeface="Calibri" panose="020F0502020204030204" pitchFamily="34" charset="0"/>
              </a:rPr>
              <a:t> the day. </a:t>
            </a:r>
          </a:p>
          <a:p>
            <a:r>
              <a:rPr lang="en-US" sz="1800" b="0" i="0" u="none" strike="noStrike" baseline="0" dirty="0">
                <a:solidFill>
                  <a:srgbClr val="221E1F"/>
                </a:solidFill>
                <a:latin typeface="Calibri" panose="020F0502020204030204" pitchFamily="34" charset="0"/>
              </a:rPr>
              <a:t>Goals for improvement </a:t>
            </a:r>
          </a:p>
          <a:p>
            <a:pPr lvl="1"/>
            <a:r>
              <a:rPr lang="en-US" dirty="0">
                <a:solidFill>
                  <a:srgbClr val="221E1F"/>
                </a:solidFill>
                <a:latin typeface="Calibri" panose="020F0502020204030204" pitchFamily="34" charset="0"/>
              </a:rPr>
              <a:t>Improve alignment ROs and utilization</a:t>
            </a:r>
          </a:p>
          <a:p>
            <a:pPr lvl="1"/>
            <a:r>
              <a:rPr lang="en-US" b="0" i="0" u="none" strike="noStrike" baseline="0" dirty="0">
                <a:solidFill>
                  <a:srgbClr val="221E1F"/>
                </a:solidFill>
                <a:latin typeface="Calibri" panose="020F0502020204030204" pitchFamily="34" charset="0"/>
              </a:rPr>
              <a:t>Improve Sales </a:t>
            </a:r>
          </a:p>
          <a:p>
            <a:pPr lvl="1"/>
            <a:r>
              <a:rPr lang="en-US" dirty="0">
                <a:solidFill>
                  <a:srgbClr val="221E1F"/>
                </a:solidFill>
                <a:latin typeface="Calibri" panose="020F0502020204030204" pitchFamily="34" charset="0"/>
              </a:rPr>
              <a:t>Improve efficiency / proficiency</a:t>
            </a:r>
          </a:p>
          <a:p>
            <a:pPr lvl="1"/>
            <a:r>
              <a:rPr lang="en-US" b="0" i="0" u="none" strike="noStrike" baseline="0" dirty="0">
                <a:solidFill>
                  <a:srgbClr val="221E1F"/>
                </a:solidFill>
                <a:latin typeface="Calibri" panose="020F0502020204030204" pitchFamily="34" charset="0"/>
              </a:rPr>
              <a:t>Management intervention and coaching</a:t>
            </a:r>
          </a:p>
          <a:p>
            <a:r>
              <a:rPr lang="en-US" sz="1800" b="0" i="0" u="none" strike="noStrike" baseline="0" dirty="0">
                <a:solidFill>
                  <a:srgbClr val="221E1F"/>
                </a:solidFill>
                <a:latin typeface="Calibri" panose="020F0502020204030204" pitchFamily="34" charset="0"/>
              </a:rPr>
              <a:t>Plans to achieve your goals </a:t>
            </a:r>
          </a:p>
          <a:p>
            <a:pPr lvl="1"/>
            <a:r>
              <a:rPr lang="en-US" b="0" i="0" u="none" strike="noStrike" baseline="0" dirty="0">
                <a:solidFill>
                  <a:srgbClr val="221E1F"/>
                </a:solidFill>
                <a:latin typeface="Calibri" panose="020F0502020204030204" pitchFamily="34" charset="0"/>
              </a:rPr>
              <a:t>Sell service packages, </a:t>
            </a:r>
            <a:r>
              <a:rPr lang="en-US" dirty="0">
                <a:solidFill>
                  <a:srgbClr val="221E1F"/>
                </a:solidFill>
                <a:latin typeface="Calibri" panose="020F0502020204030204" pitchFamily="34" charset="0"/>
              </a:rPr>
              <a:t>Dual monitors for advisors to increase sales, . </a:t>
            </a:r>
          </a:p>
          <a:p>
            <a:pPr lvl="1"/>
            <a:r>
              <a:rPr lang="en-US" b="0" i="0" u="none" strike="noStrike" baseline="0" dirty="0">
                <a:solidFill>
                  <a:srgbClr val="221E1F"/>
                </a:solidFill>
                <a:latin typeface="Calibri" panose="020F0502020204030204" pitchFamily="34" charset="0"/>
              </a:rPr>
              <a:t>Get rid of time sucks, parking issues, hanging in Parts Department,</a:t>
            </a:r>
          </a:p>
          <a:p>
            <a:pPr lvl="1"/>
            <a:r>
              <a:rPr lang="en-US" b="0" i="0" u="none" strike="noStrike" baseline="0" dirty="0">
                <a:solidFill>
                  <a:srgbClr val="221E1F"/>
                </a:solidFill>
                <a:latin typeface="Calibri" panose="020F0502020204030204" pitchFamily="34" charset="0"/>
              </a:rPr>
              <a:t>Video MPI to sell services</a:t>
            </a:r>
          </a:p>
          <a:p>
            <a:r>
              <a:rPr lang="en-US" sz="1800" b="0" i="0" u="none" strike="noStrike" baseline="0" dirty="0">
                <a:solidFill>
                  <a:srgbClr val="221E1F"/>
                </a:solidFill>
                <a:latin typeface="Calibri" panose="020F0502020204030204" pitchFamily="34" charset="0"/>
              </a:rPr>
              <a:t>Plans to evaluate your changes </a:t>
            </a:r>
          </a:p>
          <a:p>
            <a:pPr lvl="1"/>
            <a:r>
              <a:rPr lang="en-US" dirty="0">
                <a:solidFill>
                  <a:srgbClr val="221E1F"/>
                </a:solidFill>
                <a:latin typeface="Calibri" panose="020F0502020204030204" pitchFamily="34" charset="0"/>
              </a:rPr>
              <a:t>Monitor efficiency and proficiency, monitor alignments. </a:t>
            </a:r>
          </a:p>
          <a:p>
            <a:pPr lvl="1"/>
            <a:r>
              <a:rPr lang="en-US" dirty="0">
                <a:solidFill>
                  <a:srgbClr val="221E1F"/>
                </a:solidFill>
                <a:latin typeface="Calibri" panose="020F0502020204030204" pitchFamily="34" charset="0"/>
              </a:rPr>
              <a:t>monitor Video MPI	</a:t>
            </a:r>
          </a:p>
          <a:p>
            <a:pPr marL="457200" lvl="1" indent="0">
              <a:buNone/>
            </a:pPr>
            <a:endParaRPr lang="en-US" b="0" i="0" u="none" strike="noStrike" baseline="0" dirty="0">
              <a:solidFill>
                <a:srgbClr val="221E1F"/>
              </a:solidFill>
              <a:latin typeface="Calibri" panose="020F0502020204030204" pitchFamily="34" charset="0"/>
            </a:endParaRPr>
          </a:p>
          <a:p>
            <a:endParaRPr lang="en-US" dirty="0"/>
          </a:p>
        </p:txBody>
      </p:sp>
      <p:sp>
        <p:nvSpPr>
          <p:cNvPr id="5" name="Content Placeholder 4">
            <a:extLst>
              <a:ext uri="{FF2B5EF4-FFF2-40B4-BE49-F238E27FC236}">
                <a16:creationId xmlns:a16="http://schemas.microsoft.com/office/drawing/2014/main" id="{0E9C81AF-703E-AF4F-961C-25EEF9037C5F}"/>
              </a:ext>
            </a:extLst>
          </p:cNvPr>
          <p:cNvSpPr>
            <a:spLocks noGrp="1"/>
          </p:cNvSpPr>
          <p:nvPr>
            <p:ph sz="half" idx="2"/>
          </p:nvPr>
        </p:nvSpPr>
        <p:spPr/>
        <p:txBody>
          <a:bodyPr>
            <a:normAutofit fontScale="55000" lnSpcReduction="20000"/>
          </a:bodyPr>
          <a:lstStyle/>
          <a:p>
            <a:endParaRPr lang="en-US"/>
          </a:p>
        </p:txBody>
      </p:sp>
      <p:pic>
        <p:nvPicPr>
          <p:cNvPr id="8" name="Picture 7">
            <a:extLst>
              <a:ext uri="{FF2B5EF4-FFF2-40B4-BE49-F238E27FC236}">
                <a16:creationId xmlns:a16="http://schemas.microsoft.com/office/drawing/2014/main" id="{8A20F21F-3347-60B8-55DD-7804C78241F2}"/>
              </a:ext>
            </a:extLst>
          </p:cNvPr>
          <p:cNvPicPr>
            <a:picLocks noChangeAspect="1"/>
          </p:cNvPicPr>
          <p:nvPr/>
        </p:nvPicPr>
        <p:blipFill>
          <a:blip r:embed="rId2"/>
          <a:stretch>
            <a:fillRect/>
          </a:stretch>
        </p:blipFill>
        <p:spPr>
          <a:xfrm>
            <a:off x="5089970" y="461475"/>
            <a:ext cx="4412633" cy="5635700"/>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fontScale="77500" lnSpcReduction="20000"/>
          </a:bodyPr>
          <a:lstStyle/>
          <a:p>
            <a:r>
              <a:rPr lang="en-US" dirty="0"/>
              <a:t>The service department has 31% one line ROs. We are improving this with video MPIs, sales training for our </a:t>
            </a:r>
            <a:r>
              <a:rPr lang="en-US" dirty="0" err="1"/>
              <a:t>Advisos</a:t>
            </a:r>
            <a:r>
              <a:rPr lang="en-US" dirty="0"/>
              <a:t>. </a:t>
            </a:r>
          </a:p>
          <a:p>
            <a:r>
              <a:rPr lang="en-US" dirty="0"/>
              <a:t>Our Door rate is higher than our Repair rate. This is due to discounting; however we sell services by offering a slight discount.  Our Door rate is $199. and our Repair rate is $175. We need to improve this for our Warranty rate increases from the factory.</a:t>
            </a:r>
          </a:p>
          <a:p>
            <a:r>
              <a:rPr lang="en-US" dirty="0"/>
              <a:t>Our hours per RO is 2.76 which is an improvement from a year ago and even months ago. We are getting stronger and moving in the right direction. </a:t>
            </a:r>
          </a:p>
          <a:p>
            <a:r>
              <a:rPr lang="en-US" dirty="0"/>
              <a:t>With the implementation of video MPI, and dual screens to help advisors sell services, and with our Service Director implementing Advisor Sales Training. Our service department is continuing to improve. </a:t>
            </a:r>
          </a:p>
        </p:txBody>
      </p:sp>
      <p:sp>
        <p:nvSpPr>
          <p:cNvPr id="5" name="Content Placeholder 4">
            <a:extLst>
              <a:ext uri="{FF2B5EF4-FFF2-40B4-BE49-F238E27FC236}">
                <a16:creationId xmlns:a16="http://schemas.microsoft.com/office/drawing/2014/main" id="{54A9AE06-6BC5-71A5-FE4B-F1826E97234E}"/>
              </a:ext>
            </a:extLst>
          </p:cNvPr>
          <p:cNvSpPr>
            <a:spLocks noGrp="1"/>
          </p:cNvSpPr>
          <p:nvPr>
            <p:ph sz="half" idx="2"/>
          </p:nvPr>
        </p:nvSpPr>
        <p:spPr/>
        <p:txBody>
          <a:bodyPr>
            <a:normAutofit fontScale="77500" lnSpcReduction="20000"/>
          </a:bodyPr>
          <a:lstStyle/>
          <a:p>
            <a:endParaRPr lang="en-US" dirty="0"/>
          </a:p>
          <a:p>
            <a:endParaRPr lang="en-US" dirty="0"/>
          </a:p>
        </p:txBody>
      </p:sp>
      <p:pic>
        <p:nvPicPr>
          <p:cNvPr id="10" name="Picture 9">
            <a:extLst>
              <a:ext uri="{FF2B5EF4-FFF2-40B4-BE49-F238E27FC236}">
                <a16:creationId xmlns:a16="http://schemas.microsoft.com/office/drawing/2014/main" id="{5F7E0D54-E50C-328A-165D-0079C777BEBA}"/>
              </a:ext>
            </a:extLst>
          </p:cNvPr>
          <p:cNvPicPr>
            <a:picLocks noChangeAspect="1"/>
          </p:cNvPicPr>
          <p:nvPr/>
        </p:nvPicPr>
        <p:blipFill>
          <a:blip r:embed="rId2"/>
          <a:stretch>
            <a:fillRect/>
          </a:stretch>
        </p:blipFill>
        <p:spPr>
          <a:xfrm>
            <a:off x="5653389" y="2624639"/>
            <a:ext cx="4858159" cy="1883638"/>
          </a:xfrm>
          <a:prstGeom prst="rect">
            <a:avLst/>
          </a:prstGeom>
        </p:spPr>
      </p:pic>
      <p:pic>
        <p:nvPicPr>
          <p:cNvPr id="12" name="Picture 11">
            <a:extLst>
              <a:ext uri="{FF2B5EF4-FFF2-40B4-BE49-F238E27FC236}">
                <a16:creationId xmlns:a16="http://schemas.microsoft.com/office/drawing/2014/main" id="{164E7E9B-1DC5-E45B-A058-94917E948E31}"/>
              </a:ext>
            </a:extLst>
          </p:cNvPr>
          <p:cNvPicPr>
            <a:picLocks noChangeAspect="1"/>
          </p:cNvPicPr>
          <p:nvPr/>
        </p:nvPicPr>
        <p:blipFill>
          <a:blip r:embed="rId3"/>
          <a:stretch>
            <a:fillRect/>
          </a:stretch>
        </p:blipFill>
        <p:spPr>
          <a:xfrm>
            <a:off x="6044747" y="4559597"/>
            <a:ext cx="3762900" cy="1876687"/>
          </a:xfrm>
          <a:prstGeom prst="rect">
            <a:avLst/>
          </a:prstGeom>
        </p:spPr>
      </p:pic>
      <p:pic>
        <p:nvPicPr>
          <p:cNvPr id="14" name="Picture 13">
            <a:extLst>
              <a:ext uri="{FF2B5EF4-FFF2-40B4-BE49-F238E27FC236}">
                <a16:creationId xmlns:a16="http://schemas.microsoft.com/office/drawing/2014/main" id="{FDB75E75-865A-C3C0-3724-45697D434365}"/>
              </a:ext>
            </a:extLst>
          </p:cNvPr>
          <p:cNvPicPr>
            <a:picLocks noChangeAspect="1"/>
          </p:cNvPicPr>
          <p:nvPr/>
        </p:nvPicPr>
        <p:blipFill>
          <a:blip r:embed="rId4"/>
          <a:stretch>
            <a:fillRect/>
          </a:stretch>
        </p:blipFill>
        <p:spPr>
          <a:xfrm>
            <a:off x="5653388" y="173762"/>
            <a:ext cx="4858159" cy="2425217"/>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pPr lvl="1"/>
            <a:r>
              <a:rPr lang="en-US" dirty="0"/>
              <a:t>Customer Service</a:t>
            </a:r>
          </a:p>
          <a:p>
            <a:pPr lvl="1"/>
            <a:r>
              <a:rPr lang="en-US" dirty="0"/>
              <a:t>Flexibility to help customers and other departments (sales)</a:t>
            </a:r>
          </a:p>
          <a:p>
            <a:pPr lvl="1"/>
            <a:r>
              <a:rPr lang="en-US" dirty="0"/>
              <a:t>Follow up with customers</a:t>
            </a:r>
          </a:p>
          <a:p>
            <a:pPr lvl="1"/>
            <a:r>
              <a:rPr lang="en-US" dirty="0"/>
              <a:t>Growing population in Bend</a:t>
            </a:r>
          </a:p>
          <a:p>
            <a:pPr lvl="1"/>
            <a:r>
              <a:rPr lang="en-US" dirty="0"/>
              <a:t>New video MPI</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pPr lvl="1"/>
            <a:r>
              <a:rPr lang="en-US" dirty="0"/>
              <a:t>Communication </a:t>
            </a:r>
          </a:p>
          <a:p>
            <a:pPr lvl="1"/>
            <a:r>
              <a:rPr lang="en-US" dirty="0"/>
              <a:t>Unrealistic expectations for completion of work</a:t>
            </a:r>
          </a:p>
          <a:p>
            <a:pPr lvl="1"/>
            <a:r>
              <a:rPr lang="en-US" dirty="0"/>
              <a:t>Lack of trained personnel (only one Master Tech)</a:t>
            </a:r>
          </a:p>
          <a:p>
            <a:pPr lvl="1"/>
            <a:r>
              <a:rPr lang="en-US" dirty="0"/>
              <a:t>Too many hands in the pot, not being on the same page</a:t>
            </a:r>
          </a:p>
          <a:p>
            <a:pPr lvl="1"/>
            <a:r>
              <a:rPr lang="en-US" dirty="0"/>
              <a:t>Newer staff. Not too many seasoned vets here</a:t>
            </a:r>
          </a:p>
          <a:p>
            <a:pPr lvl="1"/>
            <a:endParaRPr lang="en-US" dirty="0"/>
          </a:p>
          <a:p>
            <a:pPr lvl="1"/>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47646</TotalTime>
  <Words>1744</Words>
  <Application>Microsoft Office PowerPoint</Application>
  <PresentationFormat>Widescreen</PresentationFormat>
  <Paragraphs>187</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Marketing  </vt:lpstr>
      <vt:lpstr>  Analyze Cost of Labor   </vt:lpstr>
      <vt:lpstr> Changes in Expense Structure    </vt:lpstr>
      <vt:lpstr>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Jack Shuttleworth</cp:lastModifiedBy>
  <cp:revision>30</cp:revision>
  <dcterms:created xsi:type="dcterms:W3CDTF">2022-12-04T13:10:55Z</dcterms:created>
  <dcterms:modified xsi:type="dcterms:W3CDTF">2024-08-01T16:22:44Z</dcterms:modified>
</cp:coreProperties>
</file>