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4" r:id="rId4"/>
    <p:sldId id="275" r:id="rId5"/>
    <p:sldId id="276" r:id="rId6"/>
    <p:sldId id="270" r:id="rId7"/>
    <p:sldId id="271" r:id="rId8"/>
    <p:sldId id="272" r:id="rId9"/>
    <p:sldId id="273" r:id="rId10"/>
    <p:sldId id="258" r:id="rId11"/>
    <p:sldId id="257" r:id="rId12"/>
    <p:sldId id="262" r:id="rId13"/>
    <p:sldId id="263" r:id="rId14"/>
    <p:sldId id="264" r:id="rId15"/>
    <p:sldId id="265" r:id="rId16"/>
    <p:sldId id="266" r:id="rId17"/>
    <p:sldId id="267" r:id="rId18"/>
    <p:sldId id="268"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3" d="100"/>
          <a:sy n="113" d="100"/>
        </p:scale>
        <p:origin x="51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8/10/2024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8/10/2024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8/10/2024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8/10/2024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8/10/2024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8/10/2024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8/10/2024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Antonio Jimenez</a:t>
            </a:r>
          </a:p>
          <a:p>
            <a:pPr algn="ctr"/>
            <a:r>
              <a:rPr lang="en-US" sz="3200" dirty="0"/>
              <a:t>Eddie Gilstrap Motors INC.</a:t>
            </a:r>
          </a:p>
          <a:p>
            <a:pPr algn="ctr"/>
            <a:r>
              <a:rPr lang="en-US" sz="3200" dirty="0"/>
              <a:t>N-446</a:t>
            </a:r>
          </a:p>
        </p:txBody>
      </p:sp>
      <p:pic>
        <p:nvPicPr>
          <p:cNvPr id="7" name="Picture 6">
            <a:extLst>
              <a:ext uri="{FF2B5EF4-FFF2-40B4-BE49-F238E27FC236}">
                <a16:creationId xmlns:a16="http://schemas.microsoft.com/office/drawing/2014/main" id="{91CDCC6F-2975-B046-5E98-99FA4EEB621E}"/>
              </a:ext>
            </a:extLst>
          </p:cNvPr>
          <p:cNvPicPr>
            <a:picLocks noChangeAspect="1"/>
          </p:cNvPicPr>
          <p:nvPr/>
        </p:nvPicPr>
        <p:blipFill>
          <a:blip r:embed="rId2"/>
          <a:stretch>
            <a:fillRect/>
          </a:stretch>
        </p:blipFill>
        <p:spPr>
          <a:xfrm>
            <a:off x="766619" y="219446"/>
            <a:ext cx="8802255" cy="28263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194733" y="1337732"/>
            <a:ext cx="4895237" cy="5240867"/>
          </a:xfrm>
        </p:spPr>
        <p:txBody>
          <a:bodyPr>
            <a:normAutofit fontScale="40000" lnSpcReduction="20000"/>
          </a:bodyPr>
          <a:lstStyle/>
          <a:p>
            <a:r>
              <a:rPr lang="en-US" dirty="0"/>
              <a:t>1. </a:t>
            </a:r>
            <a:r>
              <a:rPr lang="en-US" b="1" dirty="0"/>
              <a:t>One-Item Ros</a:t>
            </a:r>
          </a:p>
          <a:p>
            <a:r>
              <a:rPr lang="en-US" b="1" dirty="0"/>
              <a:t>2.Target Labor Rate and FRH Averages</a:t>
            </a:r>
          </a:p>
          <a:p>
            <a:pPr>
              <a:buFont typeface="Arial" panose="020B0604020202020204" pitchFamily="34" charset="0"/>
              <a:buChar char="•"/>
            </a:pPr>
            <a:r>
              <a:rPr lang="en-US" b="1" dirty="0"/>
              <a:t>Current Situation:</a:t>
            </a:r>
            <a:r>
              <a:rPr lang="en-US" dirty="0"/>
              <a:t> The average labor rate per FRH (Flat Rate Hours) is $116.14, which is below the target labor rate of $145. This represents a $28.86 shortfall per FRH.</a:t>
            </a:r>
          </a:p>
          <a:p>
            <a:r>
              <a:rPr lang="en-US" b="1" dirty="0"/>
              <a:t>3. Repair Order Measurements</a:t>
            </a:r>
          </a:p>
          <a:p>
            <a:pPr>
              <a:buFont typeface="Arial" panose="020B0604020202020204" pitchFamily="34" charset="0"/>
              <a:buChar char="•"/>
            </a:pPr>
            <a:r>
              <a:rPr lang="en-US" b="1" dirty="0"/>
              <a:t>Current Situation:</a:t>
            </a:r>
            <a:endParaRPr lang="en-US" dirty="0"/>
          </a:p>
          <a:p>
            <a:pPr marL="742950" lvl="1" indent="-285750">
              <a:buFont typeface="Arial" panose="020B0604020202020204" pitchFamily="34" charset="0"/>
              <a:buChar char="•"/>
            </a:pPr>
            <a:r>
              <a:rPr lang="en-US" dirty="0"/>
              <a:t>The average labor per RO is $160.92.</a:t>
            </a:r>
          </a:p>
          <a:p>
            <a:pPr marL="742950" lvl="1" indent="-285750">
              <a:buFont typeface="Arial" panose="020B0604020202020204" pitchFamily="34" charset="0"/>
              <a:buChar char="•"/>
            </a:pPr>
            <a:r>
              <a:rPr lang="en-US" dirty="0"/>
              <a:t>The average FRHs per RO is 1.39.</a:t>
            </a:r>
          </a:p>
          <a:p>
            <a:pPr>
              <a:buFont typeface="Arial" panose="020B0604020202020204" pitchFamily="34" charset="0"/>
              <a:buChar char="•"/>
            </a:pPr>
            <a:r>
              <a:rPr lang="en-US" b="1" dirty="0"/>
              <a:t>Opportunity:</a:t>
            </a:r>
            <a:r>
              <a:rPr lang="en-US" dirty="0"/>
              <a:t> Focus on increasing FRHs per RO by identifying additional required repairs or maintenance during inspections. This can lead to a more comprehensive service for customers and a higher RO total.</a:t>
            </a:r>
          </a:p>
          <a:p>
            <a:r>
              <a:rPr lang="en-US" b="1" dirty="0"/>
              <a:t>4. Sales Distribution by Repair Type</a:t>
            </a:r>
          </a:p>
          <a:p>
            <a:pPr>
              <a:buFont typeface="Arial" panose="020B0604020202020204" pitchFamily="34" charset="0"/>
              <a:buChar char="•"/>
            </a:pPr>
            <a:r>
              <a:rPr lang="en-US" b="1" dirty="0"/>
              <a:t>Current Situation:</a:t>
            </a:r>
            <a:endParaRPr lang="en-US" dirty="0"/>
          </a:p>
          <a:p>
            <a:pPr marL="742950" lvl="1" indent="-285750">
              <a:buFont typeface="Arial" panose="020B0604020202020204" pitchFamily="34" charset="0"/>
              <a:buChar char="•"/>
            </a:pPr>
            <a:r>
              <a:rPr lang="en-US" dirty="0"/>
              <a:t>Competitive Sales: $1,124 (22.01% of total FRHs)</a:t>
            </a:r>
          </a:p>
          <a:p>
            <a:pPr marL="742950" lvl="1" indent="-285750">
              <a:buFont typeface="Arial" panose="020B0604020202020204" pitchFamily="34" charset="0"/>
              <a:buChar char="•"/>
            </a:pPr>
            <a:r>
              <a:rPr lang="en-US" dirty="0"/>
              <a:t>Maintenance Sales: $4,458 (22.37% of total FRHs)</a:t>
            </a:r>
          </a:p>
          <a:p>
            <a:pPr marL="742950" lvl="1" indent="-285750">
              <a:buFont typeface="Arial" panose="020B0604020202020204" pitchFamily="34" charset="0"/>
              <a:buChar char="•"/>
            </a:pPr>
            <a:r>
              <a:rPr lang="en-US" dirty="0"/>
              <a:t>Repair Sales: $10,510 (55.61% of total FRHs)</a:t>
            </a:r>
          </a:p>
          <a:p>
            <a:r>
              <a:rPr lang="en-US" b="1" dirty="0"/>
              <a:t>Action Plan:</a:t>
            </a:r>
          </a:p>
          <a:p>
            <a:pPr>
              <a:buFont typeface="+mj-lt"/>
              <a:buAutoNum type="arabicPeriod"/>
            </a:pPr>
            <a:r>
              <a:rPr lang="en-US" b="1" dirty="0"/>
              <a:t>Upsell Services:</a:t>
            </a:r>
            <a:r>
              <a:rPr lang="en-US" dirty="0"/>
              <a:t> Train service advisors on effective upselling techniques for additional services, especially for one-item ROs.</a:t>
            </a:r>
          </a:p>
          <a:p>
            <a:pPr>
              <a:buFont typeface="+mj-lt"/>
              <a:buAutoNum type="arabicPeriod"/>
            </a:pPr>
            <a:r>
              <a:rPr lang="en-US" b="1" dirty="0"/>
              <a:t>Increase Labor Rates:</a:t>
            </a:r>
            <a:r>
              <a:rPr lang="en-US" dirty="0"/>
              <a:t> Consider slight adjustments in labor rates to close the gap with the target labor rate.</a:t>
            </a:r>
          </a:p>
          <a:p>
            <a:pPr>
              <a:buFont typeface="+mj-lt"/>
              <a:buAutoNum type="arabicPeriod"/>
            </a:pPr>
            <a:r>
              <a:rPr lang="en-US" b="1" dirty="0"/>
              <a:t>Focus on High-Margin Services:</a:t>
            </a:r>
            <a:r>
              <a:rPr lang="en-US" dirty="0"/>
              <a:t> Identify and promote services that offer higher margins.</a:t>
            </a:r>
          </a:p>
          <a:p>
            <a:pPr>
              <a:buFont typeface="+mj-lt"/>
              <a:buAutoNum type="arabicPeriod"/>
            </a:pPr>
            <a:r>
              <a:rPr lang="en-US" b="1" dirty="0"/>
              <a:t>Target Marketing for Older Vehicles:</a:t>
            </a:r>
            <a:r>
              <a:rPr lang="en-US" dirty="0"/>
              <a:t> Create campaigns focused on attracting owners of older vehicles for more extensive repair work.</a:t>
            </a:r>
          </a:p>
          <a:p>
            <a:pPr>
              <a:buFont typeface="+mj-lt"/>
              <a:buAutoNum type="arabicPeriod"/>
            </a:pPr>
            <a:r>
              <a:rPr lang="en-US" b="1" dirty="0"/>
              <a:t>Optimize Labor Efficiency:</a:t>
            </a:r>
            <a:r>
              <a:rPr lang="en-US" dirty="0"/>
              <a:t> Regularly review labor efficiency metrics and implement process improvements to reduce the labor cost percentage.</a:t>
            </a:r>
          </a:p>
          <a:p>
            <a:pPr marL="742950" lvl="1" indent="-285750">
              <a:buFont typeface="Arial" panose="020B0604020202020204" pitchFamily="34" charset="0"/>
              <a:buChar char="•"/>
            </a:pPr>
            <a:endParaRPr lang="en-US" dirty="0"/>
          </a:p>
          <a:p>
            <a:pPr>
              <a:buFont typeface="Arial" panose="020B0604020202020204" pitchFamily="34" charset="0"/>
              <a:buChar char="•"/>
            </a:pPr>
            <a:endParaRPr lang="en-US" dirty="0"/>
          </a:p>
          <a:p>
            <a:pPr>
              <a:buFont typeface="Arial" panose="020B0604020202020204" pitchFamily="34" charset="0"/>
              <a:buChar char="•"/>
            </a:pPr>
            <a:endParaRPr lang="en-US" dirty="0"/>
          </a:p>
          <a:p>
            <a:endParaRPr lang="en-US" dirty="0"/>
          </a:p>
        </p:txBody>
      </p:sp>
      <p:sp>
        <p:nvSpPr>
          <p:cNvPr id="5" name="Content Placeholder 4">
            <a:extLst>
              <a:ext uri="{FF2B5EF4-FFF2-40B4-BE49-F238E27FC236}">
                <a16:creationId xmlns:a16="http://schemas.microsoft.com/office/drawing/2014/main" id="{980E3F95-8A72-2DDD-3158-BD4900DC393F}"/>
              </a:ext>
            </a:extLst>
          </p:cNvPr>
          <p:cNvSpPr>
            <a:spLocks noGrp="1"/>
          </p:cNvSpPr>
          <p:nvPr>
            <p:ph sz="half" idx="2"/>
          </p:nvPr>
        </p:nvSpPr>
        <p:spPr/>
        <p:txBody>
          <a:bodyPr>
            <a:normAutofit fontScale="40000" lnSpcReduction="20000"/>
          </a:bodyPr>
          <a:lstStyle/>
          <a:p>
            <a:endParaRPr lang="en-US"/>
          </a:p>
        </p:txBody>
      </p:sp>
      <p:pic>
        <p:nvPicPr>
          <p:cNvPr id="8" name="Picture 7">
            <a:extLst>
              <a:ext uri="{FF2B5EF4-FFF2-40B4-BE49-F238E27FC236}">
                <a16:creationId xmlns:a16="http://schemas.microsoft.com/office/drawing/2014/main" id="{E35E7917-E823-AECF-23BF-2E58FAFE0722}"/>
              </a:ext>
            </a:extLst>
          </p:cNvPr>
          <p:cNvPicPr>
            <a:picLocks noChangeAspect="1"/>
          </p:cNvPicPr>
          <p:nvPr/>
        </p:nvPicPr>
        <p:blipFill>
          <a:blip r:embed="rId2"/>
          <a:stretch>
            <a:fillRect/>
          </a:stretch>
        </p:blipFill>
        <p:spPr>
          <a:xfrm>
            <a:off x="5089970" y="1236133"/>
            <a:ext cx="5197030" cy="4805228"/>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727201"/>
            <a:ext cx="8596668" cy="4314162"/>
          </a:xfrm>
        </p:spPr>
        <p:txBody>
          <a:bodyPr>
            <a:normAutofit fontScale="92500" lnSpcReduction="20000"/>
          </a:bodyPr>
          <a:lstStyle/>
          <a:p>
            <a:r>
              <a:rPr lang="en-US" b="1" dirty="0"/>
              <a:t>Strengths:</a:t>
            </a:r>
          </a:p>
          <a:p>
            <a:pPr>
              <a:buFont typeface="+mj-lt"/>
              <a:buAutoNum type="arabicPeriod"/>
            </a:pPr>
            <a:r>
              <a:rPr lang="en-US" b="1" dirty="0"/>
              <a:t>Diverse Brand Portfolio</a:t>
            </a:r>
            <a:r>
              <a:rPr lang="en-US" dirty="0"/>
              <a:t>: As a dealership representing Ford, Chrysler, Dodge, Jeep, and Ram, we cater to a broad customer base, increasing our market appeal and sales potential.</a:t>
            </a:r>
          </a:p>
          <a:p>
            <a:pPr>
              <a:buFont typeface="+mj-lt"/>
              <a:buAutoNum type="arabicPeriod"/>
            </a:pPr>
            <a:r>
              <a:rPr lang="en-US" b="1" dirty="0"/>
              <a:t>Record-Breaking Fixed Operations</a:t>
            </a:r>
            <a:r>
              <a:rPr lang="en-US" dirty="0"/>
              <a:t>: Recently achieved record performance in fixed operations, demonstrating our ability to deliver excellent service and parts performance.</a:t>
            </a:r>
          </a:p>
          <a:p>
            <a:pPr>
              <a:buFont typeface="+mj-lt"/>
              <a:buAutoNum type="arabicPeriod"/>
            </a:pPr>
            <a:r>
              <a:rPr lang="en-US" b="1" dirty="0"/>
              <a:t>Community Engagement and Reputation</a:t>
            </a:r>
            <a:r>
              <a:rPr lang="en-US" dirty="0"/>
              <a:t>: Our involvement in local community initiatives strengthens our brand image and builds loyalty among our customer base.</a:t>
            </a:r>
          </a:p>
          <a:p>
            <a:pPr>
              <a:buFont typeface="+mj-lt"/>
              <a:buAutoNum type="arabicPeriod"/>
            </a:pPr>
            <a:r>
              <a:rPr lang="en-US" b="1" dirty="0"/>
              <a:t>Ford President’s Award Winner</a:t>
            </a:r>
            <a:r>
              <a:rPr lang="en-US" dirty="0"/>
              <a:t>: Ten-time recipient of this prestigious award, underscoring our commitment to exceptional customer service and operational excellence.</a:t>
            </a:r>
          </a:p>
          <a:p>
            <a:pPr>
              <a:buFont typeface="+mj-lt"/>
              <a:buAutoNum type="arabicPeriod"/>
            </a:pPr>
            <a:r>
              <a:rPr lang="en-US" b="1" dirty="0"/>
              <a:t>Experienced and Dedicated Team</a:t>
            </a:r>
            <a:r>
              <a:rPr lang="en-US" dirty="0"/>
              <a:t>: A committed workforce with a forward-thinking approach that has led to significant improvements since the change in ownership.</a:t>
            </a:r>
          </a:p>
        </p:txBody>
      </p:sp>
    </p:spTree>
    <p:extLst>
      <p:ext uri="{BB962C8B-B14F-4D97-AF65-F5344CB8AC3E}">
        <p14:creationId xmlns:p14="http://schemas.microsoft.com/office/powerpoint/2010/main" val="3839221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837267"/>
            <a:ext cx="8596668" cy="4204095"/>
          </a:xfrm>
        </p:spPr>
        <p:txBody>
          <a:bodyPr/>
          <a:lstStyle/>
          <a:p>
            <a:r>
              <a:rPr lang="en-US" b="1" dirty="0"/>
              <a:t>Weaknesses:</a:t>
            </a:r>
          </a:p>
          <a:p>
            <a:pPr>
              <a:buFont typeface="+mj-lt"/>
              <a:buAutoNum type="arabicPeriod"/>
            </a:pPr>
            <a:r>
              <a:rPr lang="en-US" b="1" dirty="0"/>
              <a:t>Efficiency Rates</a:t>
            </a:r>
            <a:r>
              <a:rPr lang="en-US" dirty="0"/>
              <a:t>: Current efficiency levels are lower than industry standards, which impacts throughput and profitability.</a:t>
            </a:r>
          </a:p>
          <a:p>
            <a:pPr>
              <a:buFont typeface="+mj-lt"/>
              <a:buAutoNum type="arabicPeriod"/>
            </a:pPr>
            <a:r>
              <a:rPr lang="en-US" b="1" dirty="0"/>
              <a:t>Absorption Rate</a:t>
            </a:r>
            <a:r>
              <a:rPr lang="en-US" dirty="0"/>
              <a:t>: The absorption rate is below target, which reduces the profitability of our fixed operations.</a:t>
            </a:r>
          </a:p>
          <a:p>
            <a:pPr>
              <a:buFont typeface="+mj-lt"/>
              <a:buAutoNum type="arabicPeriod"/>
            </a:pPr>
            <a:r>
              <a:rPr lang="en-US" b="1" dirty="0"/>
              <a:t>Recent Ownership Transition</a:t>
            </a:r>
            <a:r>
              <a:rPr lang="en-US" dirty="0"/>
              <a:t>: The recent change in ownership is still being fully absorbed by the team, leading to some operational inconsistencies.</a:t>
            </a:r>
          </a:p>
          <a:p>
            <a:pPr>
              <a:buFont typeface="+mj-lt"/>
              <a:buAutoNum type="arabicPeriod"/>
            </a:pPr>
            <a:r>
              <a:rPr lang="en-US" b="1" dirty="0"/>
              <a:t>Underutilized Space and Resources</a:t>
            </a:r>
            <a:r>
              <a:rPr lang="en-US" dirty="0"/>
              <a:t>: Potential revenue-generating space and resources are not being fully leveraged, limiting growth opportunities.</a:t>
            </a:r>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930401"/>
            <a:ext cx="8596668" cy="4110962"/>
          </a:xfrm>
        </p:spPr>
        <p:txBody>
          <a:bodyPr>
            <a:normAutofit fontScale="92500" lnSpcReduction="10000"/>
          </a:bodyPr>
          <a:lstStyle/>
          <a:p>
            <a:r>
              <a:rPr lang="en-US" b="1" dirty="0"/>
              <a:t>Opportunities:</a:t>
            </a:r>
          </a:p>
          <a:p>
            <a:pPr>
              <a:buFont typeface="+mj-lt"/>
              <a:buAutoNum type="arabicPeriod"/>
            </a:pPr>
            <a:r>
              <a:rPr lang="en-US" b="1" dirty="0"/>
              <a:t>Expansion of Fixed Operations</a:t>
            </a:r>
            <a:r>
              <a:rPr lang="en-US" dirty="0"/>
              <a:t>: Building on the recent record-breaking month, there is significant potential to further grow fixed operations through targeted marketing and operational improvements.</a:t>
            </a:r>
          </a:p>
          <a:p>
            <a:pPr>
              <a:buFont typeface="+mj-lt"/>
              <a:buAutoNum type="arabicPeriod"/>
            </a:pPr>
            <a:r>
              <a:rPr lang="en-US" b="1" dirty="0"/>
              <a:t>Community Growth</a:t>
            </a:r>
            <a:r>
              <a:rPr lang="en-US" dirty="0"/>
              <a:t>: The local area is experiencing population growth, which presents opportunities for expanding our customer base.</a:t>
            </a:r>
          </a:p>
          <a:p>
            <a:pPr>
              <a:buFont typeface="+mj-lt"/>
              <a:buAutoNum type="arabicPeriod"/>
            </a:pPr>
            <a:r>
              <a:rPr lang="en-US" b="1" dirty="0"/>
              <a:t>Technological Integration</a:t>
            </a:r>
            <a:r>
              <a:rPr lang="en-US" dirty="0"/>
              <a:t>: Further investment in digital tools and marketing can drive more efficient operations and improve customer engagement, particularly among younger demographics.</a:t>
            </a:r>
          </a:p>
          <a:p>
            <a:pPr>
              <a:buFont typeface="+mj-lt"/>
              <a:buAutoNum type="arabicPeriod"/>
            </a:pPr>
            <a:r>
              <a:rPr lang="en-US" b="1" dirty="0"/>
              <a:t>Efficiency and Absorption Improvements</a:t>
            </a:r>
            <a:r>
              <a:rPr lang="en-US" dirty="0"/>
              <a:t>: Focused efforts to improve efficiency and absorption rates will lead to higher profitability and better resource utilization.</a:t>
            </a:r>
          </a:p>
          <a:p>
            <a:pPr>
              <a:buFont typeface="+mj-lt"/>
              <a:buAutoNum type="arabicPeriod"/>
            </a:pPr>
            <a:r>
              <a:rPr lang="en-US" b="1" dirty="0"/>
              <a:t>Enhanced Customer Loyalty Programs</a:t>
            </a:r>
            <a:r>
              <a:rPr lang="en-US" dirty="0"/>
              <a:t>: Introducing or expanding loyalty programs could increase repeat business and improve customer retention.</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b="1" dirty="0"/>
              <a:t>Threats:</a:t>
            </a:r>
          </a:p>
          <a:p>
            <a:pPr>
              <a:buFont typeface="+mj-lt"/>
              <a:buAutoNum type="arabicPeriod"/>
            </a:pPr>
            <a:r>
              <a:rPr lang="en-US" b="1" dirty="0"/>
              <a:t>Economic Volatility</a:t>
            </a:r>
            <a:r>
              <a:rPr lang="en-US" dirty="0"/>
              <a:t>: Economic downturns or fluctuations can negatively impact vehicle sales and service revenue, particularly in a rural market like Salem.</a:t>
            </a:r>
          </a:p>
          <a:p>
            <a:pPr>
              <a:buFont typeface="+mj-lt"/>
              <a:buAutoNum type="arabicPeriod"/>
            </a:pPr>
            <a:r>
              <a:rPr lang="en-US" b="1" dirty="0"/>
              <a:t>Intensifying Competition</a:t>
            </a:r>
            <a:r>
              <a:rPr lang="en-US" dirty="0"/>
              <a:t>: Increasing competition from nearby dealerships and independent repair shops could challenge our market position and margins.</a:t>
            </a:r>
          </a:p>
          <a:p>
            <a:pPr>
              <a:buFont typeface="+mj-lt"/>
              <a:buAutoNum type="arabicPeriod"/>
            </a:pPr>
            <a:r>
              <a:rPr lang="en-US" b="1" dirty="0"/>
              <a:t>Supply Chain Disruptions</a:t>
            </a:r>
            <a:r>
              <a:rPr lang="en-US" dirty="0"/>
              <a:t>: Global supply chain issues could impact our ability to maintain inventory levels and provide timely service, leading to customer dissatisfaction.</a:t>
            </a:r>
          </a:p>
          <a:p>
            <a:pPr>
              <a:buFont typeface="+mj-lt"/>
              <a:buAutoNum type="arabicPeriod"/>
            </a:pPr>
            <a:r>
              <a:rPr lang="en-US" b="1" dirty="0"/>
              <a:t>Workforce Challenges</a:t>
            </a:r>
            <a:r>
              <a:rPr lang="en-US" dirty="0"/>
              <a:t>: Attracting and retaining skilled technicians and service advisors remains a challenge in the current labor market.</a:t>
            </a:r>
          </a:p>
          <a:p>
            <a:pPr>
              <a:buFont typeface="+mj-lt"/>
              <a:buAutoNum type="arabicPeriod"/>
            </a:pPr>
            <a:r>
              <a:rPr lang="en-US" b="1" dirty="0"/>
              <a:t>Regulatory and Industry Changes</a:t>
            </a:r>
            <a:r>
              <a:rPr lang="en-US" dirty="0"/>
              <a:t>: Potential changes in automotive regulations or shifts in industry standards could affect our operations and require significant adjustments.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b="1" dirty="0"/>
              <a:t>Objectives</a:t>
            </a:r>
          </a:p>
          <a:p>
            <a:pPr>
              <a:buFont typeface="+mj-lt"/>
              <a:buAutoNum type="arabicPeriod"/>
            </a:pPr>
            <a:r>
              <a:rPr lang="en-US" b="1" dirty="0"/>
              <a:t>Increase Efficiency in Fixed Operations</a:t>
            </a:r>
            <a:r>
              <a:rPr lang="en-US" dirty="0"/>
              <a:t>: Raise efficiency rates to match or exceed industry standards, leading to increased throughput and profitability.</a:t>
            </a:r>
          </a:p>
          <a:p>
            <a:pPr>
              <a:buFont typeface="+mj-lt"/>
              <a:buAutoNum type="arabicPeriod"/>
            </a:pPr>
            <a:r>
              <a:rPr lang="en-US" b="1" dirty="0"/>
              <a:t>Improve Absorption Rate</a:t>
            </a:r>
            <a:r>
              <a:rPr lang="en-US" dirty="0"/>
              <a:t>: Focus on strategies that will boost the absorption rate, making fixed operations more profitable.</a:t>
            </a:r>
          </a:p>
          <a:p>
            <a:pPr>
              <a:buFont typeface="+mj-lt"/>
              <a:buAutoNum type="arabicPeriod"/>
            </a:pPr>
            <a:r>
              <a:rPr lang="en-US" b="1" dirty="0"/>
              <a:t>Expand Customer Base</a:t>
            </a:r>
            <a:r>
              <a:rPr lang="en-US" dirty="0"/>
              <a:t>: Leverage community growth and digital marketing to attract new customers to both sales and service departments.</a:t>
            </a:r>
          </a:p>
          <a:p>
            <a:pPr>
              <a:buFont typeface="+mj-lt"/>
              <a:buAutoNum type="arabicPeriod"/>
            </a:pPr>
            <a:r>
              <a:rPr lang="en-US" b="1" dirty="0"/>
              <a:t>Enhance Employee Productivity and Morale</a:t>
            </a:r>
            <a:r>
              <a:rPr lang="en-US" dirty="0"/>
              <a:t>: Implement initiatives that motivate staff, reduce turnover, and improve overall job satisfaction.</a:t>
            </a:r>
          </a:p>
          <a:p>
            <a:pPr>
              <a:buFont typeface="+mj-lt"/>
              <a:buAutoNum type="arabicPeriod"/>
            </a:pPr>
            <a:r>
              <a:rPr lang="en-US" b="1" dirty="0"/>
              <a:t>Increase Market Share</a:t>
            </a:r>
            <a:r>
              <a:rPr lang="en-US" dirty="0"/>
              <a:t>: Focus on increasing market share through competitive pricing, superior customer service, and targeted marketing efforts.</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b="1" dirty="0"/>
              <a:t>Strategies</a:t>
            </a:r>
          </a:p>
          <a:p>
            <a:pPr>
              <a:buFont typeface="+mj-lt"/>
              <a:buAutoNum type="arabicPeriod"/>
            </a:pPr>
            <a:r>
              <a:rPr lang="en-US" b="1" dirty="0"/>
              <a:t>Efficiency Improvement</a:t>
            </a:r>
            <a:r>
              <a:rPr lang="en-US" dirty="0"/>
              <a:t>: Implement a comprehensive review and optimization of current processes in fixed operations, including staff training, workflow management, and equipment utilization.</a:t>
            </a:r>
          </a:p>
          <a:p>
            <a:pPr>
              <a:buFont typeface="+mj-lt"/>
              <a:buAutoNum type="arabicPeriod"/>
            </a:pPr>
            <a:r>
              <a:rPr lang="en-US" b="1" dirty="0"/>
              <a:t>Absorption Rate Focus</a:t>
            </a:r>
            <a:r>
              <a:rPr lang="en-US" dirty="0"/>
              <a:t>: Develop targeted service and parts promotions that encourage customers to use dealership services more frequently, thereby increasing the absorption rate.</a:t>
            </a:r>
          </a:p>
          <a:p>
            <a:pPr>
              <a:buFont typeface="+mj-lt"/>
              <a:buAutoNum type="arabicPeriod"/>
            </a:pPr>
            <a:r>
              <a:rPr lang="en-US" b="1" dirty="0"/>
              <a:t>Community and Digital Marketing</a:t>
            </a:r>
            <a:r>
              <a:rPr lang="en-US" dirty="0"/>
              <a:t>: Expand community outreach programs and invest in digital marketing campaigns to raise awareness and attract new customers.</a:t>
            </a:r>
          </a:p>
          <a:p>
            <a:pPr>
              <a:buFont typeface="+mj-lt"/>
              <a:buAutoNum type="arabicPeriod"/>
            </a:pPr>
            <a:r>
              <a:rPr lang="en-US" b="1" dirty="0"/>
              <a:t>Employee Engagement</a:t>
            </a:r>
            <a:r>
              <a:rPr lang="en-US" dirty="0"/>
              <a:t>: Introduce a performance-based incentive program for technicians and service advisors to boost productivity and morale.</a:t>
            </a:r>
          </a:p>
          <a:p>
            <a:pPr>
              <a:buFont typeface="+mj-lt"/>
              <a:buAutoNum type="arabicPeriod"/>
            </a:pPr>
            <a:r>
              <a:rPr lang="en-US" b="1" dirty="0"/>
              <a:t>Competitive Analysis</a:t>
            </a:r>
            <a:r>
              <a:rPr lang="en-US" dirty="0"/>
              <a:t>: Conduct a thorough competitive analysis to identify areas where we can outperform local competitors, particularly in service offerings and customer experience.</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b="1" dirty="0"/>
              <a:t>Tactics</a:t>
            </a:r>
          </a:p>
          <a:p>
            <a:pPr>
              <a:buFont typeface="+mj-lt"/>
              <a:buAutoNum type="arabicPeriod"/>
            </a:pPr>
            <a:r>
              <a:rPr lang="en-US" b="1" dirty="0"/>
              <a:t>Process Optimization</a:t>
            </a:r>
            <a:r>
              <a:rPr lang="en-US" dirty="0"/>
              <a:t>: Schedule regular training sessions for service and parts staff focused on efficiency best practices.</a:t>
            </a:r>
          </a:p>
          <a:p>
            <a:pPr>
              <a:buFont typeface="+mj-lt"/>
              <a:buAutoNum type="arabicPeriod"/>
            </a:pPr>
            <a:r>
              <a:rPr lang="en-US" b="1" dirty="0"/>
              <a:t>Targeted Promotions</a:t>
            </a:r>
            <a:r>
              <a:rPr lang="en-US" dirty="0"/>
              <a:t>: Launch monthly service specials and bundled offers aimed at increasing customer visits and spending in the service department.</a:t>
            </a:r>
          </a:p>
          <a:p>
            <a:pPr>
              <a:buFont typeface="+mj-lt"/>
              <a:buAutoNum type="arabicPeriod"/>
            </a:pPr>
            <a:r>
              <a:rPr lang="en-US" b="1" dirty="0"/>
              <a:t>Community Events</a:t>
            </a:r>
            <a:r>
              <a:rPr lang="en-US" dirty="0"/>
              <a:t>: Host or sponsor local events to increase the dealership’s visibility and strengthen ties with the community.</a:t>
            </a:r>
          </a:p>
          <a:p>
            <a:pPr>
              <a:buFont typeface="+mj-lt"/>
              <a:buAutoNum type="arabicPeriod"/>
            </a:pPr>
            <a:r>
              <a:rPr lang="en-US" b="1" dirty="0"/>
              <a:t>Incentive Programs</a:t>
            </a:r>
            <a:r>
              <a:rPr lang="en-US" dirty="0"/>
              <a:t>: Roll out a technician and service advisor bonus program based on productivity metrics such as hours billed, customer satisfaction scores, and retention rates.</a:t>
            </a:r>
          </a:p>
          <a:p>
            <a:pPr>
              <a:buFont typeface="+mj-lt"/>
              <a:buAutoNum type="arabicPeriod"/>
            </a:pPr>
            <a:r>
              <a:rPr lang="en-US" b="1" dirty="0"/>
              <a:t>Pricing Strategy</a:t>
            </a:r>
            <a:r>
              <a:rPr lang="en-US" dirty="0"/>
              <a:t>: Adjust pricing structures to ensure competitiveness while maintaining profitability, and promote value-added services that differentiate us from other dealerships.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581427919"/>
              </p:ext>
            </p:extLst>
          </p:nvPr>
        </p:nvGraphicFramePr>
        <p:xfrm>
          <a:off x="677334" y="1818624"/>
          <a:ext cx="9132492" cy="53198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Optimize service and parts processes</a:t>
                      </a:r>
                    </a:p>
                  </a:txBody>
                  <a:tcPr/>
                </a:tc>
                <a:tc>
                  <a:txBody>
                    <a:bodyPr/>
                    <a:lstStyle/>
                    <a:p>
                      <a:r>
                        <a:rPr lang="en-US" dirty="0"/>
                        <a:t>Fixed Operations Manager</a:t>
                      </a:r>
                    </a:p>
                  </a:txBody>
                  <a:tcPr anchor="ctr"/>
                </a:tc>
                <a:tc>
                  <a:txBody>
                    <a:bodyPr/>
                    <a:lstStyle/>
                    <a:p>
                      <a:r>
                        <a:rPr lang="en-US" dirty="0"/>
                        <a:t>October 1, 2024</a:t>
                      </a:r>
                    </a:p>
                  </a:txBody>
                  <a:tcPr anchor="ctr"/>
                </a:tc>
                <a:extLst>
                  <a:ext uri="{0D108BD9-81ED-4DB2-BD59-A6C34878D82A}">
                    <a16:rowId xmlns:a16="http://schemas.microsoft.com/office/drawing/2014/main" val="2400365483"/>
                  </a:ext>
                </a:extLst>
              </a:tr>
              <a:tr h="565004">
                <a:tc>
                  <a:txBody>
                    <a:bodyPr/>
                    <a:lstStyle/>
                    <a:p>
                      <a:r>
                        <a:rPr lang="en-US" dirty="0"/>
                        <a:t>Implement new technician incentive program</a:t>
                      </a:r>
                    </a:p>
                  </a:txBody>
                  <a:tcPr anchor="ctr"/>
                </a:tc>
                <a:tc>
                  <a:txBody>
                    <a:bodyPr/>
                    <a:lstStyle/>
                    <a:p>
                      <a:r>
                        <a:rPr lang="en-US" dirty="0"/>
                        <a:t>General Manager</a:t>
                      </a:r>
                    </a:p>
                  </a:txBody>
                  <a:tcPr anchor="ctr"/>
                </a:tc>
                <a:tc>
                  <a:txBody>
                    <a:bodyPr/>
                    <a:lstStyle/>
                    <a:p>
                      <a:r>
                        <a:rPr lang="en-US" dirty="0"/>
                        <a:t>September 15, 2024</a:t>
                      </a:r>
                    </a:p>
                  </a:txBody>
                  <a:tcPr anchor="ctr"/>
                </a:tc>
                <a:extLst>
                  <a:ext uri="{0D108BD9-81ED-4DB2-BD59-A6C34878D82A}">
                    <a16:rowId xmlns:a16="http://schemas.microsoft.com/office/drawing/2014/main" val="107845787"/>
                  </a:ext>
                </a:extLst>
              </a:tr>
              <a:tr h="565004">
                <a:tc>
                  <a:txBody>
                    <a:bodyPr/>
                    <a:lstStyle/>
                    <a:p>
                      <a:r>
                        <a:rPr lang="en-US" dirty="0"/>
                        <a:t>Launch community outreach events</a:t>
                      </a:r>
                    </a:p>
                  </a:txBody>
                  <a:tcPr anchor="ctr"/>
                </a:tc>
                <a:tc>
                  <a:txBody>
                    <a:bodyPr/>
                    <a:lstStyle/>
                    <a:p>
                      <a:r>
                        <a:rPr lang="en-US" dirty="0"/>
                        <a:t>Marketing Manager</a:t>
                      </a:r>
                    </a:p>
                  </a:txBody>
                  <a:tcPr anchor="ctr"/>
                </a:tc>
                <a:tc>
                  <a:txBody>
                    <a:bodyPr/>
                    <a:lstStyle/>
                    <a:p>
                      <a:r>
                        <a:rPr lang="en-US" dirty="0"/>
                        <a:t>Ongoing</a:t>
                      </a:r>
                    </a:p>
                  </a:txBody>
                  <a:tcPr anchor="ctr"/>
                </a:tc>
                <a:extLst>
                  <a:ext uri="{0D108BD9-81ED-4DB2-BD59-A6C34878D82A}">
                    <a16:rowId xmlns:a16="http://schemas.microsoft.com/office/drawing/2014/main" val="1530126605"/>
                  </a:ext>
                </a:extLst>
              </a:tr>
              <a:tr h="565004">
                <a:tc>
                  <a:txBody>
                    <a:bodyPr/>
                    <a:lstStyle/>
                    <a:p>
                      <a:r>
                        <a:rPr lang="en-US" dirty="0"/>
                        <a:t>Develop and launch monthly service promotions</a:t>
                      </a:r>
                    </a:p>
                  </a:txBody>
                  <a:tcPr anchor="ctr"/>
                </a:tc>
                <a:tc>
                  <a:txBody>
                    <a:bodyPr/>
                    <a:lstStyle/>
                    <a:p>
                      <a:r>
                        <a:rPr lang="en-US" dirty="0"/>
                        <a:t>Marketing and Service Teams</a:t>
                      </a:r>
                    </a:p>
                  </a:txBody>
                  <a:tcPr anchor="ctr"/>
                </a:tc>
                <a:tc>
                  <a:txBody>
                    <a:bodyPr/>
                    <a:lstStyle/>
                    <a:p>
                      <a:r>
                        <a:rPr lang="en-US" dirty="0"/>
                        <a:t>Monthly, Starting September 2024</a:t>
                      </a:r>
                    </a:p>
                  </a:txBody>
                  <a:tcPr anchor="ctr"/>
                </a:tc>
                <a:extLst>
                  <a:ext uri="{0D108BD9-81ED-4DB2-BD59-A6C34878D82A}">
                    <a16:rowId xmlns:a16="http://schemas.microsoft.com/office/drawing/2014/main" val="1950345431"/>
                  </a:ext>
                </a:extLst>
              </a:tr>
              <a:tr h="565004">
                <a:tc>
                  <a:txBody>
                    <a:bodyPr/>
                    <a:lstStyle/>
                    <a:p>
                      <a:r>
                        <a:rPr lang="en-US" dirty="0"/>
                        <a:t>Conduct competitive analysis</a:t>
                      </a:r>
                    </a:p>
                  </a:txBody>
                  <a:tcPr anchor="ctr"/>
                </a:tc>
                <a:tc>
                  <a:txBody>
                    <a:bodyPr/>
                    <a:lstStyle/>
                    <a:p>
                      <a:r>
                        <a:rPr lang="en-US" dirty="0"/>
                        <a:t>Sales and Service Managers</a:t>
                      </a:r>
                    </a:p>
                  </a:txBody>
                  <a:tcPr anchor="ctr"/>
                </a:tc>
                <a:tc>
                  <a:txBody>
                    <a:bodyPr/>
                    <a:lstStyle/>
                    <a:p>
                      <a:r>
                        <a:rPr lang="en-US" dirty="0"/>
                        <a:t>September 30, 2024</a:t>
                      </a:r>
                    </a:p>
                  </a:txBody>
                  <a:tcPr anchor="ctr"/>
                </a:tc>
                <a:extLst>
                  <a:ext uri="{0D108BD9-81ED-4DB2-BD59-A6C34878D82A}">
                    <a16:rowId xmlns:a16="http://schemas.microsoft.com/office/drawing/2014/main" val="1960891333"/>
                  </a:ext>
                </a:extLst>
              </a:tr>
              <a:tr h="565004">
                <a:tc>
                  <a:txBody>
                    <a:bodyPr/>
                    <a:lstStyle/>
                    <a:p>
                      <a:r>
                        <a:rPr lang="en-US" dirty="0"/>
                        <a:t>Adjust service hours to match or exceed competitors</a:t>
                      </a:r>
                    </a:p>
                  </a:txBody>
                  <a:tcPr anchor="ctr"/>
                </a:tc>
                <a:tc>
                  <a:txBody>
                    <a:bodyPr/>
                    <a:lstStyle/>
                    <a:p>
                      <a:r>
                        <a:rPr lang="en-US" dirty="0"/>
                        <a:t>General Manager</a:t>
                      </a:r>
                    </a:p>
                  </a:txBody>
                  <a:tcPr anchor="ctr"/>
                </a:tc>
                <a:tc>
                  <a:txBody>
                    <a:bodyPr/>
                    <a:lstStyle/>
                    <a:p>
                      <a:r>
                        <a:rPr lang="en-US" dirty="0"/>
                        <a:t>October 1, 2024</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r>
              <a:rPr lang="en-US" dirty="0"/>
              <a:t>Eddie Gilstrap Motors Inc. is well-positioned for growth and success, leveraging its diverse brand offerings, strong community ties, and recent operational improvements. The dealership has a clear path to further enhance its market position by focusing on improving efficiency, increasing the absorption rate, expanding its customer base, and boosting employee engagement. The outlined objectives, strategies, and tactics provide a roadmap for achieving these goals, ensuring sustained profitability and long-term success in a competitive market. Through targeted initiatives and a commitment to excellence, Eddie Gilstrap Motors Inc. is poised to continue its trajectory of growth and recognition in the automotive industry.</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163783"/>
            <a:ext cx="8596668" cy="4877580"/>
          </a:xfrm>
        </p:spPr>
        <p:txBody>
          <a:bodyPr/>
          <a:lstStyle/>
          <a:p>
            <a:pPr algn="l"/>
            <a:endParaRPr lang="en-US" sz="1800" b="0" i="0" u="none" strike="noStrike" baseline="0" dirty="0">
              <a:solidFill>
                <a:srgbClr val="000000"/>
              </a:solidFill>
              <a:latin typeface="Calibri" panose="020F0502020204030204" pitchFamily="34" charset="0"/>
            </a:endParaRPr>
          </a:p>
          <a:p>
            <a:r>
              <a:rPr lang="en-US" b="1" dirty="0"/>
              <a:t>Current Practices</a:t>
            </a:r>
          </a:p>
          <a:p>
            <a:pPr>
              <a:buFont typeface="+mj-lt"/>
              <a:buAutoNum type="arabicPeriod"/>
            </a:pPr>
            <a:r>
              <a:rPr lang="en-US" b="1" dirty="0"/>
              <a:t>Traditional Advertising</a:t>
            </a:r>
            <a:r>
              <a:rPr lang="en-US" dirty="0"/>
              <a:t>: The dealership currently uses traditional advertising methods such as local newspaper ads, radio spots, and direct mail campaigns to reach potential customers in Salem and the surrounding areas.</a:t>
            </a:r>
          </a:p>
          <a:p>
            <a:pPr>
              <a:buFont typeface="+mj-lt"/>
              <a:buAutoNum type="arabicPeriod"/>
            </a:pPr>
            <a:r>
              <a:rPr lang="en-US" b="1" dirty="0"/>
              <a:t>Community Involvement</a:t>
            </a:r>
            <a:r>
              <a:rPr lang="en-US" dirty="0"/>
              <a:t>: Active participation in community events and sponsorships to build brand visibility and foster strong relationships with local customers.</a:t>
            </a:r>
          </a:p>
          <a:p>
            <a:r>
              <a:rPr lang="en-US" b="1" dirty="0"/>
              <a:t>Digital Presence</a:t>
            </a:r>
            <a:r>
              <a:rPr lang="en-US" dirty="0"/>
              <a:t>: The dealership maintains a website and uses basic social media platforms (Facebook, Instagram) to post updates and promotions.</a:t>
            </a:r>
          </a:p>
          <a:p>
            <a:r>
              <a:rPr lang="en-US" b="1" dirty="0"/>
              <a:t>Email Marketing</a:t>
            </a:r>
            <a:r>
              <a:rPr lang="en-US" dirty="0"/>
              <a:t>: A customer database is used to send out periodic newsletters, service reminders, and promotional offers to past customers.</a:t>
            </a: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3" y="1136073"/>
            <a:ext cx="8910011" cy="4905290"/>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b="1" dirty="0"/>
              <a:t>Goals for Improvement</a:t>
            </a:r>
          </a:p>
          <a:p>
            <a:pPr>
              <a:buFont typeface="+mj-lt"/>
              <a:buAutoNum type="arabicPeriod"/>
            </a:pPr>
            <a:r>
              <a:rPr lang="en-US" b="1" dirty="0"/>
              <a:t>Increase Digital Footprint</a:t>
            </a:r>
            <a:r>
              <a:rPr lang="en-US" dirty="0"/>
              <a:t>: Expand and enhance the dealership's digital presence, including a more active social media strategy and improved search engine optimization (SEO).</a:t>
            </a:r>
          </a:p>
          <a:p>
            <a:pPr>
              <a:buFont typeface="+mj-lt"/>
              <a:buAutoNum type="arabicPeriod"/>
            </a:pPr>
            <a:r>
              <a:rPr lang="en-US" b="1" dirty="0"/>
              <a:t>Targeted Digital Advertising</a:t>
            </a:r>
            <a:r>
              <a:rPr lang="en-US" dirty="0"/>
              <a:t>: Implement targeted online advertising campaigns (e.g., Google Ads, Facebook Ads) to reach specific demographics and increase lead generation.</a:t>
            </a:r>
          </a:p>
          <a:p>
            <a:pPr>
              <a:buFont typeface="+mj-lt"/>
              <a:buAutoNum type="arabicPeriod"/>
            </a:pPr>
            <a:r>
              <a:rPr lang="en-US" b="1" dirty="0"/>
              <a:t>Enhance Customer Engagement</a:t>
            </a:r>
            <a:r>
              <a:rPr lang="en-US" dirty="0"/>
              <a:t>: Improve customer interaction through personalized communication, loyalty programs, and better use of customer data.</a:t>
            </a:r>
          </a:p>
          <a:p>
            <a:pPr>
              <a:buFont typeface="+mj-lt"/>
              <a:buAutoNum type="arabicPeriod"/>
            </a:pPr>
            <a:r>
              <a:rPr lang="en-US" b="1" dirty="0"/>
              <a:t>Expand Community Outreach</a:t>
            </a:r>
            <a:r>
              <a:rPr lang="en-US" dirty="0"/>
              <a:t>: Strengthen community engagement by increasing participation in local events and launching dealership-hosted events.</a:t>
            </a:r>
          </a:p>
          <a:p>
            <a:pPr>
              <a:buFont typeface="+mj-lt"/>
              <a:buAutoNum type="arabicPeriod"/>
            </a:pPr>
            <a:r>
              <a:rPr lang="en-US" b="1" dirty="0"/>
              <a:t>Improve Conversion Rates</a:t>
            </a:r>
            <a:r>
              <a:rPr lang="en-US" dirty="0"/>
              <a:t>: Increase the conversion rate of leads to sales through better follow-up processes and customer journey mapping.</a:t>
            </a:r>
          </a:p>
          <a:p>
            <a:endParaRPr lang="en-US" dirty="0"/>
          </a:p>
        </p:txBody>
      </p:sp>
    </p:spTree>
    <p:extLst>
      <p:ext uri="{BB962C8B-B14F-4D97-AF65-F5344CB8AC3E}">
        <p14:creationId xmlns:p14="http://schemas.microsoft.com/office/powerpoint/2010/main" val="745005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286327"/>
            <a:ext cx="8596668" cy="1246909"/>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369455" y="692727"/>
            <a:ext cx="9217889" cy="5348636"/>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b="1" dirty="0"/>
              <a:t>Plans to Achieve Goals</a:t>
            </a:r>
          </a:p>
          <a:p>
            <a:pPr>
              <a:buFont typeface="+mj-lt"/>
              <a:buAutoNum type="arabicPeriod"/>
            </a:pPr>
            <a:r>
              <a:rPr lang="en-US" b="1" dirty="0"/>
              <a:t>Digital Marketing Strategy</a:t>
            </a:r>
            <a:r>
              <a:rPr lang="en-US" dirty="0"/>
              <a:t>:</a:t>
            </a:r>
          </a:p>
          <a:p>
            <a:pPr marL="742950" lvl="1" indent="-285750">
              <a:buFont typeface="+mj-lt"/>
              <a:buAutoNum type="arabicPeriod"/>
            </a:pPr>
            <a:r>
              <a:rPr lang="en-US" b="1" dirty="0"/>
              <a:t>SEO &amp; Website Optimization</a:t>
            </a:r>
            <a:r>
              <a:rPr lang="en-US" dirty="0"/>
              <a:t>: Invest in SEO to improve the website’s visibility on search engines, ensuring that potential customers can easily find the dealership online. Update the website regularly with fresh content, including blogs, customer testimonials, and videos.</a:t>
            </a:r>
          </a:p>
          <a:p>
            <a:pPr marL="742950" lvl="1" indent="-285750">
              <a:buFont typeface="+mj-lt"/>
              <a:buAutoNum type="arabicPeriod"/>
            </a:pPr>
            <a:r>
              <a:rPr lang="en-US" b="1" dirty="0"/>
              <a:t>Social Media Engagement</a:t>
            </a:r>
            <a:r>
              <a:rPr lang="en-US" dirty="0"/>
              <a:t>: Develop a comprehensive social media strategy that includes regular posts, interactive content (polls, contests), and paid social media campaigns to target specific customer segments.</a:t>
            </a:r>
          </a:p>
          <a:p>
            <a:pPr marL="742950" lvl="1" indent="-285750">
              <a:buFont typeface="+mj-lt"/>
              <a:buAutoNum type="arabicPeriod"/>
            </a:pPr>
            <a:r>
              <a:rPr lang="en-US" b="1" dirty="0"/>
              <a:t>Targeted Online Ads</a:t>
            </a:r>
            <a:r>
              <a:rPr lang="en-US" dirty="0"/>
              <a:t>: Launch Google Ads and Facebook Ads campaigns focusing on different customer segments (e.g., new car buyers, used car buyers, service customers) to drive traffic to the website and showroom.</a:t>
            </a:r>
          </a:p>
          <a:p>
            <a:pPr>
              <a:buFont typeface="+mj-lt"/>
              <a:buAutoNum type="arabicPeriod"/>
            </a:pPr>
            <a:r>
              <a:rPr lang="en-US" b="1" dirty="0"/>
              <a:t>Customer Relationship Management (CRM)</a:t>
            </a:r>
            <a:r>
              <a:rPr lang="en-US" dirty="0"/>
              <a:t>:</a:t>
            </a:r>
          </a:p>
          <a:p>
            <a:pPr marL="742950" lvl="1" indent="-285750">
              <a:buFont typeface="+mj-lt"/>
              <a:buAutoNum type="arabicPeriod"/>
            </a:pPr>
            <a:r>
              <a:rPr lang="en-US" b="1" dirty="0"/>
              <a:t>Personalized Email Campaigns</a:t>
            </a:r>
            <a:r>
              <a:rPr lang="en-US" dirty="0"/>
              <a:t>: Utilize the CRM system to create personalized email campaigns based on customer purchase history, service records, and preferences.</a:t>
            </a:r>
          </a:p>
          <a:p>
            <a:pPr marL="742950" lvl="1" indent="-285750">
              <a:buFont typeface="+mj-lt"/>
              <a:buAutoNum type="arabicPeriod"/>
            </a:pPr>
            <a:r>
              <a:rPr lang="en-US" b="1" dirty="0"/>
              <a:t>Loyalty Program</a:t>
            </a:r>
            <a:r>
              <a:rPr lang="en-US" dirty="0"/>
              <a:t>: Introduce a loyalty program that rewards repeat customers with discounts, special offers, and exclusive events.</a:t>
            </a:r>
          </a:p>
          <a:p>
            <a:pPr marL="742950" lvl="1" indent="-285750">
              <a:buFont typeface="+mj-lt"/>
              <a:buAutoNum type="arabicPeriod"/>
            </a:pPr>
            <a:r>
              <a:rPr lang="en-US" b="1" dirty="0"/>
              <a:t>Follow-up System</a:t>
            </a:r>
            <a:r>
              <a:rPr lang="en-US" dirty="0"/>
              <a:t>: Implement a robust follow-up system for sales and service leads to ensure no opportunities are missed.</a:t>
            </a:r>
          </a:p>
          <a:p>
            <a:pPr>
              <a:buFont typeface="+mj-lt"/>
              <a:buAutoNum type="arabicPeriod"/>
            </a:pPr>
            <a:r>
              <a:rPr lang="en-US" b="1" dirty="0"/>
              <a:t>Community Involvement</a:t>
            </a:r>
            <a:r>
              <a:rPr lang="en-US" dirty="0"/>
              <a:t>:</a:t>
            </a:r>
          </a:p>
          <a:p>
            <a:pPr marL="742950" lvl="1" indent="-285750">
              <a:buFont typeface="+mj-lt"/>
              <a:buAutoNum type="arabicPeriod"/>
            </a:pPr>
            <a:r>
              <a:rPr lang="en-US" b="1" dirty="0"/>
              <a:t>Host Dealership Events</a:t>
            </a:r>
            <a:r>
              <a:rPr lang="en-US" dirty="0"/>
              <a:t>: Organize events such as car care clinics, test drive events, and charity fundraisers at the dealership to attract potential customers and strengthen ties with the community.</a:t>
            </a:r>
          </a:p>
          <a:p>
            <a:pPr marL="742950" lvl="1" indent="-285750">
              <a:buFont typeface="+mj-lt"/>
              <a:buAutoNum type="arabicPeriod"/>
            </a:pPr>
            <a:r>
              <a:rPr lang="en-US" b="1" dirty="0"/>
              <a:t>Sponsorship &amp; Partnerships</a:t>
            </a:r>
            <a:r>
              <a:rPr lang="en-US" dirty="0"/>
              <a:t>: Increase sponsorship of local sports teams, festivals, and community initiatives to enhance brand visibility.</a:t>
            </a:r>
          </a:p>
          <a:p>
            <a:pPr>
              <a:buFont typeface="+mj-lt"/>
              <a:buAutoNum type="arabicPeriod"/>
            </a:pPr>
            <a:r>
              <a:rPr lang="en-US" b="1" dirty="0"/>
              <a:t>Customer Experience Enhancement</a:t>
            </a:r>
            <a:r>
              <a:rPr lang="en-US" dirty="0"/>
              <a:t>:</a:t>
            </a:r>
          </a:p>
          <a:p>
            <a:pPr marL="742950" lvl="1" indent="-285750">
              <a:buFont typeface="+mj-lt"/>
              <a:buAutoNum type="arabicPeriod"/>
            </a:pPr>
            <a:r>
              <a:rPr lang="en-US" b="1" dirty="0"/>
              <a:t>Customer Journey Mapping</a:t>
            </a:r>
            <a:r>
              <a:rPr lang="en-US" dirty="0"/>
              <a:t>: Map out the customer journey from initial contact to post-sale follow-up, identifying areas for improvement in communication, service, and overall experience.</a:t>
            </a:r>
          </a:p>
          <a:p>
            <a:pPr marL="742950" lvl="1" indent="-285750">
              <a:buFont typeface="+mj-lt"/>
              <a:buAutoNum type="arabicPeriod"/>
            </a:pPr>
            <a:r>
              <a:rPr lang="en-US" b="1" dirty="0"/>
              <a:t>Training for Sales and Service Staff</a:t>
            </a:r>
            <a:r>
              <a:rPr lang="en-US" dirty="0"/>
              <a:t>: Provide regular training for sales and service staff to ensure they are equipped to deliver exceptional customer service and effectively convert leads into sales.</a:t>
            </a:r>
          </a:p>
          <a:p>
            <a:endParaRPr lang="en-US" dirty="0"/>
          </a:p>
        </p:txBody>
      </p:sp>
    </p:spTree>
    <p:extLst>
      <p:ext uri="{BB962C8B-B14F-4D97-AF65-F5344CB8AC3E}">
        <p14:creationId xmlns:p14="http://schemas.microsoft.com/office/powerpoint/2010/main" val="16030295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434108"/>
            <a:ext cx="8596668" cy="1015999"/>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138545" y="277091"/>
            <a:ext cx="9448799" cy="5764272"/>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b="1" dirty="0"/>
              <a:t>Plans to Evaluate Changes</a:t>
            </a:r>
          </a:p>
          <a:p>
            <a:pPr>
              <a:buFont typeface="+mj-lt"/>
              <a:buAutoNum type="arabicPeriod"/>
            </a:pPr>
            <a:r>
              <a:rPr lang="en-US" b="1" dirty="0"/>
              <a:t>Key Performance Indicators (KPIs)</a:t>
            </a:r>
            <a:r>
              <a:rPr lang="en-US" dirty="0"/>
              <a:t>:</a:t>
            </a:r>
          </a:p>
          <a:p>
            <a:pPr marL="742950" lvl="1" indent="-285750">
              <a:buFont typeface="+mj-lt"/>
              <a:buAutoNum type="arabicPeriod"/>
            </a:pPr>
            <a:r>
              <a:rPr lang="en-US" b="1" dirty="0"/>
              <a:t>Digital Metrics</a:t>
            </a:r>
            <a:r>
              <a:rPr lang="en-US" dirty="0"/>
              <a:t>: Track website traffic, social media engagement, conversion rates from online ads, and email open/click-through rates to measure the effectiveness of digital marketing efforts.</a:t>
            </a:r>
          </a:p>
          <a:p>
            <a:pPr marL="742950" lvl="1" indent="-285750">
              <a:buFont typeface="+mj-lt"/>
              <a:buAutoNum type="arabicPeriod"/>
            </a:pPr>
            <a:r>
              <a:rPr lang="en-US" b="1" dirty="0"/>
              <a:t>Sales &amp; Service Metrics</a:t>
            </a:r>
            <a:r>
              <a:rPr lang="en-US" dirty="0"/>
              <a:t>: Monitor sales growth, service department revenue, and customer retention rates to evaluate the success of marketing campaigns and customer engagement strategies.</a:t>
            </a:r>
          </a:p>
          <a:p>
            <a:pPr marL="742950" lvl="1" indent="-285750">
              <a:buFont typeface="+mj-lt"/>
              <a:buAutoNum type="arabicPeriod"/>
            </a:pPr>
            <a:r>
              <a:rPr lang="en-US" b="1" dirty="0"/>
              <a:t>Customer Feedback</a:t>
            </a:r>
            <a:r>
              <a:rPr lang="en-US" dirty="0"/>
              <a:t>: Use surveys, online reviews, and direct feedback to assess customer satisfaction and identify areas for improvement.</a:t>
            </a:r>
          </a:p>
          <a:p>
            <a:pPr>
              <a:buFont typeface="+mj-lt"/>
              <a:buAutoNum type="arabicPeriod"/>
            </a:pPr>
            <a:r>
              <a:rPr lang="en-US" b="1" dirty="0"/>
              <a:t>Regular Reviews</a:t>
            </a:r>
            <a:r>
              <a:rPr lang="en-US" dirty="0"/>
              <a:t>:</a:t>
            </a:r>
          </a:p>
          <a:p>
            <a:pPr marL="742950" lvl="1" indent="-285750">
              <a:buFont typeface="+mj-lt"/>
              <a:buAutoNum type="arabicPeriod"/>
            </a:pPr>
            <a:r>
              <a:rPr lang="en-US" b="1" dirty="0"/>
              <a:t>Monthly Marketing Meetings</a:t>
            </a:r>
            <a:r>
              <a:rPr lang="en-US" dirty="0"/>
              <a:t>: Hold monthly meetings to review marketing performance data, discuss what is working, and make adjustments to strategies as needed.</a:t>
            </a:r>
          </a:p>
          <a:p>
            <a:pPr marL="742950" lvl="1" indent="-285750">
              <a:buFont typeface="+mj-lt"/>
              <a:buAutoNum type="arabicPeriod"/>
            </a:pPr>
            <a:r>
              <a:rPr lang="en-US" b="1" dirty="0"/>
              <a:t>Quarterly Strategy Reviews</a:t>
            </a:r>
            <a:r>
              <a:rPr lang="en-US" dirty="0"/>
              <a:t>: Conduct a more in-depth review of the marketing plan quarterly, adjusting goals and strategies based on performance data and market conditions.</a:t>
            </a:r>
          </a:p>
          <a:p>
            <a:pPr marL="742950" lvl="1" indent="-285750">
              <a:buFont typeface="+mj-lt"/>
              <a:buAutoNum type="arabicPeriod"/>
            </a:pPr>
            <a:r>
              <a:rPr lang="en-US" b="1" dirty="0"/>
              <a:t>CRM &amp; Sales Data Analysis</a:t>
            </a:r>
            <a:r>
              <a:rPr lang="en-US" dirty="0"/>
              <a:t>: Regularly analyze CRM and sales data to track the effectiveness of follow-up systems, customer segmentation, and the loyalty program.</a:t>
            </a:r>
          </a:p>
          <a:p>
            <a:pPr>
              <a:buFont typeface="+mj-lt"/>
              <a:buAutoNum type="arabicPeriod"/>
            </a:pPr>
            <a:r>
              <a:rPr lang="en-US" b="1" dirty="0"/>
              <a:t>Continuous Improvement</a:t>
            </a:r>
            <a:r>
              <a:rPr lang="en-US" dirty="0"/>
              <a:t>:</a:t>
            </a:r>
          </a:p>
          <a:p>
            <a:pPr marL="742950" lvl="1" indent="-285750">
              <a:buFont typeface="+mj-lt"/>
              <a:buAutoNum type="arabicPeriod"/>
            </a:pPr>
            <a:r>
              <a:rPr lang="en-US" b="1" dirty="0"/>
              <a:t>A/B Testing</a:t>
            </a:r>
            <a:r>
              <a:rPr lang="en-US" dirty="0"/>
              <a:t>: Utilize A/B testing for digital ads, email campaigns, and website changes to determine what strategies yield the best results.</a:t>
            </a:r>
          </a:p>
          <a:p>
            <a:pPr marL="742950" lvl="1" indent="-285750">
              <a:buFont typeface="+mj-lt"/>
              <a:buAutoNum type="arabicPeriod"/>
            </a:pPr>
            <a:r>
              <a:rPr lang="en-US" b="1" dirty="0"/>
              <a:t>Feedback Loop</a:t>
            </a:r>
            <a:r>
              <a:rPr lang="en-US" dirty="0"/>
              <a:t>: Establish a feedback loop where insights from customer feedback, sales staff, and market trends are used to continually refine and improve marketing efforts.</a:t>
            </a:r>
          </a:p>
          <a:p>
            <a:endParaRPr lang="en-US" dirty="0"/>
          </a:p>
        </p:txBody>
      </p:sp>
    </p:spTree>
    <p:extLst>
      <p:ext uri="{BB962C8B-B14F-4D97-AF65-F5344CB8AC3E}">
        <p14:creationId xmlns:p14="http://schemas.microsoft.com/office/powerpoint/2010/main" val="35253161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0"/>
            <a:ext cx="8596668" cy="677333"/>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1" y="677334"/>
            <a:ext cx="7041904" cy="6053666"/>
          </a:xfrm>
        </p:spPr>
        <p:txBody>
          <a:bodyPr>
            <a:normAutofit fontScale="47500" lnSpcReduction="20000"/>
          </a:bodyPr>
          <a:lstStyle/>
          <a:p>
            <a:r>
              <a:rPr lang="en-US" b="1" dirty="0"/>
              <a:t>Current Practices</a:t>
            </a:r>
          </a:p>
          <a:p>
            <a:pPr>
              <a:buFont typeface="Arial" panose="020B0604020202020204" pitchFamily="34" charset="0"/>
              <a:buChar char="•"/>
            </a:pPr>
            <a:r>
              <a:rPr lang="en-US" b="1" dirty="0"/>
              <a:t>Total Sales and Gross</a:t>
            </a:r>
            <a:r>
              <a:rPr lang="en-US" dirty="0"/>
              <a:t>: The service department generated $149,819 in sales with a gross of $99,314, resulting in a gross as a percentage of sales of 66.29%. This indicates that labor costs and other associated costs take up approximately 33.71% of the revenue.</a:t>
            </a:r>
          </a:p>
          <a:p>
            <a:pPr>
              <a:buFont typeface="Arial" panose="020B0604020202020204" pitchFamily="34" charset="0"/>
              <a:buChar char="•"/>
            </a:pPr>
            <a:r>
              <a:rPr lang="en-US" b="1" dirty="0"/>
              <a:t>Customer-Paid Labor</a:t>
            </a:r>
            <a:r>
              <a:rPr lang="en-US" dirty="0"/>
              <a:t>: The "Customer" category contributes the largest share, with $93,848 in sales and $67,546 in gross, translating to a gross percentage of 71.97% and contributing 62.64% to the total sales.</a:t>
            </a:r>
          </a:p>
          <a:p>
            <a:pPr>
              <a:buFont typeface="Arial" panose="020B0604020202020204" pitchFamily="34" charset="0"/>
              <a:buChar char="•"/>
            </a:pPr>
            <a:r>
              <a:rPr lang="en-US" b="1" dirty="0"/>
              <a:t>Warranty and Internal Work</a:t>
            </a:r>
            <a:r>
              <a:rPr lang="en-US" dirty="0"/>
              <a:t>: Warranty labor (including Warranty Other) also contributes significantly with a high gross percentage—96.54% and 100%, respectively. Internal work, however, shows a negative gross, indicating a loss or potential over-allocation of costs.</a:t>
            </a:r>
          </a:p>
          <a:p>
            <a:r>
              <a:rPr lang="en-US" b="1" dirty="0"/>
              <a:t>Goals for Improvement</a:t>
            </a:r>
          </a:p>
          <a:p>
            <a:pPr>
              <a:buFont typeface="+mj-lt"/>
              <a:buAutoNum type="arabicPeriod"/>
            </a:pPr>
            <a:r>
              <a:rPr lang="en-US" b="1" dirty="0"/>
              <a:t>Increase Gross Profit Margins</a:t>
            </a:r>
            <a:r>
              <a:rPr lang="en-US" dirty="0"/>
              <a:t>: The overall gross margin of 66.29% could be improved by better managing labor costs, optimizing efficiency, or pricing adjustments.</a:t>
            </a:r>
          </a:p>
          <a:p>
            <a:pPr>
              <a:buFont typeface="+mj-lt"/>
              <a:buAutoNum type="arabicPeriod"/>
            </a:pPr>
            <a:r>
              <a:rPr lang="en-US" b="1" dirty="0"/>
              <a:t>Address Negative Gross in Internal Work</a:t>
            </a:r>
            <a:r>
              <a:rPr lang="en-US" dirty="0"/>
              <a:t>: The negative gross (-2.24%) in internal work needs immediate attention. This area should be turned into a profit center rather than a cost center.</a:t>
            </a:r>
          </a:p>
          <a:p>
            <a:pPr>
              <a:buFont typeface="+mj-lt"/>
              <a:buAutoNum type="arabicPeriod"/>
            </a:pPr>
            <a:r>
              <a:rPr lang="en-US" b="1" dirty="0"/>
              <a:t>Maximize Warranty and Customer-Paid Work</a:t>
            </a:r>
            <a:r>
              <a:rPr lang="en-US" dirty="0"/>
              <a:t>: Continue maximizing warranty and customer-paid labor categories, which already show high gross margins, but aim to increase the total volume of these types of work.</a:t>
            </a:r>
          </a:p>
          <a:p>
            <a:r>
              <a:rPr lang="en-US" b="1" dirty="0"/>
              <a:t>Plans to Achieve Goals</a:t>
            </a:r>
          </a:p>
          <a:p>
            <a:pPr>
              <a:buFont typeface="+mj-lt"/>
              <a:buAutoNum type="arabicPeriod"/>
            </a:pPr>
            <a:r>
              <a:rPr lang="en-US" b="1" dirty="0"/>
              <a:t>Optimize Labor Allocation and Scheduling</a:t>
            </a:r>
            <a:r>
              <a:rPr lang="en-US" dirty="0"/>
              <a:t>: Review how labor hours are allocated across different categories. Ensure that highly skilled technicians are working on higher-margin jobs and reduce the time spent on lower-margin work.</a:t>
            </a:r>
          </a:p>
          <a:p>
            <a:pPr>
              <a:buFont typeface="+mj-lt"/>
              <a:buAutoNum type="arabicPeriod"/>
            </a:pPr>
            <a:r>
              <a:rPr lang="en-US" b="1" dirty="0"/>
              <a:t>Reevaluate Internal Work Practices</a:t>
            </a:r>
            <a:r>
              <a:rPr lang="en-US" dirty="0"/>
              <a:t>: Conduct a thorough analysis of internal work to identify why it's currently operating at a loss. This might involve revisiting the cost allocations, re-pricing internal jobs, or improving efficiency.</a:t>
            </a:r>
          </a:p>
          <a:p>
            <a:pPr>
              <a:buFont typeface="+mj-lt"/>
              <a:buAutoNum type="arabicPeriod"/>
            </a:pPr>
            <a:r>
              <a:rPr lang="en-US" b="1" dirty="0"/>
              <a:t>Increase Efficiency and Productivity</a:t>
            </a:r>
            <a:r>
              <a:rPr lang="en-US" dirty="0"/>
              <a:t>: Implement performance-based incentives for technicians to improve efficiency. Provide training to improve skill levels, which can result in faster job completion and higher gross margins.</a:t>
            </a:r>
          </a:p>
          <a:p>
            <a:pPr>
              <a:buFont typeface="+mj-lt"/>
              <a:buAutoNum type="arabicPeriod"/>
            </a:pPr>
            <a:r>
              <a:rPr lang="en-US" b="1" dirty="0"/>
              <a:t>Reevaluate Pricing Strategies</a:t>
            </a:r>
            <a:r>
              <a:rPr lang="en-US" dirty="0"/>
              <a:t>: Consider reviewing and adjusting the pricing strategies for different labor categories. Ensure that the prices charged reflect the true cost of labor, especially for internal and warranty work.</a:t>
            </a:r>
          </a:p>
          <a:p>
            <a:r>
              <a:rPr lang="en-US" b="1" dirty="0"/>
              <a:t>Plans to Evaluate the Changes</a:t>
            </a:r>
          </a:p>
          <a:p>
            <a:pPr>
              <a:buFont typeface="+mj-lt"/>
              <a:buAutoNum type="arabicPeriod"/>
            </a:pPr>
            <a:r>
              <a:rPr lang="en-US" b="1" dirty="0"/>
              <a:t>Monthly Performance Reviews</a:t>
            </a:r>
            <a:r>
              <a:rPr lang="en-US" dirty="0"/>
              <a:t>: Monitor the financial performance of the service department on a monthly basis. Specifically track the gross margins for each labor category, with a focus on internal work and customer-paid labor.</a:t>
            </a:r>
          </a:p>
          <a:p>
            <a:pPr>
              <a:buFont typeface="+mj-lt"/>
              <a:buAutoNum type="arabicPeriod"/>
            </a:pPr>
            <a:r>
              <a:rPr lang="en-US" b="1" dirty="0"/>
              <a:t>Key Performance Indicators (KPIs)</a:t>
            </a:r>
            <a:r>
              <a:rPr lang="en-US" dirty="0"/>
              <a:t>: Establish KPIs like technician efficiency, labor revenue per hour, and the percentage of productive hours. Use these KPIs to measure improvements in labor cost management.</a:t>
            </a:r>
          </a:p>
          <a:p>
            <a:pPr>
              <a:buFont typeface="+mj-lt"/>
              <a:buAutoNum type="arabicPeriod"/>
            </a:pPr>
            <a:r>
              <a:rPr lang="en-US" b="1" dirty="0"/>
              <a:t>Customer and Employee Feedback</a:t>
            </a:r>
            <a:r>
              <a:rPr lang="en-US" dirty="0"/>
              <a:t>: Regularly collect feedback from customers and technicians to ensure that changes in labor practices and pricing do not negatively impact service quality or employee morale.</a:t>
            </a:r>
          </a:p>
          <a:p>
            <a:pPr>
              <a:buFont typeface="+mj-lt"/>
              <a:buAutoNum type="arabicPeriod"/>
            </a:pPr>
            <a:r>
              <a:rPr lang="en-US" b="1" dirty="0"/>
              <a:t>Quarterly Adjustments</a:t>
            </a:r>
            <a:r>
              <a:rPr lang="en-US" dirty="0"/>
              <a:t>: Make data-driven adjustments on a quarterly basis, focusing on areas where the goals have not yet been met or where unexpected challenges arise.</a:t>
            </a:r>
          </a:p>
          <a:p>
            <a:pPr algn="l"/>
            <a:endParaRPr lang="en-US" sz="1800" b="0" i="0" u="none" strike="noStrike" baseline="0" dirty="0">
              <a:solidFill>
                <a:srgbClr val="000000"/>
              </a:solidFill>
              <a:latin typeface="Calibri" panose="020F0502020204030204" pitchFamily="34" charset="0"/>
            </a:endParaRPr>
          </a:p>
        </p:txBody>
      </p:sp>
      <p:sp>
        <p:nvSpPr>
          <p:cNvPr id="5" name="Content Placeholder 4">
            <a:extLst>
              <a:ext uri="{FF2B5EF4-FFF2-40B4-BE49-F238E27FC236}">
                <a16:creationId xmlns:a16="http://schemas.microsoft.com/office/drawing/2014/main" id="{1D4799E4-B4EF-4F13-6BF7-6E4C3AF76A9D}"/>
              </a:ext>
            </a:extLst>
          </p:cNvPr>
          <p:cNvSpPr>
            <a:spLocks noGrp="1"/>
          </p:cNvSpPr>
          <p:nvPr>
            <p:ph sz="quarter" idx="4"/>
          </p:nvPr>
        </p:nvSpPr>
        <p:spPr>
          <a:xfrm>
            <a:off x="7933267" y="4267200"/>
            <a:ext cx="1340734" cy="1774162"/>
          </a:xfrm>
        </p:spPr>
        <p:txBody>
          <a:bodyPr>
            <a:normAutofit fontScale="47500" lnSpcReduction="20000"/>
          </a:bodyPr>
          <a:lstStyle/>
          <a:p>
            <a:endParaRPr lang="en-US" dirty="0"/>
          </a:p>
        </p:txBody>
      </p:sp>
      <p:pic>
        <p:nvPicPr>
          <p:cNvPr id="9" name="Picture 8">
            <a:extLst>
              <a:ext uri="{FF2B5EF4-FFF2-40B4-BE49-F238E27FC236}">
                <a16:creationId xmlns:a16="http://schemas.microsoft.com/office/drawing/2014/main" id="{FEB946CB-C70E-1595-C1B4-A03E85DEFB34}"/>
              </a:ext>
            </a:extLst>
          </p:cNvPr>
          <p:cNvPicPr>
            <a:picLocks noChangeAspect="1"/>
          </p:cNvPicPr>
          <p:nvPr/>
        </p:nvPicPr>
        <p:blipFill>
          <a:blip r:embed="rId2"/>
          <a:stretch>
            <a:fillRect/>
          </a:stretch>
        </p:blipFill>
        <p:spPr>
          <a:xfrm>
            <a:off x="7041904" y="-1"/>
            <a:ext cx="5092980" cy="2810934"/>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0"/>
            <a:ext cx="8596668" cy="9144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211667" y="550334"/>
            <a:ext cx="10227734" cy="6146800"/>
          </a:xfrm>
        </p:spPr>
        <p:txBody>
          <a:bodyPr>
            <a:normAutofit fontScale="40000" lnSpcReduction="20000"/>
          </a:bodyPr>
          <a:lstStyle/>
          <a:p>
            <a:pPr algn="l"/>
            <a:endParaRPr lang="en-US" sz="1800" b="0" i="0" u="none" strike="noStrike" baseline="0" dirty="0">
              <a:solidFill>
                <a:srgbClr val="000000"/>
              </a:solidFill>
              <a:latin typeface="Calibri" panose="020F0502020204030204" pitchFamily="34" charset="0"/>
            </a:endParaRPr>
          </a:p>
          <a:p>
            <a:pPr indent="0">
              <a:lnSpc>
                <a:spcPct val="120000"/>
              </a:lnSpc>
            </a:pPr>
            <a:r>
              <a:rPr lang="en-US" b="1" dirty="0"/>
              <a:t>Current Practices</a:t>
            </a:r>
          </a:p>
          <a:p>
            <a:pPr indent="0">
              <a:lnSpc>
                <a:spcPct val="120000"/>
              </a:lnSpc>
              <a:buFont typeface="Arial" panose="020B0604020202020204" pitchFamily="34" charset="0"/>
              <a:buChar char="•"/>
            </a:pPr>
            <a:r>
              <a:rPr lang="en-US" b="1" dirty="0"/>
              <a:t>Department Gross</a:t>
            </a:r>
            <a:r>
              <a:rPr lang="en-US" dirty="0"/>
              <a:t>: The department gross is $99,314, which is the total revenue generated by the service department.</a:t>
            </a:r>
          </a:p>
          <a:p>
            <a:pPr indent="0">
              <a:lnSpc>
                <a:spcPct val="120000"/>
              </a:lnSpc>
              <a:buFont typeface="Arial" panose="020B0604020202020204" pitchFamily="34" charset="0"/>
              <a:buChar char="•"/>
            </a:pPr>
            <a:r>
              <a:rPr lang="en-US" b="1" dirty="0"/>
              <a:t>Selling Expense</a:t>
            </a:r>
            <a:r>
              <a:rPr lang="en-US" dirty="0"/>
              <a:t>: At $64,565, selling expenses represent the largest portion of costs at 65.01% of the gross. This likely includes costs related to marketing, sales commissions, and other expenses tied to generating sales.</a:t>
            </a:r>
          </a:p>
          <a:p>
            <a:pPr indent="0">
              <a:lnSpc>
                <a:spcPct val="120000"/>
              </a:lnSpc>
              <a:buFont typeface="Arial" panose="020B0604020202020204" pitchFamily="34" charset="0"/>
              <a:buChar char="•"/>
            </a:pPr>
            <a:r>
              <a:rPr lang="en-US" b="1" dirty="0"/>
              <a:t>Personnel Expense</a:t>
            </a:r>
            <a:r>
              <a:rPr lang="en-US" dirty="0"/>
              <a:t>: Personnel costs are $4,831, which is 4.86% of the gross. This includes wages and benefits for employees, excluding management and administrative salaries.</a:t>
            </a:r>
          </a:p>
          <a:p>
            <a:pPr indent="0">
              <a:lnSpc>
                <a:spcPct val="120000"/>
              </a:lnSpc>
              <a:buFont typeface="Arial" panose="020B0604020202020204" pitchFamily="34" charset="0"/>
              <a:buChar char="•"/>
            </a:pPr>
            <a:r>
              <a:rPr lang="en-US" b="1" dirty="0"/>
              <a:t>Semi-Fixed Expense</a:t>
            </a:r>
            <a:r>
              <a:rPr lang="en-US" dirty="0"/>
              <a:t>: Semi-fixed expenses amount to $5,512, or 5.55% of the gross. These costs may include expenses that fluctuate within a range, such as utilities and equipment maintenance.</a:t>
            </a:r>
          </a:p>
          <a:p>
            <a:pPr indent="0">
              <a:lnSpc>
                <a:spcPct val="120000"/>
              </a:lnSpc>
              <a:buFont typeface="Arial" panose="020B0604020202020204" pitchFamily="34" charset="0"/>
              <a:buChar char="•"/>
            </a:pPr>
            <a:r>
              <a:rPr lang="en-US" b="1" dirty="0"/>
              <a:t>Fixed Expense</a:t>
            </a:r>
            <a:r>
              <a:rPr lang="en-US" dirty="0"/>
              <a:t>: Fixed costs total $15,250, representing 15.36% of the gross. These are likely ongoing costs such as rent, insurance, and long-term contracts.</a:t>
            </a:r>
          </a:p>
          <a:p>
            <a:pPr indent="0">
              <a:lnSpc>
                <a:spcPct val="120000"/>
              </a:lnSpc>
              <a:buFont typeface="Arial" panose="020B0604020202020204" pitchFamily="34" charset="0"/>
              <a:buChar char="•"/>
            </a:pPr>
            <a:r>
              <a:rPr lang="en-US" b="1" dirty="0"/>
              <a:t>Unallocated Expense</a:t>
            </a:r>
            <a:r>
              <a:rPr lang="en-US" dirty="0"/>
              <a:t>: These are $4,770, accounting for 4.80% of the gross. These could include miscellaneous expenses that don't fit neatly into other categories.</a:t>
            </a:r>
          </a:p>
          <a:p>
            <a:pPr indent="0">
              <a:lnSpc>
                <a:spcPct val="120000"/>
              </a:lnSpc>
              <a:buFont typeface="Arial" panose="020B0604020202020204" pitchFamily="34" charset="0"/>
              <a:buChar char="•"/>
            </a:pPr>
            <a:r>
              <a:rPr lang="en-US" b="1" dirty="0"/>
              <a:t>Dealer's Salary</a:t>
            </a:r>
            <a:r>
              <a:rPr lang="en-US" dirty="0"/>
              <a:t>: The dealer's salary is $1,350, which is 1.36% of the gross.</a:t>
            </a:r>
          </a:p>
          <a:p>
            <a:pPr indent="0">
              <a:lnSpc>
                <a:spcPct val="120000"/>
              </a:lnSpc>
              <a:buFont typeface="Arial" panose="020B0604020202020204" pitchFamily="34" charset="0"/>
              <a:buChar char="•"/>
            </a:pPr>
            <a:r>
              <a:rPr lang="en-US" b="1" dirty="0"/>
              <a:t>Net Profit</a:t>
            </a:r>
            <a:r>
              <a:rPr lang="en-US" dirty="0"/>
              <a:t>: The department's net profit is $3,036, equating to 3.06% of the gross.</a:t>
            </a:r>
          </a:p>
          <a:p>
            <a:pPr indent="0">
              <a:lnSpc>
                <a:spcPct val="120000"/>
              </a:lnSpc>
            </a:pPr>
            <a:r>
              <a:rPr lang="en-US" b="1" dirty="0"/>
              <a:t>Goals for Improvement</a:t>
            </a:r>
          </a:p>
          <a:p>
            <a:pPr indent="0">
              <a:lnSpc>
                <a:spcPct val="120000"/>
              </a:lnSpc>
              <a:buFont typeface="+mj-lt"/>
              <a:buAutoNum type="arabicPeriod"/>
            </a:pPr>
            <a:r>
              <a:rPr lang="en-US" b="1" dirty="0"/>
              <a:t>Increase Net Profit Margin</a:t>
            </a:r>
            <a:r>
              <a:rPr lang="en-US" dirty="0"/>
              <a:t>: The net profit margin is currently low at 3.06%. A goal could be to increase this margin by reducing certain expenses or boosting revenue.</a:t>
            </a:r>
          </a:p>
          <a:p>
            <a:pPr indent="0">
              <a:lnSpc>
                <a:spcPct val="120000"/>
              </a:lnSpc>
              <a:buFont typeface="+mj-lt"/>
              <a:buAutoNum type="arabicPeriod"/>
            </a:pPr>
            <a:r>
              <a:rPr lang="en-US" b="1" dirty="0"/>
              <a:t>Optimize Selling Expenses</a:t>
            </a:r>
            <a:r>
              <a:rPr lang="en-US" dirty="0"/>
              <a:t>: Given that selling expenses make up a large portion of costs (65.01%), there is potential for optimization here to reduce this percentage.</a:t>
            </a:r>
          </a:p>
          <a:p>
            <a:pPr indent="0">
              <a:lnSpc>
                <a:spcPct val="120000"/>
              </a:lnSpc>
              <a:buFont typeface="+mj-lt"/>
              <a:buAutoNum type="arabicPeriod"/>
            </a:pPr>
            <a:r>
              <a:rPr lang="en-US" b="1" dirty="0"/>
              <a:t>Enhance Efficiency of Personnel Expenses</a:t>
            </a:r>
            <a:r>
              <a:rPr lang="en-US" dirty="0"/>
              <a:t>: Although relatively low, further improving the efficiency of personnel costs could contribute to better overall profitability.</a:t>
            </a:r>
          </a:p>
          <a:p>
            <a:pPr indent="0">
              <a:lnSpc>
                <a:spcPct val="120000"/>
              </a:lnSpc>
              <a:buFont typeface="+mj-lt"/>
              <a:buAutoNum type="arabicPeriod"/>
            </a:pPr>
            <a:r>
              <a:rPr lang="en-US" b="1" dirty="0"/>
              <a:t>Control Semi-Fixed and Fixed Expenses</a:t>
            </a:r>
            <a:r>
              <a:rPr lang="en-US" dirty="0"/>
              <a:t>: Identifying areas to reduce semi-fixed and fixed expenses without compromising service quality would be beneficial.</a:t>
            </a:r>
          </a:p>
          <a:p>
            <a:pPr indent="0">
              <a:lnSpc>
                <a:spcPct val="120000"/>
              </a:lnSpc>
            </a:pPr>
            <a:r>
              <a:rPr lang="en-US" b="1" dirty="0"/>
              <a:t>Plans to Achieve Goals</a:t>
            </a:r>
          </a:p>
          <a:p>
            <a:pPr indent="0">
              <a:lnSpc>
                <a:spcPct val="120000"/>
              </a:lnSpc>
              <a:buFont typeface="+mj-lt"/>
              <a:buAutoNum type="arabicPeriod"/>
            </a:pPr>
            <a:r>
              <a:rPr lang="en-US" b="1" dirty="0"/>
              <a:t>Review and Reduce Selling Expenses</a:t>
            </a:r>
            <a:r>
              <a:rPr lang="en-US" dirty="0"/>
              <a:t>: Conduct a detailed review of selling expenses to identify any areas of wastage or inefficiency. Negotiate better rates with vendors, optimize marketing efforts, and ensure that sales commissions are aligned with profitability goals.</a:t>
            </a:r>
          </a:p>
          <a:p>
            <a:pPr indent="0">
              <a:lnSpc>
                <a:spcPct val="120000"/>
              </a:lnSpc>
              <a:buFont typeface="+mj-lt"/>
              <a:buAutoNum type="arabicPeriod"/>
            </a:pPr>
            <a:r>
              <a:rPr lang="en-US" b="1" dirty="0"/>
              <a:t>Implement Lean Management Practices</a:t>
            </a:r>
            <a:r>
              <a:rPr lang="en-US" dirty="0"/>
              <a:t>: Apply lean principles to reduce waste in operations. Streamline processes, reduce downtime, and eliminate non-value-added activities to increase efficiency, particularly in semi-fixed and fixed costs.</a:t>
            </a:r>
          </a:p>
          <a:p>
            <a:pPr indent="0">
              <a:lnSpc>
                <a:spcPct val="120000"/>
              </a:lnSpc>
              <a:buFont typeface="+mj-lt"/>
              <a:buAutoNum type="arabicPeriod"/>
            </a:pPr>
            <a:r>
              <a:rPr lang="en-US" b="1" dirty="0"/>
              <a:t>Staff Optimization</a:t>
            </a:r>
            <a:r>
              <a:rPr lang="en-US" dirty="0"/>
              <a:t>: Conduct a thorough review of staffing levels and job roles to ensure that personnel expenses are aligned with the department's needs. Cross-train staff to handle multiple tasks, reducing the need for additional hires.</a:t>
            </a:r>
          </a:p>
          <a:p>
            <a:pPr indent="0">
              <a:lnSpc>
                <a:spcPct val="120000"/>
              </a:lnSpc>
              <a:buFont typeface="+mj-lt"/>
              <a:buAutoNum type="arabicPeriod"/>
            </a:pPr>
            <a:r>
              <a:rPr lang="en-US" b="1" dirty="0"/>
              <a:t>Monitor and Adjust Fixed Costs</a:t>
            </a:r>
            <a:r>
              <a:rPr lang="en-US" dirty="0"/>
              <a:t>: Regularly review contracts, lease agreements, and other fixed costs to identify opportunities for renegotiation or cost-saving measures.</a:t>
            </a:r>
          </a:p>
          <a:p>
            <a:pPr indent="0">
              <a:lnSpc>
                <a:spcPct val="120000"/>
              </a:lnSpc>
            </a:pPr>
            <a:r>
              <a:rPr lang="en-US" b="1" dirty="0"/>
              <a:t>Plans to Evaluate the Changes</a:t>
            </a:r>
          </a:p>
          <a:p>
            <a:pPr indent="0">
              <a:lnSpc>
                <a:spcPct val="120000"/>
              </a:lnSpc>
              <a:buFont typeface="+mj-lt"/>
              <a:buAutoNum type="arabicPeriod"/>
            </a:pPr>
            <a:r>
              <a:rPr lang="en-US" b="1" dirty="0"/>
              <a:t>Monthly Financial Review</a:t>
            </a:r>
            <a:r>
              <a:rPr lang="en-US" dirty="0"/>
              <a:t>: Conduct monthly financial reviews to monitor progress toward the set goals. Track changes in the expense categories and their impact on net profit.</a:t>
            </a:r>
          </a:p>
          <a:p>
            <a:pPr indent="0">
              <a:lnSpc>
                <a:spcPct val="120000"/>
              </a:lnSpc>
              <a:buFont typeface="+mj-lt"/>
              <a:buAutoNum type="arabicPeriod"/>
            </a:pPr>
            <a:r>
              <a:rPr lang="en-US" b="1" dirty="0"/>
              <a:t>KPIs and Benchmarking</a:t>
            </a:r>
            <a:r>
              <a:rPr lang="en-US" dirty="0"/>
              <a:t>: Establish key performance indicators (KPIs) such as cost per repair order, revenue per employee, and profit margin. Benchmark these against industry standards to ensure competitiveness.</a:t>
            </a:r>
          </a:p>
          <a:p>
            <a:pPr indent="0">
              <a:lnSpc>
                <a:spcPct val="120000"/>
              </a:lnSpc>
              <a:buFont typeface="+mj-lt"/>
              <a:buAutoNum type="arabicPeriod"/>
            </a:pPr>
            <a:r>
              <a:rPr lang="en-US" b="1" dirty="0"/>
              <a:t>Feedback Mechanism</a:t>
            </a:r>
            <a:r>
              <a:rPr lang="en-US" dirty="0"/>
              <a:t>: Gather feedback from employees and customers to ensure that cost-cutting measures do not negatively impact service quality or employee morale.</a:t>
            </a:r>
          </a:p>
          <a:p>
            <a:pPr indent="0">
              <a:lnSpc>
                <a:spcPct val="120000"/>
              </a:lnSpc>
              <a:buFont typeface="+mj-lt"/>
              <a:buAutoNum type="arabicPeriod"/>
            </a:pPr>
            <a:r>
              <a:rPr lang="en-US" b="1" dirty="0"/>
              <a:t>Quarterly Adjustments</a:t>
            </a:r>
            <a:r>
              <a:rPr lang="en-US" dirty="0"/>
              <a:t>: Make quarterly adjustments based on performance data and feedback. Reassess strategies and make necessary changes to stay on track with goals.</a:t>
            </a:r>
          </a:p>
          <a:p>
            <a:endParaRPr lang="en-US" dirty="0"/>
          </a:p>
        </p:txBody>
      </p:sp>
      <p:sp>
        <p:nvSpPr>
          <p:cNvPr id="5" name="Content Placeholder 4">
            <a:extLst>
              <a:ext uri="{FF2B5EF4-FFF2-40B4-BE49-F238E27FC236}">
                <a16:creationId xmlns:a16="http://schemas.microsoft.com/office/drawing/2014/main" id="{13167EF5-87E3-3A9F-E7B6-F14FB5D06CBE}"/>
              </a:ext>
            </a:extLst>
          </p:cNvPr>
          <p:cNvSpPr>
            <a:spLocks noGrp="1"/>
          </p:cNvSpPr>
          <p:nvPr>
            <p:ph sz="half" idx="2"/>
          </p:nvPr>
        </p:nvSpPr>
        <p:spPr/>
        <p:txBody>
          <a:bodyPr>
            <a:normAutofit fontScale="40000" lnSpcReduction="20000"/>
          </a:bodyPr>
          <a:lstStyle/>
          <a:p>
            <a:endParaRPr lang="en-US" dirty="0"/>
          </a:p>
        </p:txBody>
      </p:sp>
      <p:pic>
        <p:nvPicPr>
          <p:cNvPr id="7" name="Picture 6">
            <a:extLst>
              <a:ext uri="{FF2B5EF4-FFF2-40B4-BE49-F238E27FC236}">
                <a16:creationId xmlns:a16="http://schemas.microsoft.com/office/drawing/2014/main" id="{09D7BA46-917B-8ED2-DF16-EFCBC8C64B55}"/>
              </a:ext>
            </a:extLst>
          </p:cNvPr>
          <p:cNvPicPr>
            <a:picLocks noChangeAspect="1"/>
          </p:cNvPicPr>
          <p:nvPr/>
        </p:nvPicPr>
        <p:blipFill>
          <a:blip r:embed="rId2"/>
          <a:stretch>
            <a:fillRect/>
          </a:stretch>
        </p:blipFill>
        <p:spPr>
          <a:xfrm>
            <a:off x="9144000" y="0"/>
            <a:ext cx="3048000" cy="3922454"/>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118533"/>
            <a:ext cx="8596668" cy="728134"/>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0" y="609600"/>
            <a:ext cx="7594600" cy="6248399"/>
          </a:xfrm>
        </p:spPr>
        <p:txBody>
          <a:bodyPr>
            <a:normAutofit fontScale="47500" lnSpcReduction="20000"/>
          </a:bodyPr>
          <a:lstStyle/>
          <a:p>
            <a:r>
              <a:rPr lang="en-US" b="1" dirty="0"/>
              <a:t>Current Practices</a:t>
            </a:r>
          </a:p>
          <a:p>
            <a:pPr>
              <a:buFont typeface="Arial" panose="020B0604020202020204" pitchFamily="34" charset="0"/>
              <a:buChar char="•"/>
            </a:pPr>
            <a:r>
              <a:rPr lang="en-US" b="1" dirty="0"/>
              <a:t>Total Labor Sales and Hours Billed</a:t>
            </a:r>
            <a:r>
              <a:rPr lang="en-US" dirty="0"/>
              <a:t>: The total labor sales for the month are $135,557, with 991.32 total hours billed, leading to an effective labor rate of $136.74 per hour.</a:t>
            </a:r>
          </a:p>
          <a:p>
            <a:pPr>
              <a:buFont typeface="Arial" panose="020B0604020202020204" pitchFamily="34" charset="0"/>
              <a:buChar char="•"/>
            </a:pPr>
            <a:r>
              <a:rPr lang="en-US" b="1" dirty="0"/>
              <a:t>Technician Availability</a:t>
            </a:r>
            <a:r>
              <a:rPr lang="en-US" dirty="0"/>
              <a:t>: The shop has 7 service mechanical technicians, each working 8 hours a day, across 24 working days in a month. This totals 1,344 clock hours available.</a:t>
            </a:r>
          </a:p>
          <a:p>
            <a:pPr>
              <a:buFont typeface="Arial" panose="020B0604020202020204" pitchFamily="34" charset="0"/>
              <a:buChar char="•"/>
            </a:pPr>
            <a:r>
              <a:rPr lang="en-US" b="1" dirty="0"/>
              <a:t>Technician Productivity (Proficiency)</a:t>
            </a:r>
            <a:r>
              <a:rPr lang="en-US" dirty="0"/>
              <a:t>: The technicians have billed 598.4 hours out of the 1,344 available hours, resulting in a productivity rate of 44.52%. This indicates that technicians are productive for less than half of their available time.</a:t>
            </a:r>
          </a:p>
          <a:p>
            <a:r>
              <a:rPr lang="en-US" b="1" dirty="0"/>
              <a:t>Goals for Improvement</a:t>
            </a:r>
          </a:p>
          <a:p>
            <a:pPr>
              <a:buFont typeface="+mj-lt"/>
              <a:buAutoNum type="arabicPeriod"/>
            </a:pPr>
            <a:r>
              <a:rPr lang="en-US" b="1" dirty="0"/>
              <a:t>Increase Technician Productivity</a:t>
            </a:r>
            <a:r>
              <a:rPr lang="en-US" dirty="0"/>
              <a:t>: The productivity rate of 44.52% is relatively low. A key goal would be to increase this to at least 75-80%, aiming to utilize a greater portion of the available hours.</a:t>
            </a:r>
          </a:p>
          <a:p>
            <a:pPr>
              <a:buFont typeface="+mj-lt"/>
              <a:buAutoNum type="arabicPeriod"/>
            </a:pPr>
            <a:r>
              <a:rPr lang="en-US" b="1" dirty="0"/>
              <a:t>Optimize Labor Sales Potential</a:t>
            </a:r>
            <a:r>
              <a:rPr lang="en-US" dirty="0"/>
              <a:t>: The current labor sales potential at 100% efficiency is $183,783, but with increased productivity, this could rise to $229,728.9 at 125% efficiency. The goal should be to approach this higher potential by maximizing technician utilization.</a:t>
            </a:r>
          </a:p>
          <a:p>
            <a:r>
              <a:rPr lang="en-US" b="1" dirty="0"/>
              <a:t>Plans to Achieve Goals</a:t>
            </a:r>
          </a:p>
          <a:p>
            <a:pPr>
              <a:buFont typeface="+mj-lt"/>
              <a:buAutoNum type="arabicPeriod"/>
            </a:pPr>
            <a:r>
              <a:rPr lang="en-US" b="1" dirty="0"/>
              <a:t>Streamline Workflows</a:t>
            </a:r>
            <a:r>
              <a:rPr lang="en-US" dirty="0"/>
              <a:t>: Identify and eliminate bottlenecks in the service process that may be reducing technician productivity. This could involve improving parts availability, reducing wait times between jobs, and better job scheduling.</a:t>
            </a:r>
          </a:p>
          <a:p>
            <a:pPr>
              <a:buFont typeface="+mj-lt"/>
              <a:buAutoNum type="arabicPeriod"/>
            </a:pPr>
            <a:r>
              <a:rPr lang="en-US" b="1" dirty="0"/>
              <a:t>Implement a Productivity Incentive Program</a:t>
            </a:r>
            <a:r>
              <a:rPr lang="en-US" dirty="0"/>
              <a:t>: Introduce an incentive program where technicians are rewarded for exceeding productivity targets. This could encourage them to complete more jobs within the same time frame, thereby increasing billed hours.</a:t>
            </a:r>
          </a:p>
          <a:p>
            <a:pPr>
              <a:buFont typeface="+mj-lt"/>
              <a:buAutoNum type="arabicPeriod"/>
            </a:pPr>
            <a:r>
              <a:rPr lang="en-US" b="1" dirty="0"/>
              <a:t>Training and Development</a:t>
            </a:r>
            <a:r>
              <a:rPr lang="en-US" dirty="0"/>
              <a:t>: Provide targeted training to help technicians improve their skills and efficiency, enabling them to complete jobs faster without compromising on quality.</a:t>
            </a:r>
          </a:p>
          <a:p>
            <a:pPr>
              <a:buFont typeface="+mj-lt"/>
              <a:buAutoNum type="arabicPeriod"/>
            </a:pPr>
            <a:r>
              <a:rPr lang="en-US" b="1" dirty="0"/>
              <a:t>Regular Performance Monitoring</a:t>
            </a:r>
            <a:r>
              <a:rPr lang="en-US" dirty="0"/>
              <a:t>: Establish a system for real-time monitoring of technician performance, so that underperformance can be addressed immediately. This could include daily or weekly reports on billed hours versus available hours.</a:t>
            </a:r>
          </a:p>
          <a:p>
            <a:r>
              <a:rPr lang="en-US" b="1" dirty="0"/>
              <a:t>Plans to Evaluate the Changes</a:t>
            </a:r>
          </a:p>
          <a:p>
            <a:pPr>
              <a:buFont typeface="+mj-lt"/>
              <a:buAutoNum type="arabicPeriod"/>
            </a:pPr>
            <a:r>
              <a:rPr lang="en-US" b="1" dirty="0"/>
              <a:t>Weekly and Monthly Performance Reviews</a:t>
            </a:r>
            <a:r>
              <a:rPr lang="en-US" dirty="0"/>
              <a:t>: Conduct weekly and monthly reviews of technician productivity metrics, including hours billed, effective labor rate, and overall labor sales. Compare these against historical data to assess improvements.</a:t>
            </a:r>
          </a:p>
          <a:p>
            <a:pPr>
              <a:buFont typeface="+mj-lt"/>
              <a:buAutoNum type="arabicPeriod"/>
            </a:pPr>
            <a:r>
              <a:rPr lang="en-US" b="1" dirty="0"/>
              <a:t>KPI Tracking</a:t>
            </a:r>
            <a:r>
              <a:rPr lang="en-US" dirty="0"/>
              <a:t>: Focus on key performance indicators such as technician productivity percentage, hours billed per technician, and the effective labor rate. Track these KPIs consistently to ensure that progress is being made toward the set goals.</a:t>
            </a:r>
          </a:p>
          <a:p>
            <a:pPr>
              <a:buFont typeface="+mj-lt"/>
              <a:buAutoNum type="arabicPeriod"/>
            </a:pPr>
            <a:r>
              <a:rPr lang="en-US" b="1" dirty="0"/>
              <a:t>Adjust Incentive Programs Based on Results</a:t>
            </a:r>
            <a:r>
              <a:rPr lang="en-US" dirty="0"/>
              <a:t>: Evaluate the effectiveness of the incentive program every quarter. If the desired productivity increases are not being achieved, consider adjusting the incentive structure or providing additional support and training to technicians.</a:t>
            </a:r>
          </a:p>
          <a:p>
            <a:pPr>
              <a:buFont typeface="+mj-lt"/>
              <a:buAutoNum type="arabicPeriod"/>
            </a:pPr>
            <a:r>
              <a:rPr lang="en-US" b="1" dirty="0"/>
              <a:t>Customer and Technician Feedback</a:t>
            </a:r>
            <a:r>
              <a:rPr lang="en-US" dirty="0"/>
              <a:t>: Regularly gather feedback from both customers and technicians to ensure that the changes are positively impacting service quality and employee satisfaction. Make adjustments based on this feedback to maintain a balance between productivity and service quality.</a:t>
            </a:r>
          </a:p>
          <a:p>
            <a:pPr marL="0" indent="0" algn="l">
              <a:buNone/>
            </a:pPr>
            <a:endParaRPr lang="en-US" sz="1800" b="0" i="0" u="none" strike="noStrike" baseline="0" dirty="0">
              <a:solidFill>
                <a:srgbClr val="000000"/>
              </a:solidFill>
              <a:latin typeface="Calibri" panose="020F0502020204030204" pitchFamily="34" charset="0"/>
            </a:endParaRPr>
          </a:p>
        </p:txBody>
      </p:sp>
      <p:sp>
        <p:nvSpPr>
          <p:cNvPr id="5" name="Content Placeholder 4">
            <a:extLst>
              <a:ext uri="{FF2B5EF4-FFF2-40B4-BE49-F238E27FC236}">
                <a16:creationId xmlns:a16="http://schemas.microsoft.com/office/drawing/2014/main" id="{EFCD35AC-95DC-9C4F-9399-059F8195FD61}"/>
              </a:ext>
            </a:extLst>
          </p:cNvPr>
          <p:cNvSpPr>
            <a:spLocks noGrp="1"/>
          </p:cNvSpPr>
          <p:nvPr>
            <p:ph sz="half" idx="2"/>
          </p:nvPr>
        </p:nvSpPr>
        <p:spPr/>
        <p:txBody>
          <a:bodyPr>
            <a:normAutofit fontScale="47500" lnSpcReduction="20000"/>
          </a:bodyPr>
          <a:lstStyle/>
          <a:p>
            <a:endParaRPr lang="en-US"/>
          </a:p>
        </p:txBody>
      </p:sp>
      <p:pic>
        <p:nvPicPr>
          <p:cNvPr id="8" name="Picture 7">
            <a:extLst>
              <a:ext uri="{FF2B5EF4-FFF2-40B4-BE49-F238E27FC236}">
                <a16:creationId xmlns:a16="http://schemas.microsoft.com/office/drawing/2014/main" id="{BC9CCB65-0170-EC33-1049-57E647205182}"/>
              </a:ext>
            </a:extLst>
          </p:cNvPr>
          <p:cNvPicPr>
            <a:picLocks noChangeAspect="1"/>
          </p:cNvPicPr>
          <p:nvPr/>
        </p:nvPicPr>
        <p:blipFill>
          <a:blip r:embed="rId2"/>
          <a:stretch>
            <a:fillRect/>
          </a:stretch>
        </p:blipFill>
        <p:spPr>
          <a:xfrm>
            <a:off x="7594600" y="356758"/>
            <a:ext cx="4597400" cy="5891641"/>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0"/>
            <a:ext cx="8596668" cy="753533"/>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753534"/>
            <a:ext cx="8729133" cy="6028266"/>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b="1" dirty="0"/>
              <a:t>Current Practices</a:t>
            </a:r>
          </a:p>
          <a:p>
            <a:pPr>
              <a:buFont typeface="Arial" panose="020B0604020202020204" pitchFamily="34" charset="0"/>
              <a:buChar char="•"/>
            </a:pPr>
            <a:r>
              <a:rPr lang="en-US" b="1" dirty="0"/>
              <a:t>Facility Potential</a:t>
            </a:r>
            <a:r>
              <a:rPr lang="en-US" dirty="0"/>
              <a:t>: The facility has 14 bays operating for 24 days a month, with each bay available for 8 hours a day. The effective labor rate is $136.74 per hour, leading to a facility potential of $367,566 per month.</a:t>
            </a:r>
          </a:p>
          <a:p>
            <a:pPr>
              <a:buFont typeface="Arial" panose="020B0604020202020204" pitchFamily="34" charset="0"/>
              <a:buChar char="•"/>
            </a:pPr>
            <a:r>
              <a:rPr lang="en-US" b="1" dirty="0"/>
              <a:t>Facility Utilization</a:t>
            </a:r>
            <a:r>
              <a:rPr lang="en-US" dirty="0"/>
              <a:t>: The total labor sales generated by the facility are $135,557, resulting in a facility utilization rate of 36.88%. This indicates that only about one-third of the facility's potential is currently being utilized.</a:t>
            </a:r>
          </a:p>
          <a:p>
            <a:r>
              <a:rPr lang="en-US" b="1" dirty="0"/>
              <a:t>Goals for Improvement</a:t>
            </a:r>
          </a:p>
          <a:p>
            <a:pPr>
              <a:buFont typeface="+mj-lt"/>
              <a:buAutoNum type="arabicPeriod"/>
            </a:pPr>
            <a:r>
              <a:rPr lang="en-US" b="1" dirty="0"/>
              <a:t>Increase Facility Utilization</a:t>
            </a:r>
            <a:r>
              <a:rPr lang="en-US" dirty="0"/>
              <a:t>: A key goal would be to increase the facility utilization rate closer to its full potential. Targeting a utilization rate of at least 70-80% would significantly boost revenue without requiring additional infrastructure.</a:t>
            </a:r>
          </a:p>
          <a:p>
            <a:pPr>
              <a:buFont typeface="+mj-lt"/>
              <a:buAutoNum type="arabicPeriod"/>
            </a:pPr>
            <a:r>
              <a:rPr lang="en-US" b="1" dirty="0"/>
              <a:t>Maximize the Use of Bays</a:t>
            </a:r>
            <a:r>
              <a:rPr lang="en-US" dirty="0"/>
              <a:t>: Ensuring that all bays are consistently in use throughout the operating hours could help in achieving higher utilization.</a:t>
            </a:r>
          </a:p>
          <a:p>
            <a:r>
              <a:rPr lang="en-US" b="1" dirty="0"/>
              <a:t>Plans to Achieve Goals</a:t>
            </a:r>
          </a:p>
          <a:p>
            <a:pPr>
              <a:buFont typeface="+mj-lt"/>
              <a:buAutoNum type="arabicPeriod"/>
            </a:pPr>
            <a:r>
              <a:rPr lang="en-US" b="1" dirty="0"/>
              <a:t>Optimize Scheduling</a:t>
            </a:r>
            <a:r>
              <a:rPr lang="en-US" dirty="0"/>
              <a:t>: Implement more efficient scheduling practices to minimize idle time for each bay. This could involve better coordination of service appointments and reducing the time bays are left unused between jobs.</a:t>
            </a:r>
          </a:p>
          <a:p>
            <a:pPr>
              <a:buFont typeface="+mj-lt"/>
              <a:buAutoNum type="arabicPeriod"/>
            </a:pPr>
            <a:r>
              <a:rPr lang="en-US" b="1" dirty="0"/>
              <a:t>Increase Customer Traffic</a:t>
            </a:r>
            <a:r>
              <a:rPr lang="en-US" dirty="0"/>
              <a:t>: Boost customer traffic through targeted marketing efforts, including promotions, discounts, or special service packages to attract more customers, thus increasing the demand for bay usage.</a:t>
            </a:r>
          </a:p>
          <a:p>
            <a:pPr>
              <a:buFont typeface="+mj-lt"/>
              <a:buAutoNum type="arabicPeriod"/>
            </a:pPr>
            <a:r>
              <a:rPr lang="en-US" b="1" dirty="0"/>
              <a:t>Extend Operating Hours</a:t>
            </a:r>
            <a:r>
              <a:rPr lang="en-US" dirty="0"/>
              <a:t>: extending the hours of operation or adding weekend hours to maximize the use of the facility, especially if there is latent demand that is not currently being captured.</a:t>
            </a:r>
          </a:p>
          <a:p>
            <a:pPr>
              <a:buFont typeface="+mj-lt"/>
              <a:buAutoNum type="arabicPeriod"/>
            </a:pPr>
            <a:r>
              <a:rPr lang="en-US" b="1" dirty="0"/>
              <a:t>Improve Throughput</a:t>
            </a:r>
            <a:r>
              <a:rPr lang="en-US" dirty="0"/>
              <a:t>: Work on increasing the throughput of each bay by reducing the time taken per job through better workflow management, ensuring that technicians have everything they need to complete jobs efficiently.</a:t>
            </a:r>
          </a:p>
          <a:p>
            <a:r>
              <a:rPr lang="en-US" b="1" dirty="0"/>
              <a:t>Plans to Evaluate the Changes</a:t>
            </a:r>
          </a:p>
          <a:p>
            <a:pPr>
              <a:buFont typeface="+mj-lt"/>
              <a:buAutoNum type="arabicPeriod"/>
            </a:pPr>
            <a:r>
              <a:rPr lang="en-US" b="1" dirty="0"/>
              <a:t>Monitor Bay Utilization Daily</a:t>
            </a:r>
            <a:r>
              <a:rPr lang="en-US" dirty="0"/>
              <a:t>: Track the usage of each bay on a daily basis to ensure that the new strategies are effective in increasing utilization. Look for patterns in underutilization and adjust as needed.</a:t>
            </a:r>
          </a:p>
          <a:p>
            <a:pPr>
              <a:buFont typeface="+mj-lt"/>
              <a:buAutoNum type="arabicPeriod"/>
            </a:pPr>
            <a:r>
              <a:rPr lang="en-US" b="1" dirty="0"/>
              <a:t>Weekly Revenue and Utilization Reports</a:t>
            </a:r>
            <a:r>
              <a:rPr lang="en-US" dirty="0"/>
              <a:t>: Generate weekly reports on labor sales and facility utilization rates. Compare these to the facility potential to measure progress toward the target utilization rate.</a:t>
            </a:r>
          </a:p>
          <a:p>
            <a:pPr>
              <a:buFont typeface="+mj-lt"/>
              <a:buAutoNum type="arabicPeriod"/>
            </a:pPr>
            <a:r>
              <a:rPr lang="en-US" b="1" dirty="0"/>
              <a:t>Customer Feedback</a:t>
            </a:r>
            <a:r>
              <a:rPr lang="en-US" dirty="0"/>
              <a:t>: Collect feedback from customers to ensure that any changes made to increase utilization (such as extended hours or more aggressive marketing) are also leading to higher customer satisfaction and retention.</a:t>
            </a:r>
          </a:p>
          <a:p>
            <a:pPr>
              <a:buFont typeface="+mj-lt"/>
              <a:buAutoNum type="arabicPeriod"/>
            </a:pPr>
            <a:r>
              <a:rPr lang="en-US" b="1" dirty="0"/>
              <a:t>Quarterly Facility Review</a:t>
            </a:r>
            <a:r>
              <a:rPr lang="en-US" dirty="0"/>
              <a:t>: Every quarter, conduct a comprehensive review of facility utilization, comparing the actual performance to the set goals. Make adjustments to strategies based on this review to ensure continuous improvement.</a:t>
            </a:r>
          </a:p>
          <a:p>
            <a:endParaRPr lang="en-US" dirty="0"/>
          </a:p>
        </p:txBody>
      </p:sp>
      <p:pic>
        <p:nvPicPr>
          <p:cNvPr id="8" name="Picture 7">
            <a:extLst>
              <a:ext uri="{FF2B5EF4-FFF2-40B4-BE49-F238E27FC236}">
                <a16:creationId xmlns:a16="http://schemas.microsoft.com/office/drawing/2014/main" id="{97ABED35-3D5A-967C-F94C-4FFFF3B49EEF}"/>
              </a:ext>
            </a:extLst>
          </p:cNvPr>
          <p:cNvPicPr>
            <a:picLocks noChangeAspect="1"/>
          </p:cNvPicPr>
          <p:nvPr/>
        </p:nvPicPr>
        <p:blipFill>
          <a:blip r:embed="rId2"/>
          <a:stretch>
            <a:fillRect/>
          </a:stretch>
        </p:blipFill>
        <p:spPr>
          <a:xfrm>
            <a:off x="9406467" y="1228418"/>
            <a:ext cx="2785532" cy="4401164"/>
          </a:xfrm>
          <a:prstGeom prst="rect">
            <a:avLst/>
          </a:prstGeom>
        </p:spPr>
      </p:pic>
    </p:spTree>
    <p:extLst>
      <p:ext uri="{BB962C8B-B14F-4D97-AF65-F5344CB8AC3E}">
        <p14:creationId xmlns:p14="http://schemas.microsoft.com/office/powerpoint/2010/main" val="3333452679"/>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656</TotalTime>
  <Words>4187</Words>
  <Application>Microsoft Office PowerPoint</Application>
  <PresentationFormat>Widescreen</PresentationFormat>
  <Paragraphs>227</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Trebuchet MS</vt:lpstr>
      <vt:lpstr>Wingdings 3</vt:lpstr>
      <vt:lpstr>Facet</vt:lpstr>
      <vt:lpstr>NADA Service Homework </vt:lpstr>
      <vt:lpstr>   Marketing  </vt:lpstr>
      <vt:lpstr>   Marketing  </vt:lpstr>
      <vt:lpstr>   Marketing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Tony Jimenez</cp:lastModifiedBy>
  <cp:revision>8</cp:revision>
  <dcterms:created xsi:type="dcterms:W3CDTF">2022-12-04T13:10:55Z</dcterms:created>
  <dcterms:modified xsi:type="dcterms:W3CDTF">2024-08-10T16:57:22Z</dcterms:modified>
</cp:coreProperties>
</file>