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115B32C-ABE0-4775-9D6C-354587B0488E}" v="14" dt="2024-08-04T20:26:13.43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4" d="100"/>
          <a:sy n="104" d="100"/>
        </p:scale>
        <p:origin x="138" y="2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eil Lambert" userId="3ecbbf8a7531331c" providerId="LiveId" clId="{6115B32C-ABE0-4775-9D6C-354587B0488E}"/>
    <pc:docChg chg="undo custSel modSld">
      <pc:chgData name="Neil Lambert" userId="3ecbbf8a7531331c" providerId="LiveId" clId="{6115B32C-ABE0-4775-9D6C-354587B0488E}" dt="2024-08-04T20:26:38.675" v="1445" actId="14100"/>
      <pc:docMkLst>
        <pc:docMk/>
      </pc:docMkLst>
      <pc:sldChg chg="modSp mod">
        <pc:chgData name="Neil Lambert" userId="3ecbbf8a7531331c" providerId="LiveId" clId="{6115B32C-ABE0-4775-9D6C-354587B0488E}" dt="2024-08-04T19:19:40.713" v="838" actId="1076"/>
        <pc:sldMkLst>
          <pc:docMk/>
          <pc:sldMk cId="407074056" sldId="256"/>
        </pc:sldMkLst>
        <pc:spChg chg="mod">
          <ac:chgData name="Neil Lambert" userId="3ecbbf8a7531331c" providerId="LiveId" clId="{6115B32C-ABE0-4775-9D6C-354587B0488E}" dt="2024-08-04T19:19:40.713" v="838" actId="1076"/>
          <ac:spMkLst>
            <pc:docMk/>
            <pc:sldMk cId="407074056" sldId="256"/>
            <ac:spMk id="2" creationId="{3E0A9F39-3A40-DAF5-FB29-F9EF6B43BC8E}"/>
          </ac:spMkLst>
        </pc:spChg>
        <pc:spChg chg="mod">
          <ac:chgData name="Neil Lambert" userId="3ecbbf8a7531331c" providerId="LiveId" clId="{6115B32C-ABE0-4775-9D6C-354587B0488E}" dt="2024-08-04T19:19:36.853" v="837" actId="1076"/>
          <ac:spMkLst>
            <pc:docMk/>
            <pc:sldMk cId="407074056" sldId="256"/>
            <ac:spMk id="3" creationId="{3D24D94E-9ADE-FBA4-4E04-F5102B2316CA}"/>
          </ac:spMkLst>
        </pc:spChg>
      </pc:sldChg>
      <pc:sldChg chg="addSp modSp mod">
        <pc:chgData name="Neil Lambert" userId="3ecbbf8a7531331c" providerId="LiveId" clId="{6115B32C-ABE0-4775-9D6C-354587B0488E}" dt="2024-08-04T02:39:14.283" v="27" actId="20577"/>
        <pc:sldMkLst>
          <pc:docMk/>
          <pc:sldMk cId="3839221384" sldId="257"/>
        </pc:sldMkLst>
        <pc:spChg chg="mod">
          <ac:chgData name="Neil Lambert" userId="3ecbbf8a7531331c" providerId="LiveId" clId="{6115B32C-ABE0-4775-9D6C-354587B0488E}" dt="2024-08-04T02:37:56.463" v="4" actId="1076"/>
          <ac:spMkLst>
            <pc:docMk/>
            <pc:sldMk cId="3839221384" sldId="257"/>
            <ac:spMk id="3" creationId="{203A9D90-6288-FF85-A14B-EAAC61E0E9A8}"/>
          </ac:spMkLst>
        </pc:spChg>
        <pc:spChg chg="add mod">
          <ac:chgData name="Neil Lambert" userId="3ecbbf8a7531331c" providerId="LiveId" clId="{6115B32C-ABE0-4775-9D6C-354587B0488E}" dt="2024-08-04T02:39:14.283" v="27" actId="20577"/>
          <ac:spMkLst>
            <pc:docMk/>
            <pc:sldMk cId="3839221384" sldId="257"/>
            <ac:spMk id="4" creationId="{3387073A-58FC-7A7A-14B0-23BF8F888262}"/>
          </ac:spMkLst>
        </pc:spChg>
      </pc:sldChg>
      <pc:sldChg chg="addSp modSp mod">
        <pc:chgData name="Neil Lambert" userId="3ecbbf8a7531331c" providerId="LiveId" clId="{6115B32C-ABE0-4775-9D6C-354587B0488E}" dt="2024-08-04T20:26:38.675" v="1445" actId="14100"/>
        <pc:sldMkLst>
          <pc:docMk/>
          <pc:sldMk cId="4167117408" sldId="258"/>
        </pc:sldMkLst>
        <pc:spChg chg="mod">
          <ac:chgData name="Neil Lambert" userId="3ecbbf8a7531331c" providerId="LiveId" clId="{6115B32C-ABE0-4775-9D6C-354587B0488E}" dt="2024-08-04T20:25:10.115" v="1437" actId="20577"/>
          <ac:spMkLst>
            <pc:docMk/>
            <pc:sldMk cId="4167117408" sldId="258"/>
            <ac:spMk id="3" creationId="{DC1AC215-6A1E-4C59-EFD0-D293BFB95537}"/>
          </ac:spMkLst>
        </pc:spChg>
        <pc:picChg chg="add mod">
          <ac:chgData name="Neil Lambert" userId="3ecbbf8a7531331c" providerId="LiveId" clId="{6115B32C-ABE0-4775-9D6C-354587B0488E}" dt="2024-08-04T19:58:13.442" v="969" actId="14100"/>
          <ac:picMkLst>
            <pc:docMk/>
            <pc:sldMk cId="4167117408" sldId="258"/>
            <ac:picMk id="7" creationId="{6365C41F-C802-559D-0914-43069C843044}"/>
          </ac:picMkLst>
        </pc:picChg>
        <pc:picChg chg="add mod">
          <ac:chgData name="Neil Lambert" userId="3ecbbf8a7531331c" providerId="LiveId" clId="{6115B32C-ABE0-4775-9D6C-354587B0488E}" dt="2024-08-04T20:26:38.675" v="1445" actId="14100"/>
          <ac:picMkLst>
            <pc:docMk/>
            <pc:sldMk cId="4167117408" sldId="258"/>
            <ac:picMk id="9" creationId="{2DBD4FF0-DB92-50F3-A5AF-8155B0207FBF}"/>
          </ac:picMkLst>
        </pc:picChg>
      </pc:sldChg>
      <pc:sldChg chg="modSp mod">
        <pc:chgData name="Neil Lambert" userId="3ecbbf8a7531331c" providerId="LiveId" clId="{6115B32C-ABE0-4775-9D6C-354587B0488E}" dt="2024-08-04T19:29:55.338" v="914" actId="27636"/>
        <pc:sldMkLst>
          <pc:docMk/>
          <pc:sldMk cId="2924363353" sldId="259"/>
        </pc:sldMkLst>
        <pc:spChg chg="mod">
          <ac:chgData name="Neil Lambert" userId="3ecbbf8a7531331c" providerId="LiveId" clId="{6115B32C-ABE0-4775-9D6C-354587B0488E}" dt="2024-08-04T19:29:55.338" v="914" actId="27636"/>
          <ac:spMkLst>
            <pc:docMk/>
            <pc:sldMk cId="2924363353" sldId="259"/>
            <ac:spMk id="3" creationId="{0CC31931-4847-F763-D4D1-1433E7E0CE49}"/>
          </ac:spMkLst>
        </pc:spChg>
      </pc:sldChg>
      <pc:sldChg chg="modSp mod">
        <pc:chgData name="Neil Lambert" userId="3ecbbf8a7531331c" providerId="LiveId" clId="{6115B32C-ABE0-4775-9D6C-354587B0488E}" dt="2024-08-04T02:57:16.001" v="61" actId="20577"/>
        <pc:sldMkLst>
          <pc:docMk/>
          <pc:sldMk cId="2417698126" sldId="262"/>
        </pc:sldMkLst>
        <pc:spChg chg="mod">
          <ac:chgData name="Neil Lambert" userId="3ecbbf8a7531331c" providerId="LiveId" clId="{6115B32C-ABE0-4775-9D6C-354587B0488E}" dt="2024-08-04T02:57:16.001" v="61" actId="20577"/>
          <ac:spMkLst>
            <pc:docMk/>
            <pc:sldMk cId="2417698126" sldId="262"/>
            <ac:spMk id="3" creationId="{203A9D90-6288-FF85-A14B-EAAC61E0E9A8}"/>
          </ac:spMkLst>
        </pc:spChg>
      </pc:sldChg>
      <pc:sldChg chg="addSp modSp mod">
        <pc:chgData name="Neil Lambert" userId="3ecbbf8a7531331c" providerId="LiveId" clId="{6115B32C-ABE0-4775-9D6C-354587B0488E}" dt="2024-08-04T03:04:21.728" v="66" actId="20577"/>
        <pc:sldMkLst>
          <pc:docMk/>
          <pc:sldMk cId="3912869560" sldId="263"/>
        </pc:sldMkLst>
        <pc:spChg chg="add mod">
          <ac:chgData name="Neil Lambert" userId="3ecbbf8a7531331c" providerId="LiveId" clId="{6115B32C-ABE0-4775-9D6C-354587B0488E}" dt="2024-08-04T03:04:21.728" v="66" actId="20577"/>
          <ac:spMkLst>
            <pc:docMk/>
            <pc:sldMk cId="3912869560" sldId="263"/>
            <ac:spMk id="4" creationId="{F45699BF-B61B-5A3E-9FC7-B36DE255750E}"/>
          </ac:spMkLst>
        </pc:spChg>
      </pc:sldChg>
      <pc:sldChg chg="addSp modSp mod">
        <pc:chgData name="Neil Lambert" userId="3ecbbf8a7531331c" providerId="LiveId" clId="{6115B32C-ABE0-4775-9D6C-354587B0488E}" dt="2024-08-04T19:18:35.236" v="832" actId="5793"/>
        <pc:sldMkLst>
          <pc:docMk/>
          <pc:sldMk cId="627664966" sldId="264"/>
        </pc:sldMkLst>
        <pc:spChg chg="add mod">
          <ac:chgData name="Neil Lambert" userId="3ecbbf8a7531331c" providerId="LiveId" clId="{6115B32C-ABE0-4775-9D6C-354587B0488E}" dt="2024-08-04T19:18:35.236" v="832" actId="5793"/>
          <ac:spMkLst>
            <pc:docMk/>
            <pc:sldMk cId="627664966" sldId="264"/>
            <ac:spMk id="4" creationId="{CB0D3546-B3B3-48C8-782E-0FFE5D0233CF}"/>
          </ac:spMkLst>
        </pc:spChg>
      </pc:sldChg>
      <pc:sldChg chg="addSp modSp mod">
        <pc:chgData name="Neil Lambert" userId="3ecbbf8a7531331c" providerId="LiveId" clId="{6115B32C-ABE0-4775-9D6C-354587B0488E}" dt="2024-08-04T19:02:04.513" v="779" actId="20577"/>
        <pc:sldMkLst>
          <pc:docMk/>
          <pc:sldMk cId="3985272254" sldId="265"/>
        </pc:sldMkLst>
        <pc:spChg chg="mod">
          <ac:chgData name="Neil Lambert" userId="3ecbbf8a7531331c" providerId="LiveId" clId="{6115B32C-ABE0-4775-9D6C-354587B0488E}" dt="2024-08-04T19:01:29.094" v="769" actId="1076"/>
          <ac:spMkLst>
            <pc:docMk/>
            <pc:sldMk cId="3985272254" sldId="265"/>
            <ac:spMk id="3" creationId="{203A9D90-6288-FF85-A14B-EAAC61E0E9A8}"/>
          </ac:spMkLst>
        </pc:spChg>
        <pc:spChg chg="add mod">
          <ac:chgData name="Neil Lambert" userId="3ecbbf8a7531331c" providerId="LiveId" clId="{6115B32C-ABE0-4775-9D6C-354587B0488E}" dt="2024-08-04T19:02:04.513" v="779" actId="20577"/>
          <ac:spMkLst>
            <pc:docMk/>
            <pc:sldMk cId="3985272254" sldId="265"/>
            <ac:spMk id="4" creationId="{87B5472B-EC08-6F10-A3C9-DD741ADD3D2E}"/>
          </ac:spMkLst>
        </pc:spChg>
      </pc:sldChg>
      <pc:sldChg chg="addSp modSp mod">
        <pc:chgData name="Neil Lambert" userId="3ecbbf8a7531331c" providerId="LiveId" clId="{6115B32C-ABE0-4775-9D6C-354587B0488E}" dt="2024-08-04T19:03:45.849" v="796" actId="1076"/>
        <pc:sldMkLst>
          <pc:docMk/>
          <pc:sldMk cId="4226099158" sldId="266"/>
        </pc:sldMkLst>
        <pc:spChg chg="mod">
          <ac:chgData name="Neil Lambert" userId="3ecbbf8a7531331c" providerId="LiveId" clId="{6115B32C-ABE0-4775-9D6C-354587B0488E}" dt="2024-08-04T19:03:25.767" v="793" actId="1076"/>
          <ac:spMkLst>
            <pc:docMk/>
            <pc:sldMk cId="4226099158" sldId="266"/>
            <ac:spMk id="2" creationId="{103DC290-7A27-95C0-53A2-21B3816BBA33}"/>
          </ac:spMkLst>
        </pc:spChg>
        <pc:spChg chg="mod">
          <ac:chgData name="Neil Lambert" userId="3ecbbf8a7531331c" providerId="LiveId" clId="{6115B32C-ABE0-4775-9D6C-354587B0488E}" dt="2024-08-04T19:03:39.573" v="795" actId="1076"/>
          <ac:spMkLst>
            <pc:docMk/>
            <pc:sldMk cId="4226099158" sldId="266"/>
            <ac:spMk id="3" creationId="{203A9D90-6288-FF85-A14B-EAAC61E0E9A8}"/>
          </ac:spMkLst>
        </pc:spChg>
        <pc:spChg chg="add mod">
          <ac:chgData name="Neil Lambert" userId="3ecbbf8a7531331c" providerId="LiveId" clId="{6115B32C-ABE0-4775-9D6C-354587B0488E}" dt="2024-08-04T19:03:45.849" v="796" actId="1076"/>
          <ac:spMkLst>
            <pc:docMk/>
            <pc:sldMk cId="4226099158" sldId="266"/>
            <ac:spMk id="4" creationId="{4604F0A5-8453-1899-0BF3-208958AB12CE}"/>
          </ac:spMkLst>
        </pc:spChg>
      </pc:sldChg>
      <pc:sldChg chg="addSp delSp modSp mod">
        <pc:chgData name="Neil Lambert" userId="3ecbbf8a7531331c" providerId="LiveId" clId="{6115B32C-ABE0-4775-9D6C-354587B0488E}" dt="2024-08-04T19:05:28.723" v="821" actId="1076"/>
        <pc:sldMkLst>
          <pc:docMk/>
          <pc:sldMk cId="850427537" sldId="267"/>
        </pc:sldMkLst>
        <pc:spChg chg="mod">
          <ac:chgData name="Neil Lambert" userId="3ecbbf8a7531331c" providerId="LiveId" clId="{6115B32C-ABE0-4775-9D6C-354587B0488E}" dt="2024-08-04T19:04:50.894" v="808" actId="1076"/>
          <ac:spMkLst>
            <pc:docMk/>
            <pc:sldMk cId="850427537" sldId="267"/>
            <ac:spMk id="2" creationId="{103DC290-7A27-95C0-53A2-21B3816BBA33}"/>
          </ac:spMkLst>
        </pc:spChg>
        <pc:spChg chg="mod">
          <ac:chgData name="Neil Lambert" userId="3ecbbf8a7531331c" providerId="LiveId" clId="{6115B32C-ABE0-4775-9D6C-354587B0488E}" dt="2024-08-04T19:04:57.253" v="809" actId="1076"/>
          <ac:spMkLst>
            <pc:docMk/>
            <pc:sldMk cId="850427537" sldId="267"/>
            <ac:spMk id="3" creationId="{203A9D90-6288-FF85-A14B-EAAC61E0E9A8}"/>
          </ac:spMkLst>
        </pc:spChg>
        <pc:spChg chg="add del mod">
          <ac:chgData name="Neil Lambert" userId="3ecbbf8a7531331c" providerId="LiveId" clId="{6115B32C-ABE0-4775-9D6C-354587B0488E}" dt="2024-08-04T19:04:18.071" v="800"/>
          <ac:spMkLst>
            <pc:docMk/>
            <pc:sldMk cId="850427537" sldId="267"/>
            <ac:spMk id="4" creationId="{AB420CDA-2052-F678-7861-06F3E2EEA2C3}"/>
          </ac:spMkLst>
        </pc:spChg>
        <pc:spChg chg="add mod">
          <ac:chgData name="Neil Lambert" userId="3ecbbf8a7531331c" providerId="LiveId" clId="{6115B32C-ABE0-4775-9D6C-354587B0488E}" dt="2024-08-04T19:05:28.723" v="821" actId="1076"/>
          <ac:spMkLst>
            <pc:docMk/>
            <pc:sldMk cId="850427537" sldId="267"/>
            <ac:spMk id="5" creationId="{38ADE594-1AA9-B09A-30DA-FB884FC4D6FC}"/>
          </ac:spMkLst>
        </pc:spChg>
      </pc:sldChg>
      <pc:sldChg chg="modSp mod">
        <pc:chgData name="Neil Lambert" userId="3ecbbf8a7531331c" providerId="LiveId" clId="{6115B32C-ABE0-4775-9D6C-354587B0488E}" dt="2024-08-04T19:01:00.687" v="768" actId="14100"/>
        <pc:sldMkLst>
          <pc:docMk/>
          <pc:sldMk cId="3364109993" sldId="268"/>
        </pc:sldMkLst>
        <pc:spChg chg="mod">
          <ac:chgData name="Neil Lambert" userId="3ecbbf8a7531331c" providerId="LiveId" clId="{6115B32C-ABE0-4775-9D6C-354587B0488E}" dt="2024-08-04T19:00:14.254" v="761" actId="1076"/>
          <ac:spMkLst>
            <pc:docMk/>
            <pc:sldMk cId="3364109993" sldId="268"/>
            <ac:spMk id="2" creationId="{103DC290-7A27-95C0-53A2-21B3816BBA33}"/>
          </ac:spMkLst>
        </pc:spChg>
        <pc:spChg chg="mod">
          <ac:chgData name="Neil Lambert" userId="3ecbbf8a7531331c" providerId="LiveId" clId="{6115B32C-ABE0-4775-9D6C-354587B0488E}" dt="2024-08-04T19:00:45.948" v="765" actId="1076"/>
          <ac:spMkLst>
            <pc:docMk/>
            <pc:sldMk cId="3364109993" sldId="268"/>
            <ac:spMk id="3" creationId="{203A9D90-6288-FF85-A14B-EAAC61E0E9A8}"/>
          </ac:spMkLst>
        </pc:spChg>
        <pc:graphicFrameChg chg="mod modGraphic">
          <ac:chgData name="Neil Lambert" userId="3ecbbf8a7531331c" providerId="LiveId" clId="{6115B32C-ABE0-4775-9D6C-354587B0488E}" dt="2024-08-04T19:01:00.687" v="768" actId="14100"/>
          <ac:graphicFrameMkLst>
            <pc:docMk/>
            <pc:sldMk cId="3364109993" sldId="268"/>
            <ac:graphicFrameMk id="4" creationId="{BC8B6778-11BB-9A9A-F0BF-8949F85F8237}"/>
          </ac:graphicFrameMkLst>
        </pc:graphicFrameChg>
      </pc:sldChg>
      <pc:sldChg chg="addSp modSp mod">
        <pc:chgData name="Neil Lambert" userId="3ecbbf8a7531331c" providerId="LiveId" clId="{6115B32C-ABE0-4775-9D6C-354587B0488E}" dt="2024-08-04T19:18:08.039" v="828" actId="1076"/>
        <pc:sldMkLst>
          <pc:docMk/>
          <pc:sldMk cId="3799370086" sldId="269"/>
        </pc:sldMkLst>
        <pc:spChg chg="mod">
          <ac:chgData name="Neil Lambert" userId="3ecbbf8a7531331c" providerId="LiveId" clId="{6115B32C-ABE0-4775-9D6C-354587B0488E}" dt="2024-08-04T19:17:58.119" v="826" actId="1076"/>
          <ac:spMkLst>
            <pc:docMk/>
            <pc:sldMk cId="3799370086" sldId="269"/>
            <ac:spMk id="2" creationId="{103DC290-7A27-95C0-53A2-21B3816BBA33}"/>
          </ac:spMkLst>
        </pc:spChg>
        <pc:spChg chg="mod">
          <ac:chgData name="Neil Lambert" userId="3ecbbf8a7531331c" providerId="LiveId" clId="{6115B32C-ABE0-4775-9D6C-354587B0488E}" dt="2024-08-04T19:18:01.432" v="827" actId="1076"/>
          <ac:spMkLst>
            <pc:docMk/>
            <pc:sldMk cId="3799370086" sldId="269"/>
            <ac:spMk id="3" creationId="{203A9D90-6288-FF85-A14B-EAAC61E0E9A8}"/>
          </ac:spMkLst>
        </pc:spChg>
        <pc:spChg chg="add mod">
          <ac:chgData name="Neil Lambert" userId="3ecbbf8a7531331c" providerId="LiveId" clId="{6115B32C-ABE0-4775-9D6C-354587B0488E}" dt="2024-08-04T19:18:08.039" v="828" actId="1076"/>
          <ac:spMkLst>
            <pc:docMk/>
            <pc:sldMk cId="3799370086" sldId="269"/>
            <ac:spMk id="4" creationId="{F082629F-4F3C-D087-C0BE-68988E05B675}"/>
          </ac:spMkLst>
        </pc:spChg>
      </pc:sldChg>
      <pc:sldChg chg="modSp mod">
        <pc:chgData name="Neil Lambert" userId="3ecbbf8a7531331c" providerId="LiveId" clId="{6115B32C-ABE0-4775-9D6C-354587B0488E}" dt="2024-08-04T19:39:45.002" v="926" actId="27636"/>
        <pc:sldMkLst>
          <pc:docMk/>
          <pc:sldMk cId="3887641486" sldId="270"/>
        </pc:sldMkLst>
        <pc:spChg chg="mod">
          <ac:chgData name="Neil Lambert" userId="3ecbbf8a7531331c" providerId="LiveId" clId="{6115B32C-ABE0-4775-9D6C-354587B0488E}" dt="2024-08-04T19:39:45.002" v="926" actId="27636"/>
          <ac:spMkLst>
            <pc:docMk/>
            <pc:sldMk cId="3887641486" sldId="270"/>
            <ac:spMk id="3" creationId="{0CC31931-4847-F763-D4D1-1433E7E0CE49}"/>
          </ac:spMkLst>
        </pc:spChg>
        <pc:picChg chg="mod">
          <ac:chgData name="Neil Lambert" userId="3ecbbf8a7531331c" providerId="LiveId" clId="{6115B32C-ABE0-4775-9D6C-354587B0488E}" dt="2024-08-04T19:39:34.779" v="919" actId="1076"/>
          <ac:picMkLst>
            <pc:docMk/>
            <pc:sldMk cId="3887641486" sldId="270"/>
            <ac:picMk id="5" creationId="{B8732E6C-6A52-C4EB-6663-C733AC05A940}"/>
          </ac:picMkLst>
        </pc:picChg>
      </pc:sldChg>
      <pc:sldChg chg="addSp modSp mod">
        <pc:chgData name="Neil Lambert" userId="3ecbbf8a7531331c" providerId="LiveId" clId="{6115B32C-ABE0-4775-9D6C-354587B0488E}" dt="2024-08-04T19:49:49.029" v="961" actId="20577"/>
        <pc:sldMkLst>
          <pc:docMk/>
          <pc:sldMk cId="1306592365" sldId="271"/>
        </pc:sldMkLst>
        <pc:spChg chg="mod">
          <ac:chgData name="Neil Lambert" userId="3ecbbf8a7531331c" providerId="LiveId" clId="{6115B32C-ABE0-4775-9D6C-354587B0488E}" dt="2024-08-04T19:48:01.805" v="932" actId="1076"/>
          <ac:spMkLst>
            <pc:docMk/>
            <pc:sldMk cId="1306592365" sldId="271"/>
            <ac:spMk id="2" creationId="{CCC0419E-50F3-1F2F-1B8E-FED52940944C}"/>
          </ac:spMkLst>
        </pc:spChg>
        <pc:spChg chg="mod">
          <ac:chgData name="Neil Lambert" userId="3ecbbf8a7531331c" providerId="LiveId" clId="{6115B32C-ABE0-4775-9D6C-354587B0488E}" dt="2024-08-04T19:47:57.694" v="931" actId="14100"/>
          <ac:spMkLst>
            <pc:docMk/>
            <pc:sldMk cId="1306592365" sldId="271"/>
            <ac:spMk id="3" creationId="{0CC31931-4847-F763-D4D1-1433E7E0CE49}"/>
          </ac:spMkLst>
        </pc:spChg>
        <pc:spChg chg="add mod">
          <ac:chgData name="Neil Lambert" userId="3ecbbf8a7531331c" providerId="LiveId" clId="{6115B32C-ABE0-4775-9D6C-354587B0488E}" dt="2024-08-04T19:49:49.029" v="961" actId="20577"/>
          <ac:spMkLst>
            <pc:docMk/>
            <pc:sldMk cId="1306592365" sldId="271"/>
            <ac:spMk id="4" creationId="{AA973F9D-5D25-0BD0-0091-409CCFDBC155}"/>
          </ac:spMkLst>
        </pc:spChg>
        <pc:picChg chg="mod">
          <ac:chgData name="Neil Lambert" userId="3ecbbf8a7531331c" providerId="LiveId" clId="{6115B32C-ABE0-4775-9D6C-354587B0488E}" dt="2024-08-04T19:49:08.821" v="945" actId="1076"/>
          <ac:picMkLst>
            <pc:docMk/>
            <pc:sldMk cId="1306592365" sldId="271"/>
            <ac:picMk id="5" creationId="{0182940A-40E6-9173-7660-685895719E54}"/>
          </ac:picMkLst>
        </pc:picChg>
        <pc:picChg chg="mod">
          <ac:chgData name="Neil Lambert" userId="3ecbbf8a7531331c" providerId="LiveId" clId="{6115B32C-ABE0-4775-9D6C-354587B0488E}" dt="2024-08-04T19:48:51.418" v="941" actId="1076"/>
          <ac:picMkLst>
            <pc:docMk/>
            <pc:sldMk cId="1306592365" sldId="271"/>
            <ac:picMk id="6" creationId="{C2A3775D-51A5-D12F-8A3D-32A5B63F1D82}"/>
          </ac:picMkLst>
        </pc:picChg>
      </pc:sldChg>
      <pc:sldChg chg="modSp mod">
        <pc:chgData name="Neil Lambert" userId="3ecbbf8a7531331c" providerId="LiveId" clId="{6115B32C-ABE0-4775-9D6C-354587B0488E}" dt="2024-08-04T20:09:51.821" v="989" actId="20577"/>
        <pc:sldMkLst>
          <pc:docMk/>
          <pc:sldMk cId="1901477980" sldId="272"/>
        </pc:sldMkLst>
        <pc:spChg chg="mod">
          <ac:chgData name="Neil Lambert" userId="3ecbbf8a7531331c" providerId="LiveId" clId="{6115B32C-ABE0-4775-9D6C-354587B0488E}" dt="2024-08-04T20:09:12.929" v="984" actId="1076"/>
          <ac:spMkLst>
            <pc:docMk/>
            <pc:sldMk cId="1901477980" sldId="272"/>
            <ac:spMk id="2" creationId="{CCC0419E-50F3-1F2F-1B8E-FED52940944C}"/>
          </ac:spMkLst>
        </pc:spChg>
        <pc:spChg chg="mod">
          <ac:chgData name="Neil Lambert" userId="3ecbbf8a7531331c" providerId="LiveId" clId="{6115B32C-ABE0-4775-9D6C-354587B0488E}" dt="2024-08-04T20:09:51.821" v="989" actId="20577"/>
          <ac:spMkLst>
            <pc:docMk/>
            <pc:sldMk cId="1901477980" sldId="272"/>
            <ac:spMk id="3" creationId="{0CC31931-4847-F763-D4D1-1433E7E0CE49}"/>
          </ac:spMkLst>
        </pc:spChg>
        <pc:picChg chg="mod">
          <ac:chgData name="Neil Lambert" userId="3ecbbf8a7531331c" providerId="LiveId" clId="{6115B32C-ABE0-4775-9D6C-354587B0488E}" dt="2024-08-04T20:08:39.943" v="976" actId="1076"/>
          <ac:picMkLst>
            <pc:docMk/>
            <pc:sldMk cId="1901477980" sldId="272"/>
            <ac:picMk id="5" creationId="{66FC6FED-7B7C-659C-EEF8-DB85E910AF3F}"/>
          </ac:picMkLst>
        </pc:picChg>
        <pc:picChg chg="mod">
          <ac:chgData name="Neil Lambert" userId="3ecbbf8a7531331c" providerId="LiveId" clId="{6115B32C-ABE0-4775-9D6C-354587B0488E}" dt="2024-08-04T20:08:37.701" v="975" actId="1076"/>
          <ac:picMkLst>
            <pc:docMk/>
            <pc:sldMk cId="1901477980" sldId="272"/>
            <ac:picMk id="6" creationId="{D4C80DC3-BDC2-5C76-B2D1-6B01142DEC0F}"/>
          </ac:picMkLst>
        </pc:picChg>
      </pc:sldChg>
      <pc:sldChg chg="addSp modSp mod">
        <pc:chgData name="Neil Lambert" userId="3ecbbf8a7531331c" providerId="LiveId" clId="{6115B32C-ABE0-4775-9D6C-354587B0488E}" dt="2024-08-04T20:15:53.462" v="999" actId="255"/>
        <pc:sldMkLst>
          <pc:docMk/>
          <pc:sldMk cId="3333452679" sldId="273"/>
        </pc:sldMkLst>
        <pc:spChg chg="mod">
          <ac:chgData name="Neil Lambert" userId="3ecbbf8a7531331c" providerId="LiveId" clId="{6115B32C-ABE0-4775-9D6C-354587B0488E}" dt="2024-08-04T20:15:36.180" v="997" actId="1076"/>
          <ac:spMkLst>
            <pc:docMk/>
            <pc:sldMk cId="3333452679" sldId="273"/>
            <ac:spMk id="2" creationId="{CCC0419E-50F3-1F2F-1B8E-FED52940944C}"/>
          </ac:spMkLst>
        </pc:spChg>
        <pc:spChg chg="mod">
          <ac:chgData name="Neil Lambert" userId="3ecbbf8a7531331c" providerId="LiveId" clId="{6115B32C-ABE0-4775-9D6C-354587B0488E}" dt="2024-08-04T20:15:02.517" v="990" actId="20577"/>
          <ac:spMkLst>
            <pc:docMk/>
            <pc:sldMk cId="3333452679" sldId="273"/>
            <ac:spMk id="3" creationId="{0CC31931-4847-F763-D4D1-1433E7E0CE49}"/>
          </ac:spMkLst>
        </pc:spChg>
        <pc:spChg chg="add mod">
          <ac:chgData name="Neil Lambert" userId="3ecbbf8a7531331c" providerId="LiveId" clId="{6115B32C-ABE0-4775-9D6C-354587B0488E}" dt="2024-08-04T20:15:53.462" v="999" actId="255"/>
          <ac:spMkLst>
            <pc:docMk/>
            <pc:sldMk cId="3333452679" sldId="273"/>
            <ac:spMk id="4" creationId="{F567DA4C-FD1F-585A-8DAE-8DD81001A831}"/>
          </ac:spMkLst>
        </pc:spChg>
        <pc:picChg chg="mod">
          <ac:chgData name="Neil Lambert" userId="3ecbbf8a7531331c" providerId="LiveId" clId="{6115B32C-ABE0-4775-9D6C-354587B0488E}" dt="2024-08-04T20:15:24.138" v="994" actId="1076"/>
          <ac:picMkLst>
            <pc:docMk/>
            <pc:sldMk cId="3333452679" sldId="273"/>
            <ac:picMk id="5" creationId="{1F697E15-88F7-CA5E-A3A7-8027501C3B57}"/>
          </ac:picMkLst>
        </pc:picChg>
        <pc:picChg chg="mod">
          <ac:chgData name="Neil Lambert" userId="3ecbbf8a7531331c" providerId="LiveId" clId="{6115B32C-ABE0-4775-9D6C-354587B0488E}" dt="2024-08-04T20:15:27.367" v="995" actId="1076"/>
          <ac:picMkLst>
            <pc:docMk/>
            <pc:sldMk cId="3333452679" sldId="273"/>
            <ac:picMk id="6" creationId="{681EB027-545B-A4F6-0B0F-100EA5E6CAB4}"/>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8/4/2024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8/4/2024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8/4/2024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8/4/2024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8/4/2024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8/4/2024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8/4/2024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8/4/2024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1385434" y="1782698"/>
            <a:ext cx="9421129" cy="1646302"/>
          </a:xfrm>
        </p:spPr>
        <p:txBody>
          <a:bodyPr/>
          <a:lstStyle/>
          <a:p>
            <a:pPr algn="ctr"/>
            <a:r>
              <a:rPr lang="en-US" dirty="0">
                <a:solidFill>
                  <a:schemeClr val="bg1"/>
                </a:solidFill>
              </a:rPr>
              <a:t>Service Department Analysis for Deacon Jones GM</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2212531" y="3983925"/>
            <a:ext cx="7766936" cy="1096899"/>
          </a:xfrm>
        </p:spPr>
        <p:txBody>
          <a:bodyPr>
            <a:normAutofit/>
          </a:bodyPr>
          <a:lstStyle/>
          <a:p>
            <a:pPr algn="ctr"/>
            <a:r>
              <a:rPr lang="en-US" sz="3200" dirty="0"/>
              <a:t>By Neil Lambert/331363471</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endParaRPr lang="en-US" dirty="0"/>
          </a:p>
        </p:txBody>
      </p:sp>
      <p:sp>
        <p:nvSpPr>
          <p:cNvPr id="4" name="TextBox 3">
            <a:extLst>
              <a:ext uri="{FF2B5EF4-FFF2-40B4-BE49-F238E27FC236}">
                <a16:creationId xmlns:a16="http://schemas.microsoft.com/office/drawing/2014/main" id="{F45699BF-B61B-5A3E-9FC7-B36DE255750E}"/>
              </a:ext>
            </a:extLst>
          </p:cNvPr>
          <p:cNvSpPr txBox="1"/>
          <p:nvPr/>
        </p:nvSpPr>
        <p:spPr>
          <a:xfrm>
            <a:off x="3100039" y="2698595"/>
            <a:ext cx="8414627" cy="2625014"/>
          </a:xfrm>
          <a:prstGeom prst="rect">
            <a:avLst/>
          </a:prstGeom>
          <a:noFill/>
        </p:spPr>
        <p:txBody>
          <a:bodyPr wrap="square" rtlCol="0">
            <a:spAutoFit/>
          </a:bodyPr>
          <a:lstStyle/>
          <a:p>
            <a:pPr marL="342900" marR="0" lvl="0" indent="-342900">
              <a:lnSpc>
                <a:spcPct val="115000"/>
              </a:lnSpc>
              <a:spcBef>
                <a:spcPts val="0"/>
              </a:spcBef>
              <a:spcAft>
                <a:spcPts val="0"/>
              </a:spcAft>
              <a:buFont typeface="+mj-lt"/>
              <a:buAutoNum type="arabicPeriod"/>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Better marketing of the service department. </a:t>
            </a:r>
          </a:p>
          <a:p>
            <a:pPr marL="342900" marR="0" lvl="0" indent="-342900">
              <a:lnSpc>
                <a:spcPct val="115000"/>
              </a:lnSpc>
              <a:spcBef>
                <a:spcPts val="0"/>
              </a:spcBef>
              <a:spcAft>
                <a:spcPts val="0"/>
              </a:spcAft>
              <a:buFont typeface="+mj-lt"/>
              <a:buAutoNum type="arabicPeriod"/>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0"/>
              </a:spcAft>
              <a:buFont typeface="+mj-lt"/>
              <a:buAutoNum type="arabicPeriod"/>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Get involved with the community and show appreciation to customers.</a:t>
            </a:r>
          </a:p>
          <a:p>
            <a:pPr marL="342900" marR="0" lvl="0" indent="-342900">
              <a:lnSpc>
                <a:spcPct val="115000"/>
              </a:lnSpc>
              <a:spcBef>
                <a:spcPts val="0"/>
              </a:spcBef>
              <a:spcAft>
                <a:spcPts val="0"/>
              </a:spcAft>
              <a:buFont typeface="+mj-lt"/>
              <a:buAutoNum type="arabicPeriod"/>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0"/>
              </a:spcAft>
              <a:buFont typeface="+mj-lt"/>
              <a:buAutoNum type="arabicPeriod"/>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Get more involved with the employees and their families. </a:t>
            </a:r>
          </a:p>
          <a:p>
            <a:pPr marL="342900" marR="0" lvl="0" indent="-342900">
              <a:lnSpc>
                <a:spcPct val="115000"/>
              </a:lnSpc>
              <a:spcBef>
                <a:spcPts val="0"/>
              </a:spcBef>
              <a:spcAft>
                <a:spcPts val="0"/>
              </a:spcAft>
              <a:buFont typeface="+mj-lt"/>
              <a:buAutoNum type="arabicPeriod"/>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800"/>
              </a:spcAft>
              <a:buFont typeface="+mj-lt"/>
              <a:buAutoNum type="arabicPeriod"/>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Training for techs and interdepartmental experiences for a big picture understanding of the dealership. </a:t>
            </a:r>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endParaRPr lang="en-US" dirty="0"/>
          </a:p>
          <a:p>
            <a:endParaRPr lang="en-US" dirty="0"/>
          </a:p>
        </p:txBody>
      </p:sp>
      <p:sp>
        <p:nvSpPr>
          <p:cNvPr id="4" name="TextBox 3">
            <a:extLst>
              <a:ext uri="{FF2B5EF4-FFF2-40B4-BE49-F238E27FC236}">
                <a16:creationId xmlns:a16="http://schemas.microsoft.com/office/drawing/2014/main" id="{CB0D3546-B3B3-48C8-782E-0FFE5D0233CF}"/>
              </a:ext>
            </a:extLst>
          </p:cNvPr>
          <p:cNvSpPr txBox="1"/>
          <p:nvPr/>
        </p:nvSpPr>
        <p:spPr>
          <a:xfrm>
            <a:off x="2051824" y="2570782"/>
            <a:ext cx="9462842" cy="2830198"/>
          </a:xfrm>
          <a:prstGeom prst="rect">
            <a:avLst/>
          </a:prstGeom>
          <a:noFill/>
        </p:spPr>
        <p:txBody>
          <a:bodyPr wrap="square" rtlCol="0">
            <a:spAutoFit/>
          </a:bodyPr>
          <a:lstStyle/>
          <a:p>
            <a:pPr marL="342900" marR="0" lvl="0" indent="-342900">
              <a:lnSpc>
                <a:spcPct val="115000"/>
              </a:lnSpc>
              <a:spcBef>
                <a:spcPts val="0"/>
              </a:spcBef>
              <a:spcAft>
                <a:spcPts val="800"/>
              </a:spcAft>
              <a:buAutoNum type="arabicPeriod"/>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We have limited hours compared to other service departments in our area, as we are closed on Sundays. </a:t>
            </a:r>
          </a:p>
          <a:p>
            <a:pPr marL="342900" marR="0" lvl="0" indent="-342900">
              <a:lnSpc>
                <a:spcPct val="115000"/>
              </a:lnSpc>
              <a:spcBef>
                <a:spcPts val="0"/>
              </a:spcBef>
              <a:spcAft>
                <a:spcPts val="800"/>
              </a:spcAft>
              <a:buAutoNum type="arabicPeriod"/>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R="0" lvl="0">
              <a:lnSpc>
                <a:spcPct val="115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2. Our hours of operation for sales are different than the service department. </a:t>
            </a:r>
          </a:p>
          <a:p>
            <a:pPr marL="457200" marR="0">
              <a:lnSpc>
                <a:spcPct val="115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R="0" lvl="0">
              <a:lnSpc>
                <a:spcPct val="115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3. We have several new competitors/repair shops opening in the area. </a:t>
            </a:r>
          </a:p>
          <a:p>
            <a:pPr marL="457200" marR="0">
              <a:lnSpc>
                <a:spcPct val="115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R="0" lvl="0">
              <a:lnSpc>
                <a:spcPct val="115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4. Loss of business when we cannot get the customer scheduled. </a:t>
            </a:r>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320495" y="1488613"/>
            <a:ext cx="8596668" cy="3880773"/>
          </a:xfrm>
        </p:spPr>
        <p:txBody>
          <a:bodyPr/>
          <a:lstStyle/>
          <a:p>
            <a:r>
              <a:rPr lang="en-US" dirty="0"/>
              <a:t>Objectives</a:t>
            </a:r>
          </a:p>
          <a:p>
            <a:endParaRPr lang="en-US" dirty="0"/>
          </a:p>
          <a:p>
            <a:endParaRPr lang="en-US" dirty="0"/>
          </a:p>
        </p:txBody>
      </p:sp>
      <p:sp>
        <p:nvSpPr>
          <p:cNvPr id="4" name="TextBox 3">
            <a:extLst>
              <a:ext uri="{FF2B5EF4-FFF2-40B4-BE49-F238E27FC236}">
                <a16:creationId xmlns:a16="http://schemas.microsoft.com/office/drawing/2014/main" id="{87B5472B-EC08-6F10-A3C9-DD741ADD3D2E}"/>
              </a:ext>
            </a:extLst>
          </p:cNvPr>
          <p:cNvSpPr txBox="1"/>
          <p:nvPr/>
        </p:nvSpPr>
        <p:spPr>
          <a:xfrm>
            <a:off x="677335" y="1930400"/>
            <a:ext cx="10362372" cy="4217758"/>
          </a:xfrm>
          <a:prstGeom prst="rect">
            <a:avLst/>
          </a:prstGeom>
          <a:noFill/>
        </p:spPr>
        <p:txBody>
          <a:bodyPr wrap="square" rtlCol="0">
            <a:spAutoFit/>
          </a:bodyPr>
          <a:lstStyle/>
          <a:p>
            <a:pPr marL="342900" marR="0" lvl="0" indent="-342900">
              <a:lnSpc>
                <a:spcPct val="115000"/>
              </a:lnSpc>
              <a:spcBef>
                <a:spcPts val="0"/>
              </a:spcBef>
              <a:spcAft>
                <a:spcPts val="0"/>
              </a:spcAft>
              <a:buFont typeface="+mj-lt"/>
              <a:buAutoNum type="arabicPeriod"/>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To improve communications between advisors and techs.</a:t>
            </a:r>
          </a:p>
          <a:p>
            <a:pPr marL="342900" marR="0" lvl="0" indent="-342900">
              <a:lnSpc>
                <a:spcPct val="115000"/>
              </a:lnSpc>
              <a:spcBef>
                <a:spcPts val="0"/>
              </a:spcBef>
              <a:spcAft>
                <a:spcPts val="0"/>
              </a:spcAft>
              <a:buFont typeface="+mj-lt"/>
              <a:buAutoNum type="arabicPeriod"/>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0"/>
              </a:spcAft>
              <a:buFont typeface="+mj-lt"/>
              <a:buAutoNum type="arabicPeriod"/>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Improve efficiency and skills in Parts Department in providing parts and maintaining inventory.</a:t>
            </a:r>
          </a:p>
          <a:p>
            <a:pPr marL="342900" marR="0" lvl="0" indent="-342900">
              <a:lnSpc>
                <a:spcPct val="115000"/>
              </a:lnSpc>
              <a:spcBef>
                <a:spcPts val="0"/>
              </a:spcBef>
              <a:spcAft>
                <a:spcPts val="0"/>
              </a:spcAft>
              <a:buFont typeface="+mj-lt"/>
              <a:buAutoNum type="arabicPeriod"/>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0"/>
              </a:spcAft>
              <a:buFont typeface="+mj-lt"/>
              <a:buAutoNum type="arabicPeriod"/>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Manage organization of the lot to ensure vehicles are easily found in a time effective manner.</a:t>
            </a:r>
          </a:p>
          <a:p>
            <a:pPr marL="342900" marR="0" lvl="0" indent="-342900">
              <a:lnSpc>
                <a:spcPct val="115000"/>
              </a:lnSpc>
              <a:spcBef>
                <a:spcPts val="0"/>
              </a:spcBef>
              <a:spcAft>
                <a:spcPts val="0"/>
              </a:spcAft>
              <a:buFont typeface="+mj-lt"/>
              <a:buAutoNum type="arabicPeriod"/>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0"/>
              </a:spcAft>
              <a:buFont typeface="+mj-lt"/>
              <a:buAutoNum type="arabicPeriod"/>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Ensure facilities, equipment, and technology are updated for maximum job efficiency. </a:t>
            </a:r>
          </a:p>
          <a:p>
            <a:pPr marL="342900" marR="0" lvl="0" indent="-342900">
              <a:lnSpc>
                <a:spcPct val="115000"/>
              </a:lnSpc>
              <a:spcBef>
                <a:spcPts val="0"/>
              </a:spcBef>
              <a:spcAft>
                <a:spcPts val="0"/>
              </a:spcAft>
              <a:buFont typeface="+mj-lt"/>
              <a:buAutoNum type="arabicPeriod"/>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0"/>
              </a:spcAft>
              <a:buFont typeface="+mj-lt"/>
              <a:buAutoNum type="arabicPeriod"/>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Increase employee productivity and morale.</a:t>
            </a:r>
          </a:p>
          <a:p>
            <a:pPr marL="342900" marR="0" lvl="0" indent="-342900">
              <a:lnSpc>
                <a:spcPct val="115000"/>
              </a:lnSpc>
              <a:spcBef>
                <a:spcPts val="0"/>
              </a:spcBef>
              <a:spcAft>
                <a:spcPts val="0"/>
              </a:spcAft>
              <a:buFont typeface="+mj-lt"/>
              <a:buAutoNum type="arabicPeriod"/>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0"/>
              </a:spcAft>
              <a:buFont typeface="+mj-lt"/>
              <a:buAutoNum type="arabicPeriod"/>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Increase CSI and proactively develop customer connections.</a:t>
            </a:r>
          </a:p>
          <a:p>
            <a:pPr marL="342900" marR="0" lvl="0" indent="-342900">
              <a:lnSpc>
                <a:spcPct val="115000"/>
              </a:lnSpc>
              <a:spcBef>
                <a:spcPts val="0"/>
              </a:spcBef>
              <a:spcAft>
                <a:spcPts val="0"/>
              </a:spcAft>
              <a:buFont typeface="+mj-lt"/>
              <a:buAutoNum type="arabicPeriod"/>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800"/>
              </a:spcAft>
              <a:buFont typeface="+mj-lt"/>
              <a:buAutoNum type="arabicPeriod"/>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Increase skills and service knowledge of more inexperienced service techs.</a:t>
            </a:r>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99636" y="173732"/>
            <a:ext cx="8596668" cy="1320800"/>
          </a:xfrm>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5716858" y="365781"/>
            <a:ext cx="8596668" cy="3880773"/>
          </a:xfrm>
        </p:spPr>
        <p:txBody>
          <a:bodyPr/>
          <a:lstStyle/>
          <a:p>
            <a:r>
              <a:rPr lang="en-US" dirty="0"/>
              <a:t>Strategies</a:t>
            </a:r>
          </a:p>
          <a:p>
            <a:endParaRPr lang="en-US" dirty="0"/>
          </a:p>
          <a:p>
            <a:endParaRPr lang="en-US" dirty="0"/>
          </a:p>
        </p:txBody>
      </p:sp>
      <p:sp>
        <p:nvSpPr>
          <p:cNvPr id="4" name="TextBox 3">
            <a:extLst>
              <a:ext uri="{FF2B5EF4-FFF2-40B4-BE49-F238E27FC236}">
                <a16:creationId xmlns:a16="http://schemas.microsoft.com/office/drawing/2014/main" id="{4604F0A5-8453-1899-0BF3-208958AB12CE}"/>
              </a:ext>
            </a:extLst>
          </p:cNvPr>
          <p:cNvSpPr txBox="1"/>
          <p:nvPr/>
        </p:nvSpPr>
        <p:spPr>
          <a:xfrm>
            <a:off x="423746" y="918640"/>
            <a:ext cx="12192000" cy="5810501"/>
          </a:xfrm>
          <a:prstGeom prst="rect">
            <a:avLst/>
          </a:prstGeom>
          <a:noFill/>
        </p:spPr>
        <p:txBody>
          <a:bodyPr wrap="square" rtlCol="0">
            <a:spAutoFit/>
          </a:bodyPr>
          <a:lstStyle/>
          <a:p>
            <a:pPr marL="342900" marR="0" lvl="0" indent="-342900">
              <a:lnSpc>
                <a:spcPct val="115000"/>
              </a:lnSpc>
              <a:spcBef>
                <a:spcPts val="0"/>
              </a:spcBef>
              <a:spcAft>
                <a:spcPts val="0"/>
              </a:spcAft>
              <a:buFont typeface="+mj-lt"/>
              <a:buAutoNum type="arabicPeriod"/>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Obtain approvals for the work faster, which must flow from advisors. Advisors need to stay apprised of vehicle conditions and timelines on job completion. </a:t>
            </a:r>
          </a:p>
          <a:p>
            <a:pPr marL="342900" marR="0" lvl="0" indent="-342900">
              <a:lnSpc>
                <a:spcPct val="115000"/>
              </a:lnSpc>
              <a:spcBef>
                <a:spcPts val="0"/>
              </a:spcBef>
              <a:spcAft>
                <a:spcPts val="0"/>
              </a:spcAft>
              <a:buFont typeface="+mj-lt"/>
              <a:buAutoNum type="arabicPeriod"/>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0"/>
              </a:spcAft>
              <a:buFont typeface="+mj-lt"/>
              <a:buAutoNum type="arabicPeriod"/>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Training Parts Department in our current systems to bring more consistency and conversations with service techs to understand current needs. </a:t>
            </a:r>
          </a:p>
          <a:p>
            <a:pPr marL="342900" marR="0" lvl="0" indent="-342900">
              <a:lnSpc>
                <a:spcPct val="115000"/>
              </a:lnSpc>
              <a:spcBef>
                <a:spcPts val="0"/>
              </a:spcBef>
              <a:spcAft>
                <a:spcPts val="0"/>
              </a:spcAft>
              <a:buFont typeface="+mj-lt"/>
              <a:buAutoNum type="arabicPeriod"/>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0"/>
              </a:spcAft>
              <a:buFont typeface="+mj-lt"/>
              <a:buAutoNum type="arabicPeriod"/>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Make sure vehicles are easily accessible and in a clearly marked area when needed. </a:t>
            </a:r>
          </a:p>
          <a:p>
            <a:pPr marL="342900" marR="0" lvl="0" indent="-342900">
              <a:lnSpc>
                <a:spcPct val="115000"/>
              </a:lnSpc>
              <a:spcBef>
                <a:spcPts val="0"/>
              </a:spcBef>
              <a:spcAft>
                <a:spcPts val="0"/>
              </a:spcAft>
              <a:buFont typeface="+mj-lt"/>
              <a:buAutoNum type="arabicPeriod"/>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0"/>
              </a:spcAft>
              <a:buFont typeface="+mj-lt"/>
              <a:buAutoNum type="arabicPeriod"/>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Provide most updated technology and equipment to provide Service what they need to fulfill their jobs. </a:t>
            </a:r>
          </a:p>
          <a:p>
            <a:pPr marL="342900" marR="0" lvl="0" indent="-342900">
              <a:lnSpc>
                <a:spcPct val="115000"/>
              </a:lnSpc>
              <a:spcBef>
                <a:spcPts val="0"/>
              </a:spcBef>
              <a:spcAft>
                <a:spcPts val="0"/>
              </a:spcAft>
              <a:buFont typeface="+mj-lt"/>
              <a:buAutoNum type="arabicPeriod"/>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0"/>
              </a:spcAft>
              <a:buFont typeface="+mj-lt"/>
              <a:buAutoNum type="arabicPeriod"/>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Hold Family Days or Employee Appreciation Events, review current pay plans, add incentives where appropriate.</a:t>
            </a:r>
          </a:p>
          <a:p>
            <a:pPr marL="342900" marR="0" lvl="0" indent="-342900">
              <a:lnSpc>
                <a:spcPct val="115000"/>
              </a:lnSpc>
              <a:spcBef>
                <a:spcPts val="0"/>
              </a:spcBef>
              <a:spcAft>
                <a:spcPts val="0"/>
              </a:spcAft>
              <a:buFont typeface="+mj-lt"/>
              <a:buAutoNum type="arabicPeriod"/>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0"/>
              </a:spcAft>
              <a:buFont typeface="+mj-lt"/>
              <a:buAutoNum type="arabicPeriod"/>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Service Manager, with Service Advisors, need to review CSI surveys weekly. </a:t>
            </a:r>
          </a:p>
          <a:p>
            <a:pPr marL="342900" marR="0" lvl="0" indent="-342900">
              <a:lnSpc>
                <a:spcPct val="115000"/>
              </a:lnSpc>
              <a:spcBef>
                <a:spcPts val="0"/>
              </a:spcBef>
              <a:spcAft>
                <a:spcPts val="0"/>
              </a:spcAft>
              <a:buFont typeface="+mj-lt"/>
              <a:buAutoNum type="arabicPeriod"/>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0"/>
              </a:spcAft>
              <a:buFont typeface="+mj-lt"/>
              <a:buAutoNum type="arabicPeriod"/>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Hold special appreciation days for community members such as teachers, law enforcement, etc. </a:t>
            </a:r>
          </a:p>
          <a:p>
            <a:pPr marL="342900" marR="0" lvl="0" indent="-342900">
              <a:lnSpc>
                <a:spcPct val="115000"/>
              </a:lnSpc>
              <a:spcBef>
                <a:spcPts val="0"/>
              </a:spcBef>
              <a:spcAft>
                <a:spcPts val="0"/>
              </a:spcAft>
              <a:buFont typeface="+mj-lt"/>
              <a:buAutoNum type="arabicPeriod"/>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800"/>
              </a:spcAft>
              <a:buFont typeface="+mj-lt"/>
              <a:buAutoNum type="arabicPeriod"/>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Require training path for technicians to boost their knowledge and have veteran techs help more inexperienced or new employees. </a:t>
            </a:r>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0" y="139741"/>
            <a:ext cx="8596668" cy="1320800"/>
          </a:xfrm>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4298334" y="159297"/>
            <a:ext cx="8596668" cy="3880773"/>
          </a:xfrm>
        </p:spPr>
        <p:txBody>
          <a:bodyPr/>
          <a:lstStyle/>
          <a:p>
            <a:r>
              <a:rPr lang="en-US" dirty="0"/>
              <a:t>Tactics</a:t>
            </a:r>
          </a:p>
          <a:p>
            <a:endParaRPr lang="en-US" dirty="0"/>
          </a:p>
          <a:p>
            <a:endParaRPr lang="en-US" dirty="0"/>
          </a:p>
        </p:txBody>
      </p:sp>
      <p:sp>
        <p:nvSpPr>
          <p:cNvPr id="5" name="TextBox 4">
            <a:extLst>
              <a:ext uri="{FF2B5EF4-FFF2-40B4-BE49-F238E27FC236}">
                <a16:creationId xmlns:a16="http://schemas.microsoft.com/office/drawing/2014/main" id="{38ADE594-1AA9-B09A-30DA-FB884FC4D6FC}"/>
              </a:ext>
            </a:extLst>
          </p:cNvPr>
          <p:cNvSpPr txBox="1"/>
          <p:nvPr/>
        </p:nvSpPr>
        <p:spPr>
          <a:xfrm>
            <a:off x="531318" y="978560"/>
            <a:ext cx="10214517" cy="5491953"/>
          </a:xfrm>
          <a:prstGeom prst="rect">
            <a:avLst/>
          </a:prstGeom>
          <a:noFill/>
        </p:spPr>
        <p:txBody>
          <a:bodyPr wrap="square" rtlCol="0">
            <a:spAutoFit/>
          </a:bodyPr>
          <a:lstStyle/>
          <a:p>
            <a:pPr marL="342900" marR="0" lvl="0" indent="-342900">
              <a:lnSpc>
                <a:spcPct val="115000"/>
              </a:lnSpc>
              <a:spcBef>
                <a:spcPts val="0"/>
              </a:spcBef>
              <a:spcAft>
                <a:spcPts val="0"/>
              </a:spcAft>
              <a:buFont typeface="+mj-lt"/>
              <a:buAutoNum type="arabicPeriod"/>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Consistent check-ins throughout the day, using X Time more efficiently for approvals and communication between advisors and techs. Holding morning meetings to go over any issues.</a:t>
            </a:r>
          </a:p>
          <a:p>
            <a:pPr marL="342900" marR="0" lvl="0" indent="-342900">
              <a:lnSpc>
                <a:spcPct val="115000"/>
              </a:lnSpc>
              <a:spcBef>
                <a:spcPts val="0"/>
              </a:spcBef>
              <a:spcAft>
                <a:spcPts val="0"/>
              </a:spcAft>
              <a:buFont typeface="+mj-lt"/>
              <a:buAutoNum type="arabicPeriod"/>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Work with Parts Manger to evaluate current strategies. Pull reports to see what parts are sold most often and keep those parts in stock. </a:t>
            </a:r>
          </a:p>
          <a:p>
            <a:pPr marL="342900" marR="0" lvl="0" indent="-342900">
              <a:lnSpc>
                <a:spcPct val="115000"/>
              </a:lnSpc>
              <a:spcBef>
                <a:spcPts val="0"/>
              </a:spcBef>
              <a:spcAft>
                <a:spcPts val="0"/>
              </a:spcAft>
              <a:buFont typeface="+mj-lt"/>
              <a:buAutoNum type="arabicPeriod"/>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Have Service Manager walk lot daily to make sure there are no misplaced vehicles taking up spaces, have location tags marked on keys, and vehicles are parked where they are easily accessible. </a:t>
            </a:r>
          </a:p>
          <a:p>
            <a:pPr marL="342900" marR="0" lvl="0" indent="-342900">
              <a:lnSpc>
                <a:spcPct val="115000"/>
              </a:lnSpc>
              <a:spcBef>
                <a:spcPts val="0"/>
              </a:spcBef>
              <a:spcAft>
                <a:spcPts val="0"/>
              </a:spcAft>
              <a:buFont typeface="+mj-lt"/>
              <a:buAutoNum type="arabicPeriod"/>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Have IT run through the systems and make sure that all software and all equipment are updated and working properly. </a:t>
            </a:r>
          </a:p>
          <a:p>
            <a:pPr marL="342900" marR="0" lvl="0" indent="-342900">
              <a:lnSpc>
                <a:spcPct val="115000"/>
              </a:lnSpc>
              <a:spcBef>
                <a:spcPts val="0"/>
              </a:spcBef>
              <a:spcAft>
                <a:spcPts val="0"/>
              </a:spcAft>
              <a:buFont typeface="+mj-lt"/>
              <a:buAutoNum type="arabicPeriod"/>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Assign HR the responsibility to plan and carry out special events for employees.</a:t>
            </a:r>
          </a:p>
          <a:p>
            <a:pPr marL="342900" marR="0" lvl="0" indent="-342900">
              <a:lnSpc>
                <a:spcPct val="115000"/>
              </a:lnSpc>
              <a:spcBef>
                <a:spcPts val="0"/>
              </a:spcBef>
              <a:spcAft>
                <a:spcPts val="0"/>
              </a:spcAft>
              <a:buFont typeface="+mj-lt"/>
              <a:buAutoNum type="arabicPeriod"/>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Have Service Manager review pay plans and incentive opportunities. </a:t>
            </a:r>
          </a:p>
          <a:p>
            <a:pPr marL="342900" marR="0" lvl="0" indent="-342900">
              <a:lnSpc>
                <a:spcPct val="115000"/>
              </a:lnSpc>
              <a:spcBef>
                <a:spcPts val="0"/>
              </a:spcBef>
              <a:spcAft>
                <a:spcPts val="0"/>
              </a:spcAft>
              <a:buFont typeface="+mj-lt"/>
              <a:buAutoNum type="arabicPeriod"/>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Create CSI bonuses for when we hit objectives and pay deducts when objectives are missed. </a:t>
            </a:r>
          </a:p>
          <a:p>
            <a:pPr marL="342900" marR="0" lvl="0" indent="-342900">
              <a:lnSpc>
                <a:spcPct val="115000"/>
              </a:lnSpc>
              <a:spcBef>
                <a:spcPts val="0"/>
              </a:spcBef>
              <a:spcAft>
                <a:spcPts val="0"/>
              </a:spcAft>
              <a:buFont typeface="+mj-lt"/>
              <a:buAutoNum type="arabicPeriod"/>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Service Manager and General Manager work together to create deals/events for community members. </a:t>
            </a:r>
          </a:p>
          <a:p>
            <a:pPr marL="342900" marR="0" lvl="0" indent="-342900">
              <a:lnSpc>
                <a:spcPct val="115000"/>
              </a:lnSpc>
              <a:spcBef>
                <a:spcPts val="0"/>
              </a:spcBef>
              <a:spcAft>
                <a:spcPts val="800"/>
              </a:spcAft>
              <a:buFont typeface="+mj-lt"/>
              <a:buAutoNum type="arabicPeriod"/>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Service Manager creates standardized training path for technicians to use, with bonus pay for completion. Service Manager to work out a bonus plan for veteran techs if the inexperienced tech they are advising hits objectives.</a:t>
            </a:r>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269312"/>
            <a:ext cx="8596668" cy="1320800"/>
          </a:xfrm>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342154" y="269312"/>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987717243"/>
              </p:ext>
            </p:extLst>
          </p:nvPr>
        </p:nvGraphicFramePr>
        <p:xfrm>
          <a:off x="677334" y="929712"/>
          <a:ext cx="9132492" cy="621792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601091">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601091">
                <a:tc>
                  <a:txBody>
                    <a:bodyPr/>
                    <a:lstStyle/>
                    <a:p>
                      <a:r>
                        <a:rPr lang="en-US" dirty="0"/>
                        <a:t>Run morning meeting in service department. </a:t>
                      </a:r>
                    </a:p>
                  </a:txBody>
                  <a:tcPr/>
                </a:tc>
                <a:tc>
                  <a:txBody>
                    <a:bodyPr/>
                    <a:lstStyle/>
                    <a:p>
                      <a:r>
                        <a:rPr lang="en-US" dirty="0"/>
                        <a:t>Service Manager</a:t>
                      </a:r>
                    </a:p>
                  </a:txBody>
                  <a:tcPr/>
                </a:tc>
                <a:tc>
                  <a:txBody>
                    <a:bodyPr/>
                    <a:lstStyle/>
                    <a:p>
                      <a:r>
                        <a:rPr lang="en-US" dirty="0"/>
                        <a:t>Weekly </a:t>
                      </a:r>
                    </a:p>
                  </a:txBody>
                  <a:tcPr/>
                </a:tc>
                <a:extLst>
                  <a:ext uri="{0D108BD9-81ED-4DB2-BD59-A6C34878D82A}">
                    <a16:rowId xmlns:a16="http://schemas.microsoft.com/office/drawing/2014/main" val="2400365483"/>
                  </a:ext>
                </a:extLst>
              </a:tr>
              <a:tr h="601091">
                <a:tc>
                  <a:txBody>
                    <a:bodyPr/>
                    <a:lstStyle/>
                    <a:p>
                      <a:r>
                        <a:rPr lang="en-US" dirty="0"/>
                        <a:t>Review Parts stocking strategy.</a:t>
                      </a:r>
                    </a:p>
                  </a:txBody>
                  <a:tcPr/>
                </a:tc>
                <a:tc>
                  <a:txBody>
                    <a:bodyPr/>
                    <a:lstStyle/>
                    <a:p>
                      <a:r>
                        <a:rPr lang="en-US" dirty="0"/>
                        <a:t>Parts Manager</a:t>
                      </a:r>
                    </a:p>
                  </a:txBody>
                  <a:tcPr/>
                </a:tc>
                <a:tc>
                  <a:txBody>
                    <a:bodyPr/>
                    <a:lstStyle/>
                    <a:p>
                      <a:r>
                        <a:rPr lang="en-US" dirty="0"/>
                        <a:t>August 1, 2024</a:t>
                      </a:r>
                    </a:p>
                  </a:txBody>
                  <a:tcPr/>
                </a:tc>
                <a:extLst>
                  <a:ext uri="{0D108BD9-81ED-4DB2-BD59-A6C34878D82A}">
                    <a16:rowId xmlns:a16="http://schemas.microsoft.com/office/drawing/2014/main" val="107845787"/>
                  </a:ext>
                </a:extLst>
              </a:tr>
              <a:tr h="601091">
                <a:tc>
                  <a:txBody>
                    <a:bodyPr/>
                    <a:lstStyle/>
                    <a:p>
                      <a:r>
                        <a:rPr lang="en-US" dirty="0"/>
                        <a:t>Walk lot daily.</a:t>
                      </a:r>
                    </a:p>
                  </a:txBody>
                  <a:tcPr/>
                </a:tc>
                <a:tc>
                  <a:txBody>
                    <a:bodyPr/>
                    <a:lstStyle/>
                    <a:p>
                      <a:r>
                        <a:rPr lang="en-US" dirty="0"/>
                        <a:t>Service &amp; Used Car Manager</a:t>
                      </a:r>
                    </a:p>
                  </a:txBody>
                  <a:tcPr/>
                </a:tc>
                <a:tc>
                  <a:txBody>
                    <a:bodyPr/>
                    <a:lstStyle/>
                    <a:p>
                      <a:r>
                        <a:rPr lang="en-US" dirty="0"/>
                        <a:t>Daily</a:t>
                      </a:r>
                    </a:p>
                  </a:txBody>
                  <a:tcPr/>
                </a:tc>
                <a:extLst>
                  <a:ext uri="{0D108BD9-81ED-4DB2-BD59-A6C34878D82A}">
                    <a16:rowId xmlns:a16="http://schemas.microsoft.com/office/drawing/2014/main" val="1530126605"/>
                  </a:ext>
                </a:extLst>
              </a:tr>
              <a:tr h="601091">
                <a:tc>
                  <a:txBody>
                    <a:bodyPr/>
                    <a:lstStyle/>
                    <a:p>
                      <a:r>
                        <a:rPr lang="en-US" dirty="0"/>
                        <a:t>Check all software/systems.</a:t>
                      </a:r>
                    </a:p>
                  </a:txBody>
                  <a:tcPr/>
                </a:tc>
                <a:tc>
                  <a:txBody>
                    <a:bodyPr/>
                    <a:lstStyle/>
                    <a:p>
                      <a:r>
                        <a:rPr lang="en-US" dirty="0"/>
                        <a:t>Matt in IT</a:t>
                      </a:r>
                    </a:p>
                  </a:txBody>
                  <a:tcPr/>
                </a:tc>
                <a:tc>
                  <a:txBody>
                    <a:bodyPr/>
                    <a:lstStyle/>
                    <a:p>
                      <a:r>
                        <a:rPr lang="en-US" dirty="0"/>
                        <a:t>August 1, 2024</a:t>
                      </a:r>
                    </a:p>
                  </a:txBody>
                  <a:tcPr/>
                </a:tc>
                <a:extLst>
                  <a:ext uri="{0D108BD9-81ED-4DB2-BD59-A6C34878D82A}">
                    <a16:rowId xmlns:a16="http://schemas.microsoft.com/office/drawing/2014/main" val="1950345431"/>
                  </a:ext>
                </a:extLst>
              </a:tr>
              <a:tr h="487680">
                <a:tc>
                  <a:txBody>
                    <a:bodyPr/>
                    <a:lstStyle/>
                    <a:p>
                      <a:r>
                        <a:rPr lang="en-US" dirty="0"/>
                        <a:t>Plan employee events. </a:t>
                      </a:r>
                    </a:p>
                  </a:txBody>
                  <a:tcPr/>
                </a:tc>
                <a:tc>
                  <a:txBody>
                    <a:bodyPr/>
                    <a:lstStyle/>
                    <a:p>
                      <a:r>
                        <a:rPr lang="en-US" dirty="0"/>
                        <a:t>Trey Jones/HR</a:t>
                      </a:r>
                    </a:p>
                  </a:txBody>
                  <a:tcPr/>
                </a:tc>
                <a:tc>
                  <a:txBody>
                    <a:bodyPr/>
                    <a:lstStyle/>
                    <a:p>
                      <a:r>
                        <a:rPr lang="en-US" dirty="0"/>
                        <a:t>August 15, 2024</a:t>
                      </a:r>
                    </a:p>
                  </a:txBody>
                  <a:tcPr/>
                </a:tc>
                <a:extLst>
                  <a:ext uri="{0D108BD9-81ED-4DB2-BD59-A6C34878D82A}">
                    <a16:rowId xmlns:a16="http://schemas.microsoft.com/office/drawing/2014/main" val="881614298"/>
                  </a:ext>
                </a:extLst>
              </a:tr>
              <a:tr h="601091">
                <a:tc>
                  <a:txBody>
                    <a:bodyPr/>
                    <a:lstStyle/>
                    <a:p>
                      <a:r>
                        <a:rPr lang="en-US" dirty="0"/>
                        <a:t>Review pay plans/incentives. </a:t>
                      </a:r>
                    </a:p>
                  </a:txBody>
                  <a:tcPr/>
                </a:tc>
                <a:tc>
                  <a:txBody>
                    <a:bodyPr/>
                    <a:lstStyle/>
                    <a:p>
                      <a:r>
                        <a:rPr lang="en-US" dirty="0"/>
                        <a:t>Service Director, Service Manager, GM </a:t>
                      </a:r>
                    </a:p>
                  </a:txBody>
                  <a:tcPr/>
                </a:tc>
                <a:tc>
                  <a:txBody>
                    <a:bodyPr/>
                    <a:lstStyle/>
                    <a:p>
                      <a:r>
                        <a:rPr lang="en-US" dirty="0"/>
                        <a:t>September 1, 2024</a:t>
                      </a:r>
                    </a:p>
                  </a:txBody>
                  <a:tcPr/>
                </a:tc>
                <a:extLst>
                  <a:ext uri="{0D108BD9-81ED-4DB2-BD59-A6C34878D82A}">
                    <a16:rowId xmlns:a16="http://schemas.microsoft.com/office/drawing/2014/main" val="237931814"/>
                  </a:ext>
                </a:extLst>
              </a:tr>
              <a:tr h="487680">
                <a:tc>
                  <a:txBody>
                    <a:bodyPr/>
                    <a:lstStyle/>
                    <a:p>
                      <a:r>
                        <a:rPr lang="en-US" dirty="0"/>
                        <a:t>Plan community events.</a:t>
                      </a:r>
                    </a:p>
                  </a:txBody>
                  <a:tcPr/>
                </a:tc>
                <a:tc>
                  <a:txBody>
                    <a:bodyPr/>
                    <a:lstStyle/>
                    <a:p>
                      <a:r>
                        <a:rPr lang="en-US" dirty="0"/>
                        <a:t>Service Manager &amp; GM</a:t>
                      </a:r>
                    </a:p>
                  </a:txBody>
                  <a:tcPr/>
                </a:tc>
                <a:tc>
                  <a:txBody>
                    <a:bodyPr/>
                    <a:lstStyle/>
                    <a:p>
                      <a:r>
                        <a:rPr lang="en-US" dirty="0"/>
                        <a:t>September 1, 2024</a:t>
                      </a:r>
                    </a:p>
                  </a:txBody>
                  <a:tcPr/>
                </a:tc>
                <a:extLst>
                  <a:ext uri="{0D108BD9-81ED-4DB2-BD59-A6C34878D82A}">
                    <a16:rowId xmlns:a16="http://schemas.microsoft.com/office/drawing/2014/main" val="1960891333"/>
                  </a:ext>
                </a:extLst>
              </a:tr>
              <a:tr h="858702">
                <a:tc>
                  <a:txBody>
                    <a:bodyPr/>
                    <a:lstStyle/>
                    <a:p>
                      <a:r>
                        <a:rPr lang="en-US" dirty="0"/>
                        <a:t>Review current training for rookies &amp; create bonus plan for veteran techs. </a:t>
                      </a:r>
                    </a:p>
                  </a:txBody>
                  <a:tcPr/>
                </a:tc>
                <a:tc>
                  <a:txBody>
                    <a:bodyPr/>
                    <a:lstStyle/>
                    <a:p>
                      <a:r>
                        <a:rPr lang="en-US" dirty="0"/>
                        <a:t>Service Directory &amp; Service Manager </a:t>
                      </a:r>
                    </a:p>
                  </a:txBody>
                  <a:tcPr/>
                </a:tc>
                <a:tc>
                  <a:txBody>
                    <a:bodyPr/>
                    <a:lstStyle/>
                    <a:p>
                      <a:r>
                        <a:rPr lang="en-US" dirty="0"/>
                        <a:t>August 15, 2024</a:t>
                      </a:r>
                    </a:p>
                  </a:txBody>
                  <a:tcPr/>
                </a:tc>
                <a:extLst>
                  <a:ext uri="{0D108BD9-81ED-4DB2-BD59-A6C34878D82A}">
                    <a16:rowId xmlns:a16="http://schemas.microsoft.com/office/drawing/2014/main" val="4137224325"/>
                  </a:ext>
                </a:extLst>
              </a:tr>
              <a:tr h="487680">
                <a:tc>
                  <a:txBody>
                    <a:bodyPr/>
                    <a:lstStyle/>
                    <a:p>
                      <a:endParaRPr lang="en-US" dirty="0"/>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196214"/>
            <a:ext cx="8596668" cy="1320800"/>
          </a:xfrm>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4440410" y="316848"/>
            <a:ext cx="8596668" cy="3880773"/>
          </a:xfrm>
        </p:spPr>
        <p:txBody>
          <a:bodyPr/>
          <a:lstStyle/>
          <a:p>
            <a:r>
              <a:rPr lang="en-US" dirty="0"/>
              <a:t>Synopsis</a:t>
            </a:r>
          </a:p>
          <a:p>
            <a:endParaRPr lang="en-US" dirty="0"/>
          </a:p>
          <a:p>
            <a:endParaRPr lang="en-US" dirty="0"/>
          </a:p>
        </p:txBody>
      </p:sp>
      <p:sp>
        <p:nvSpPr>
          <p:cNvPr id="4" name="TextBox 3">
            <a:extLst>
              <a:ext uri="{FF2B5EF4-FFF2-40B4-BE49-F238E27FC236}">
                <a16:creationId xmlns:a16="http://schemas.microsoft.com/office/drawing/2014/main" id="{F082629F-4F3C-D087-C0BE-68988E05B675}"/>
              </a:ext>
            </a:extLst>
          </p:cNvPr>
          <p:cNvSpPr txBox="1"/>
          <p:nvPr/>
        </p:nvSpPr>
        <p:spPr>
          <a:xfrm>
            <a:off x="394423" y="856614"/>
            <a:ext cx="11403153" cy="5902321"/>
          </a:xfrm>
          <a:prstGeom prst="rect">
            <a:avLst/>
          </a:prstGeom>
          <a:noFill/>
        </p:spPr>
        <p:txBody>
          <a:bodyPr wrap="square" rtlCol="0">
            <a:spAutoFit/>
          </a:bodyPr>
          <a:lstStyle/>
          <a:p>
            <a:pPr marL="0" marR="0">
              <a:lnSpc>
                <a:spcPct val="115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We have a great opportunity to build the communication, organization, and skill sets of our technicians in the Service Department. The current staff is willing to learn, ready to improve their skills, and excited about building stronger connections with customers. Through partnering veteran and rookie techs, developing new bonus structures for CSI objectives, and training goals, we can strengthen our team and equip them to provide the quality work our customers are looking for when they come to Deacon Jones. We want to make sure that our facilities, technology, and procedures create a solid foundation for a good working environment. </a:t>
            </a:r>
          </a:p>
          <a:p>
            <a:pPr marL="0" marR="0">
              <a:lnSpc>
                <a:spcPct val="115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One great opportunity for improvement lies within the communication between the Service Department and Parts Department. Providing additional training for the Parts Department and ensuring they are able to maintain proper inventory will increase the productivity of the Service Department. </a:t>
            </a:r>
          </a:p>
          <a:p>
            <a:pPr marL="0" marR="0">
              <a:lnSpc>
                <a:spcPct val="115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As we do have competitors opening new shops with more weekend hours than we currently offer, strengthening our connections to the community around us will help customer retention and draw the loyalty of new customers. Offering creative deals or events for groups such as teachers, law enforcement, or healthcare professionals is a pathway to market our Service Department and give something of value back to our neighbors. </a:t>
            </a:r>
          </a:p>
          <a:p>
            <a:pPr marL="0" marR="0">
              <a:lnSpc>
                <a:spcPct val="115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Reviewing pay plans, offering incentives, and holding special events for our employees and their families will help ensure employee retention and a positive atmosphere.</a:t>
            </a:r>
          </a:p>
          <a:p>
            <a:pPr marL="0" marR="0">
              <a:lnSpc>
                <a:spcPct val="115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With opportunities on the horizon for greater growth and community engagement, I look forward to seeing our Service Department thrive. </a:t>
            </a:r>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650381"/>
            <a:ext cx="7976012" cy="5207620"/>
          </a:xfrm>
        </p:spPr>
        <p:txBody>
          <a:bodyPr>
            <a:normAutofit/>
          </a:bodyPr>
          <a:lstStyle/>
          <a:p>
            <a:pPr algn="l"/>
            <a:endParaRPr lang="en-US" b="0" i="0" u="none" strike="noStrike" baseline="0" dirty="0">
              <a:solidFill>
                <a:srgbClr val="000000"/>
              </a:solidFill>
              <a:latin typeface="Calibri" panose="020F0502020204030204" pitchFamily="34" charset="0"/>
            </a:endParaRPr>
          </a:p>
          <a:p>
            <a:pPr marL="342900" marR="0" lvl="0" indent="-342900">
              <a:lnSpc>
                <a:spcPct val="115000"/>
              </a:lnSpc>
              <a:spcBef>
                <a:spcPts val="0"/>
              </a:spcBef>
              <a:spcAft>
                <a:spcPts val="0"/>
              </a:spcAft>
              <a:buFont typeface="Courier New" panose="02070309020205020404" pitchFamily="49" charset="0"/>
              <a:buChar char="o"/>
            </a:pPr>
            <a:r>
              <a:rPr lang="en-US" b="1" kern="100" dirty="0">
                <a:effectLst/>
                <a:latin typeface="Aptos" panose="020B0004020202020204" pitchFamily="34" charset="0"/>
                <a:ea typeface="Aptos" panose="020B0004020202020204" pitchFamily="34" charset="0"/>
                <a:cs typeface="Times New Roman" panose="02020603050405020304" pitchFamily="18" charset="0"/>
              </a:rPr>
              <a:t>Current Practices </a:t>
            </a:r>
          </a:p>
          <a:p>
            <a:pPr marL="742950" marR="0" lvl="1" indent="-285750">
              <a:lnSpc>
                <a:spcPct val="115000"/>
              </a:lnSpc>
              <a:spcBef>
                <a:spcPts val="0"/>
              </a:spcBef>
              <a:spcAft>
                <a:spcPts val="0"/>
              </a:spcAft>
              <a:buFont typeface="Courier New" panose="02070309020205020404" pitchFamily="49" charset="0"/>
              <a:buChar char="o"/>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-X Time for email communication and online appointment scheduling</a:t>
            </a:r>
          </a:p>
          <a:p>
            <a:pPr marL="742950" marR="0" lvl="1" indent="-285750">
              <a:lnSpc>
                <a:spcPct val="115000"/>
              </a:lnSpc>
              <a:spcBef>
                <a:spcPts val="0"/>
              </a:spcBef>
              <a:spcAft>
                <a:spcPts val="0"/>
              </a:spcAft>
              <a:buFont typeface="Courier New" panose="02070309020205020404" pitchFamily="49" charset="0"/>
              <a:buChar char="o"/>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SoKal</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Advertising through TV and social media</a:t>
            </a:r>
          </a:p>
          <a:p>
            <a:pPr marL="742950" marR="0" lvl="1" indent="-285750">
              <a:lnSpc>
                <a:spcPct val="115000"/>
              </a:lnSpc>
              <a:spcBef>
                <a:spcPts val="0"/>
              </a:spcBef>
              <a:spcAft>
                <a:spcPts val="0"/>
              </a:spcAft>
              <a:buFont typeface="Courier New" panose="02070309020205020404" pitchFamily="49" charset="0"/>
              <a:buChar char="o"/>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-Strategic marketing through email, phone, coupon, mailers </a:t>
            </a:r>
          </a:p>
          <a:p>
            <a:pPr marL="742950" marR="0" lvl="1" indent="-285750">
              <a:lnSpc>
                <a:spcPct val="115000"/>
              </a:lnSpc>
              <a:spcBef>
                <a:spcPts val="0"/>
              </a:spcBef>
              <a:spcAft>
                <a:spcPts val="0"/>
              </a:spcAft>
              <a:buFont typeface="Courier New" panose="02070309020205020404" pitchFamily="49" charset="0"/>
              <a:buChar char="o"/>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15000"/>
              </a:lnSpc>
              <a:spcBef>
                <a:spcPts val="0"/>
              </a:spcBef>
              <a:spcAft>
                <a:spcPts val="0"/>
              </a:spcAft>
              <a:buFont typeface="Courier New" panose="02070309020205020404" pitchFamily="49" charset="0"/>
              <a:buChar char="o"/>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Goals for Improvement</a:t>
            </a:r>
          </a:p>
          <a:p>
            <a:pPr lvl="1">
              <a:lnSpc>
                <a:spcPct val="115000"/>
              </a:lnSpc>
              <a:spcBef>
                <a:spcPts val="0"/>
              </a:spcBef>
              <a:buFont typeface="Courier New" panose="02070309020205020404" pitchFamily="49" charset="0"/>
              <a:buChar char="o"/>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-To engage more with the community</a:t>
            </a:r>
          </a:p>
          <a:p>
            <a:pPr lvl="1">
              <a:lnSpc>
                <a:spcPct val="115000"/>
              </a:lnSpc>
              <a:spcBef>
                <a:spcPts val="0"/>
              </a:spcBef>
              <a:buFont typeface="Courier New" panose="02070309020205020404" pitchFamily="49" charset="0"/>
              <a:buChar char="o"/>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0"/>
              </a:spcAft>
              <a:buFont typeface="Symbol" panose="05050102010706020507" pitchFamily="18" charset="2"/>
              <a:buChar char=""/>
            </a:pPr>
            <a:r>
              <a:rPr lang="en-US" b="1" kern="100" dirty="0">
                <a:effectLst/>
                <a:latin typeface="Aptos" panose="020B0004020202020204" pitchFamily="34" charset="0"/>
                <a:ea typeface="Aptos" panose="020B0004020202020204" pitchFamily="34" charset="0"/>
                <a:cs typeface="Times New Roman" panose="02020603050405020304" pitchFamily="18" charset="0"/>
              </a:rPr>
              <a:t>Plans to Achieve Your Goals</a:t>
            </a:r>
          </a:p>
          <a:p>
            <a:pPr lvl="1" indent="-342900">
              <a:lnSpc>
                <a:spcPct val="115000"/>
              </a:lnSpc>
              <a:spcBef>
                <a:spcPts val="0"/>
              </a:spcBef>
              <a:buFont typeface="Courier New" panose="02070309020205020404" pitchFamily="49" charset="0"/>
              <a:buChar char="o"/>
            </a:pPr>
            <a:r>
              <a:rPr lang="en-US" kern="100" dirty="0">
                <a:effectLst/>
                <a:latin typeface="Aptos" panose="020B0004020202020204" pitchFamily="34" charset="0"/>
                <a:ea typeface="Aptos" panose="020B0004020202020204" pitchFamily="34" charset="0"/>
                <a:cs typeface="Times New Roman" panose="02020603050405020304" pitchFamily="18" charset="0"/>
              </a:rPr>
              <a:t>-Target community connections through offering special events or promotions to groups such as education professionals, first responders, etc. </a:t>
            </a:r>
          </a:p>
          <a:p>
            <a:pPr marL="342900" marR="0" lvl="0" indent="-342900">
              <a:lnSpc>
                <a:spcPct val="115000"/>
              </a:lnSpc>
              <a:spcBef>
                <a:spcPts val="0"/>
              </a:spcBef>
              <a:spcAft>
                <a:spcPts val="0"/>
              </a:spcAft>
              <a:buFont typeface="Courier New" panose="02070309020205020404" pitchFamily="49" charset="0"/>
              <a:buChar char="o"/>
            </a:pPr>
            <a:endParaRPr lang="en-US"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0"/>
              </a:spcAft>
              <a:buFont typeface="Symbol" panose="05050102010706020507" pitchFamily="18" charset="2"/>
              <a:buChar char=""/>
            </a:pPr>
            <a:r>
              <a:rPr lang="en-US" b="1" kern="100" dirty="0">
                <a:effectLst/>
                <a:latin typeface="Aptos" panose="020B0004020202020204" pitchFamily="34" charset="0"/>
                <a:ea typeface="Aptos" panose="020B0004020202020204" pitchFamily="34" charset="0"/>
                <a:cs typeface="Times New Roman" panose="02020603050405020304" pitchFamily="18" charset="0"/>
              </a:rPr>
              <a:t>Plans to Evaluate Your Changes</a:t>
            </a:r>
          </a:p>
          <a:p>
            <a:pPr marL="742950" marR="0" lvl="1" indent="-285750">
              <a:lnSpc>
                <a:spcPct val="115000"/>
              </a:lnSpc>
              <a:spcBef>
                <a:spcPts val="0"/>
              </a:spcBef>
              <a:spcAft>
                <a:spcPts val="800"/>
              </a:spcAft>
              <a:buFont typeface="Courier New" panose="02070309020205020404" pitchFamily="49" charset="0"/>
              <a:buChar char="o"/>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-Look through strategic &amp;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SoKal</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reports to monitor coupons coming in, customer interaction, &amp; ROI. </a:t>
            </a:r>
          </a:p>
          <a:p>
            <a:pPr marL="0" indent="0">
              <a:buNone/>
            </a:pPr>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2765" y="1388912"/>
            <a:ext cx="5095104" cy="5166406"/>
          </a:xfrm>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pPr marL="457200" marR="0">
              <a:lnSpc>
                <a:spcPct val="115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Current Practices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914400" marR="0">
              <a:lnSpc>
                <a:spcPct val="115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-Current cost of labor is off from the guided 24% </a:t>
            </a:r>
          </a:p>
          <a:p>
            <a:pPr marL="914400" marR="0">
              <a:lnSpc>
                <a:spcPct val="115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457200" marR="0">
              <a:lnSpc>
                <a:spcPct val="115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Goals for Improvement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914400" marR="0">
              <a:lnSpc>
                <a:spcPct val="115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-Increase our internal rate to customer pay door rate</a:t>
            </a:r>
          </a:p>
          <a:p>
            <a:pPr marL="914400" marR="0">
              <a:lnSpc>
                <a:spcPct val="115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-Improve sales volume </a:t>
            </a:r>
          </a:p>
          <a:p>
            <a:pPr marL="914400" marR="0">
              <a:lnSpc>
                <a:spcPct val="115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457200" marR="0">
              <a:lnSpc>
                <a:spcPct val="115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Plans to Achieve Your Goals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914400" marR="0">
              <a:lnSpc>
                <a:spcPct val="115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-Activate changes in our procedure </a:t>
            </a:r>
          </a:p>
          <a:p>
            <a:pPr marL="914400" marR="0">
              <a:lnSpc>
                <a:spcPct val="115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-Increase sales volume by focusing on marketing avenues</a:t>
            </a:r>
          </a:p>
          <a:p>
            <a:pPr marL="914400" marR="0">
              <a:lnSpc>
                <a:spcPct val="115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-Increase facility utilization (make service hours mirror sales hours)</a:t>
            </a:r>
          </a:p>
          <a:p>
            <a:pPr marL="914400" marR="0">
              <a:lnSpc>
                <a:spcPct val="115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457200" marR="0">
              <a:lnSpc>
                <a:spcPct val="115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Plans to Evaluate Your Changes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914400" marR="0">
              <a:lnSpc>
                <a:spcPct val="115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-Cost of labor analysis monthly and review with Service Director, Service Manger, and GM </a:t>
            </a:r>
          </a:p>
          <a:p>
            <a:endParaRPr lang="en-US" dirty="0"/>
          </a:p>
        </p:txBody>
      </p:sp>
      <p:pic>
        <p:nvPicPr>
          <p:cNvPr id="10" name="Content Placeholder 9">
            <a:extLst>
              <a:ext uri="{FF2B5EF4-FFF2-40B4-BE49-F238E27FC236}">
                <a16:creationId xmlns:a16="http://schemas.microsoft.com/office/drawing/2014/main" id="{C3022619-ABD1-BF3C-F7D9-E56C642C5D22}"/>
              </a:ext>
            </a:extLst>
          </p:cNvPr>
          <p:cNvPicPr>
            <a:picLocks noGrp="1" noChangeAspect="1"/>
          </p:cNvPicPr>
          <p:nvPr>
            <p:ph sz="quarter" idx="4"/>
          </p:nvPr>
        </p:nvPicPr>
        <p:blipFill>
          <a:blip r:embed="rId2"/>
          <a:stretch>
            <a:fillRect/>
          </a:stretch>
        </p:blipFill>
        <p:spPr>
          <a:xfrm>
            <a:off x="5569201" y="2293005"/>
            <a:ext cx="4186237" cy="2271990"/>
          </a:xfrm>
        </p:spPr>
      </p:pic>
      <p:pic>
        <p:nvPicPr>
          <p:cNvPr id="5" name="Picture 4" descr="A screenshot of a spreadsheet&#10;&#10;Description automatically generated">
            <a:extLst>
              <a:ext uri="{FF2B5EF4-FFF2-40B4-BE49-F238E27FC236}">
                <a16:creationId xmlns:a16="http://schemas.microsoft.com/office/drawing/2014/main" id="{B8732E6C-6A52-C4EB-6663-C733AC05A940}"/>
              </a:ext>
            </a:extLst>
          </p:cNvPr>
          <p:cNvPicPr>
            <a:picLocks noChangeAspect="1"/>
          </p:cNvPicPr>
          <p:nvPr/>
        </p:nvPicPr>
        <p:blipFill>
          <a:blip r:embed="rId3"/>
          <a:stretch>
            <a:fillRect/>
          </a:stretch>
        </p:blipFill>
        <p:spPr>
          <a:xfrm>
            <a:off x="5167869" y="1695830"/>
            <a:ext cx="6951367" cy="3773258"/>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113" y="0"/>
            <a:ext cx="8596668" cy="132080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468692"/>
            <a:ext cx="4184035" cy="4572669"/>
          </a:xfrm>
        </p:spPr>
        <p:txBody>
          <a:bodyPr/>
          <a:lstStyle/>
          <a:p>
            <a:pPr algn="l"/>
            <a:endParaRPr lang="en-US" sz="1800" b="0" i="0" u="none" strike="noStrike" baseline="0" dirty="0">
              <a:solidFill>
                <a:srgbClr val="000000"/>
              </a:solidFill>
              <a:latin typeface="Calibri" panose="020F0502020204030204" pitchFamily="34" charset="0"/>
            </a:endParaRPr>
          </a:p>
          <a:p>
            <a:pPr marL="0" indent="0">
              <a:buNone/>
            </a:pPr>
            <a:endParaRPr lang="en-US" dirty="0"/>
          </a:p>
        </p:txBody>
      </p:sp>
      <p:pic>
        <p:nvPicPr>
          <p:cNvPr id="6" name="Content Placeholder 5">
            <a:extLst>
              <a:ext uri="{FF2B5EF4-FFF2-40B4-BE49-F238E27FC236}">
                <a16:creationId xmlns:a16="http://schemas.microsoft.com/office/drawing/2014/main" id="{C2A3775D-51A5-D12F-8A3D-32A5B63F1D82}"/>
              </a:ext>
            </a:extLst>
          </p:cNvPr>
          <p:cNvPicPr>
            <a:picLocks noGrp="1" noChangeAspect="1"/>
          </p:cNvPicPr>
          <p:nvPr>
            <p:ph sz="half" idx="2"/>
          </p:nvPr>
        </p:nvPicPr>
        <p:blipFill>
          <a:blip r:embed="rId2"/>
          <a:stretch>
            <a:fillRect/>
          </a:stretch>
        </p:blipFill>
        <p:spPr>
          <a:xfrm>
            <a:off x="7181456" y="1793228"/>
            <a:ext cx="4184650" cy="3323610"/>
          </a:xfrm>
        </p:spPr>
      </p:pic>
      <p:pic>
        <p:nvPicPr>
          <p:cNvPr id="5" name="Picture 4" descr="A screenshot of a computer&#10;&#10;Description automatically generated">
            <a:extLst>
              <a:ext uri="{FF2B5EF4-FFF2-40B4-BE49-F238E27FC236}">
                <a16:creationId xmlns:a16="http://schemas.microsoft.com/office/drawing/2014/main" id="{0182940A-40E6-9173-7660-685895719E54}"/>
              </a:ext>
            </a:extLst>
          </p:cNvPr>
          <p:cNvPicPr>
            <a:picLocks noChangeAspect="1"/>
          </p:cNvPicPr>
          <p:nvPr/>
        </p:nvPicPr>
        <p:blipFill>
          <a:blip r:embed="rId3"/>
          <a:stretch>
            <a:fillRect/>
          </a:stretch>
        </p:blipFill>
        <p:spPr>
          <a:xfrm>
            <a:off x="6995530" y="1320800"/>
            <a:ext cx="5196470" cy="4127843"/>
          </a:xfrm>
          <a:prstGeom prst="rect">
            <a:avLst/>
          </a:prstGeom>
        </p:spPr>
      </p:pic>
      <p:sp>
        <p:nvSpPr>
          <p:cNvPr id="4" name="TextBox 3">
            <a:extLst>
              <a:ext uri="{FF2B5EF4-FFF2-40B4-BE49-F238E27FC236}">
                <a16:creationId xmlns:a16="http://schemas.microsoft.com/office/drawing/2014/main" id="{AA973F9D-5D25-0BD0-0091-409CCFDBC155}"/>
              </a:ext>
            </a:extLst>
          </p:cNvPr>
          <p:cNvSpPr txBox="1"/>
          <p:nvPr/>
        </p:nvSpPr>
        <p:spPr>
          <a:xfrm>
            <a:off x="0" y="799171"/>
            <a:ext cx="6995530" cy="5893345"/>
          </a:xfrm>
          <a:prstGeom prst="rect">
            <a:avLst/>
          </a:prstGeom>
          <a:noFill/>
        </p:spPr>
        <p:txBody>
          <a:bodyPr wrap="square" rtlCol="0">
            <a:spAutoFit/>
          </a:bodyPr>
          <a:lstStyle/>
          <a:p>
            <a:pPr marL="457200" marR="0">
              <a:lnSpc>
                <a:spcPct val="115000"/>
              </a:lnSpc>
              <a:spcBef>
                <a:spcPts val="0"/>
              </a:spcBef>
              <a:spcAft>
                <a:spcPts val="0"/>
              </a:spcAft>
            </a:pPr>
            <a:r>
              <a:rPr lang="en-US" sz="1600" b="1" kern="100" dirty="0">
                <a:effectLst/>
                <a:latin typeface="Aptos" panose="020B0004020202020204" pitchFamily="34" charset="0"/>
                <a:ea typeface="Aptos" panose="020B0004020202020204" pitchFamily="34" charset="0"/>
                <a:cs typeface="Times New Roman" panose="02020603050405020304" pitchFamily="18" charset="0"/>
              </a:rPr>
              <a:t>Current Practices </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p>
            <a:pPr marL="914400" marR="0">
              <a:lnSpc>
                <a:spcPct val="115000"/>
              </a:lnSpc>
              <a:spcBef>
                <a:spcPts val="0"/>
              </a:spcBef>
              <a:spcAft>
                <a:spcPts val="0"/>
              </a:spcAft>
            </a:pPr>
            <a:r>
              <a:rPr lang="en-US" sz="1600" kern="100" dirty="0">
                <a:effectLst/>
                <a:latin typeface="Aptos" panose="020B0004020202020204" pitchFamily="34" charset="0"/>
                <a:ea typeface="Aptos" panose="020B0004020202020204" pitchFamily="34" charset="0"/>
                <a:cs typeface="Times New Roman" panose="02020603050405020304" pitchFamily="18" charset="0"/>
              </a:rPr>
              <a:t>- Service Director goes over expenses on a quarterly and annual basis, working with the GM on adjusting any expenses as needed  </a:t>
            </a:r>
          </a:p>
          <a:p>
            <a:pPr marL="914400" marR="0">
              <a:lnSpc>
                <a:spcPct val="115000"/>
              </a:lnSpc>
              <a:spcBef>
                <a:spcPts val="0"/>
              </a:spcBef>
              <a:spcAft>
                <a:spcPts val="0"/>
              </a:spcAft>
            </a:pPr>
            <a:r>
              <a:rPr lang="en-US" sz="1600" kern="100" dirty="0">
                <a:effectLst/>
                <a:latin typeface="Aptos" panose="020B0004020202020204" pitchFamily="34" charset="0"/>
                <a:ea typeface="Aptos" panose="020B0004020202020204" pitchFamily="34" charset="0"/>
                <a:cs typeface="Times New Roman" panose="02020603050405020304" pitchFamily="18" charset="0"/>
              </a:rPr>
              <a:t> </a:t>
            </a:r>
          </a:p>
          <a:p>
            <a:pPr marL="457200" marR="0">
              <a:lnSpc>
                <a:spcPct val="115000"/>
              </a:lnSpc>
              <a:spcBef>
                <a:spcPts val="0"/>
              </a:spcBef>
              <a:spcAft>
                <a:spcPts val="0"/>
              </a:spcAft>
            </a:pPr>
            <a:r>
              <a:rPr lang="en-US" sz="1600" b="1" kern="100" dirty="0">
                <a:effectLst/>
                <a:latin typeface="Aptos" panose="020B0004020202020204" pitchFamily="34" charset="0"/>
                <a:ea typeface="Aptos" panose="020B0004020202020204" pitchFamily="34" charset="0"/>
                <a:cs typeface="Times New Roman" panose="02020603050405020304" pitchFamily="18" charset="0"/>
              </a:rPr>
              <a:t>Goals for Improvement</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p>
            <a:pPr marL="914400" marR="0">
              <a:lnSpc>
                <a:spcPct val="115000"/>
              </a:lnSpc>
              <a:spcBef>
                <a:spcPts val="0"/>
              </a:spcBef>
              <a:spcAft>
                <a:spcPts val="0"/>
              </a:spcAft>
            </a:pPr>
            <a:r>
              <a:rPr lang="en-US" sz="1600" kern="100" dirty="0">
                <a:effectLst/>
                <a:latin typeface="Aptos" panose="020B0004020202020204" pitchFamily="34" charset="0"/>
                <a:ea typeface="Aptos" panose="020B0004020202020204" pitchFamily="34" charset="0"/>
                <a:cs typeface="Times New Roman" panose="02020603050405020304" pitchFamily="18" charset="0"/>
              </a:rPr>
              <a:t>- Decrease personnel expense by 6%</a:t>
            </a:r>
          </a:p>
          <a:p>
            <a:pPr marL="914400" marR="0">
              <a:lnSpc>
                <a:spcPct val="115000"/>
              </a:lnSpc>
              <a:spcBef>
                <a:spcPts val="0"/>
              </a:spcBef>
              <a:spcAft>
                <a:spcPts val="0"/>
              </a:spcAft>
            </a:pPr>
            <a:r>
              <a:rPr lang="en-US" sz="1600" kern="100" dirty="0">
                <a:effectLst/>
                <a:latin typeface="Aptos" panose="020B0004020202020204" pitchFamily="34" charset="0"/>
                <a:ea typeface="Aptos" panose="020B0004020202020204" pitchFamily="34" charset="0"/>
                <a:cs typeface="Times New Roman" panose="02020603050405020304" pitchFamily="18" charset="0"/>
              </a:rPr>
              <a:t>-Reduce outside expenses </a:t>
            </a:r>
          </a:p>
          <a:p>
            <a:pPr marL="914400" marR="0">
              <a:lnSpc>
                <a:spcPct val="115000"/>
              </a:lnSpc>
              <a:spcBef>
                <a:spcPts val="0"/>
              </a:spcBef>
              <a:spcAft>
                <a:spcPts val="0"/>
              </a:spcAft>
            </a:pPr>
            <a:r>
              <a:rPr lang="en-US" sz="1600" kern="100" dirty="0">
                <a:effectLst/>
                <a:latin typeface="Aptos" panose="020B0004020202020204" pitchFamily="34" charset="0"/>
                <a:ea typeface="Aptos" panose="020B0004020202020204" pitchFamily="34" charset="0"/>
                <a:cs typeface="Times New Roman" panose="02020603050405020304" pitchFamily="18" charset="0"/>
              </a:rPr>
              <a:t> </a:t>
            </a:r>
          </a:p>
          <a:p>
            <a:pPr marL="457200" marR="0">
              <a:lnSpc>
                <a:spcPct val="115000"/>
              </a:lnSpc>
              <a:spcBef>
                <a:spcPts val="0"/>
              </a:spcBef>
              <a:spcAft>
                <a:spcPts val="800"/>
              </a:spcAft>
            </a:pPr>
            <a:r>
              <a:rPr lang="en-US" sz="1600" b="1" kern="100" dirty="0">
                <a:effectLst/>
                <a:latin typeface="Aptos" panose="020B0004020202020204" pitchFamily="34" charset="0"/>
                <a:ea typeface="Aptos" panose="020B0004020202020204" pitchFamily="34" charset="0"/>
                <a:cs typeface="Times New Roman" panose="02020603050405020304" pitchFamily="18" charset="0"/>
              </a:rPr>
              <a:t>Plans to Achieve Your Goals</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indent="457200">
              <a:lnSpc>
                <a:spcPct val="115000"/>
              </a:lnSpc>
              <a:spcBef>
                <a:spcPts val="0"/>
              </a:spcBef>
              <a:spcAft>
                <a:spcPts val="800"/>
              </a:spcAft>
            </a:pPr>
            <a:r>
              <a:rPr lang="en-US" sz="1600" kern="100" dirty="0">
                <a:effectLst/>
                <a:latin typeface="Aptos" panose="020B0004020202020204" pitchFamily="34" charset="0"/>
                <a:ea typeface="Aptos" panose="020B0004020202020204" pitchFamily="34" charset="0"/>
                <a:cs typeface="Times New Roman" panose="02020603050405020304" pitchFamily="18" charset="0"/>
              </a:rPr>
              <a:t>-Change quarterly review to monthly review</a:t>
            </a:r>
          </a:p>
          <a:p>
            <a:pPr marL="457200" marR="0" indent="457200">
              <a:lnSpc>
                <a:spcPct val="115000"/>
              </a:lnSpc>
              <a:spcBef>
                <a:spcPts val="0"/>
              </a:spcBef>
              <a:spcAft>
                <a:spcPts val="800"/>
              </a:spcAft>
            </a:pPr>
            <a:r>
              <a:rPr lang="en-US" sz="1600" kern="100" dirty="0">
                <a:effectLst/>
                <a:latin typeface="Aptos" panose="020B0004020202020204" pitchFamily="34" charset="0"/>
                <a:ea typeface="Aptos" panose="020B0004020202020204" pitchFamily="34" charset="0"/>
                <a:cs typeface="Times New Roman" panose="02020603050405020304" pitchFamily="18" charset="0"/>
              </a:rPr>
              <a:t>-Review all current expenses and cut unnecessary costs</a:t>
            </a:r>
          </a:p>
          <a:p>
            <a:pPr marL="457200" marR="0" indent="457200">
              <a:lnSpc>
                <a:spcPct val="115000"/>
              </a:lnSpc>
              <a:spcBef>
                <a:spcPts val="0"/>
              </a:spcBef>
              <a:spcAft>
                <a:spcPts val="800"/>
              </a:spcAft>
            </a:pPr>
            <a:r>
              <a:rPr lang="en-US" sz="1600" kern="100" dirty="0">
                <a:effectLst/>
                <a:latin typeface="Aptos" panose="020B0004020202020204" pitchFamily="34" charset="0"/>
                <a:ea typeface="Aptos" panose="020B0004020202020204" pitchFamily="34" charset="0"/>
                <a:cs typeface="Times New Roman" panose="02020603050405020304" pitchFamily="18" charset="0"/>
              </a:rPr>
              <a:t>-Redirect any vendor related items to use in house </a:t>
            </a:r>
          </a:p>
          <a:p>
            <a:pPr marL="457200" marR="0" indent="457200">
              <a:lnSpc>
                <a:spcPct val="115000"/>
              </a:lnSpc>
              <a:spcBef>
                <a:spcPts val="0"/>
              </a:spcBef>
              <a:spcAft>
                <a:spcPts val="800"/>
              </a:spcAft>
            </a:pPr>
            <a:r>
              <a:rPr lang="en-US" sz="1600" kern="100" dirty="0">
                <a:effectLst/>
                <a:latin typeface="Aptos" panose="020B0004020202020204" pitchFamily="34" charset="0"/>
                <a:ea typeface="Aptos" panose="020B0004020202020204" pitchFamily="34" charset="0"/>
                <a:cs typeface="Times New Roman" panose="02020603050405020304" pitchFamily="18" charset="0"/>
              </a:rPr>
              <a:t>-Review pay plans and change accordingly </a:t>
            </a:r>
          </a:p>
          <a:p>
            <a:pPr marL="457200" marR="0" indent="457200">
              <a:lnSpc>
                <a:spcPct val="115000"/>
              </a:lnSpc>
              <a:spcBef>
                <a:spcPts val="0"/>
              </a:spcBef>
              <a:spcAft>
                <a:spcPts val="800"/>
              </a:spcAft>
            </a:pP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indent="457200">
              <a:lnSpc>
                <a:spcPct val="115000"/>
              </a:lnSpc>
              <a:spcBef>
                <a:spcPts val="0"/>
              </a:spcBef>
              <a:spcAft>
                <a:spcPts val="800"/>
              </a:spcAft>
            </a:pPr>
            <a:r>
              <a:rPr lang="en-US" sz="1600" b="1" kern="100" dirty="0">
                <a:effectLst/>
                <a:latin typeface="Aptos" panose="020B0004020202020204" pitchFamily="34" charset="0"/>
                <a:ea typeface="Aptos" panose="020B0004020202020204" pitchFamily="34" charset="0"/>
                <a:cs typeface="Times New Roman" panose="02020603050405020304" pitchFamily="18" charset="0"/>
              </a:rPr>
              <a:t>Plans to Evaluate Your Changes</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p>
            <a:pPr marL="914400" marR="0">
              <a:lnSpc>
                <a:spcPct val="115000"/>
              </a:lnSpc>
              <a:spcBef>
                <a:spcPts val="0"/>
              </a:spcBef>
              <a:spcAft>
                <a:spcPts val="0"/>
              </a:spcAft>
            </a:pPr>
            <a:r>
              <a:rPr lang="en-US" sz="1600" kern="100" dirty="0">
                <a:effectLst/>
                <a:latin typeface="Aptos" panose="020B0004020202020204" pitchFamily="34" charset="0"/>
                <a:ea typeface="Aptos" panose="020B0004020202020204" pitchFamily="34" charset="0"/>
                <a:cs typeface="Times New Roman" panose="02020603050405020304" pitchFamily="18" charset="0"/>
              </a:rPr>
              <a:t>- Review all expenses on a monthly, quarterly, and annual basis</a:t>
            </a:r>
          </a:p>
          <a:p>
            <a:pPr marL="914400" marR="0">
              <a:lnSpc>
                <a:spcPct val="115000"/>
              </a:lnSpc>
              <a:spcBef>
                <a:spcPts val="0"/>
              </a:spcBef>
              <a:spcAft>
                <a:spcPts val="800"/>
              </a:spcAft>
            </a:pPr>
            <a:r>
              <a:rPr lang="en-US" sz="1600" kern="100" dirty="0">
                <a:effectLst/>
                <a:latin typeface="Aptos" panose="020B0004020202020204" pitchFamily="34" charset="0"/>
                <a:ea typeface="Aptos" panose="020B0004020202020204" pitchFamily="34" charset="0"/>
                <a:cs typeface="Times New Roman" panose="02020603050405020304" pitchFamily="18" charset="0"/>
              </a:rPr>
              <a:t>-Reevaluate vendors on an annual basis to ensure cost effectiveness</a:t>
            </a:r>
          </a:p>
        </p:txBody>
      </p:sp>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320495" y="-26823"/>
            <a:ext cx="8596668" cy="132080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308" y="678617"/>
            <a:ext cx="8007350" cy="5564022"/>
          </a:xfrm>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pPr marL="0" marR="0">
              <a:lnSpc>
                <a:spcPct val="115000"/>
              </a:lnSpc>
              <a:spcBef>
                <a:spcPts val="0"/>
              </a:spcBef>
              <a:spcAft>
                <a:spcPts val="800"/>
              </a:spcAft>
            </a:pPr>
            <a:r>
              <a:rPr lang="en-US" sz="2000" b="1" kern="100" dirty="0">
                <a:effectLst/>
                <a:latin typeface="Aptos" panose="020B0004020202020204" pitchFamily="34" charset="0"/>
                <a:ea typeface="Aptos" panose="020B0004020202020204" pitchFamily="34" charset="0"/>
                <a:cs typeface="Times New Roman" panose="02020603050405020304" pitchFamily="18" charset="0"/>
              </a:rPr>
              <a:t>Current Practices </a:t>
            </a:r>
            <a:endParaRPr lang="en-US" sz="20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800"/>
              </a:spcAft>
            </a:pPr>
            <a:r>
              <a:rPr lang="en-US" sz="2000" kern="100" dirty="0">
                <a:effectLst/>
                <a:latin typeface="Aptos" panose="020B0004020202020204" pitchFamily="34" charset="0"/>
                <a:ea typeface="Aptos" panose="020B0004020202020204" pitchFamily="34" charset="0"/>
                <a:cs typeface="Times New Roman" panose="02020603050405020304" pitchFamily="18" charset="0"/>
              </a:rPr>
              <a:t>- Overall, technician proficiency is 83.63%. The guide is 125%.</a:t>
            </a:r>
          </a:p>
          <a:p>
            <a:pPr marL="0" marR="0">
              <a:lnSpc>
                <a:spcPct val="115000"/>
              </a:lnSpc>
              <a:spcBef>
                <a:spcPts val="0"/>
              </a:spcBef>
              <a:spcAft>
                <a:spcPts val="800"/>
              </a:spcAft>
            </a:pPr>
            <a:r>
              <a:rPr lang="en-US" sz="2000" kern="100" dirty="0">
                <a:effectLst/>
                <a:latin typeface="Aptos" panose="020B0004020202020204" pitchFamily="34" charset="0"/>
                <a:ea typeface="Aptos" panose="020B0004020202020204" pitchFamily="34" charset="0"/>
                <a:cs typeface="Times New Roman" panose="02020603050405020304" pitchFamily="18" charset="0"/>
              </a:rPr>
              <a:t>-One item per RO is 72%, guide is 10-15%.</a:t>
            </a:r>
          </a:p>
          <a:p>
            <a:pPr marL="914400" marR="0">
              <a:lnSpc>
                <a:spcPct val="115000"/>
              </a:lnSpc>
              <a:spcBef>
                <a:spcPts val="0"/>
              </a:spcBef>
              <a:spcAft>
                <a:spcPts val="800"/>
              </a:spcAft>
            </a:pPr>
            <a:r>
              <a:rPr lang="en-US" sz="20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15000"/>
              </a:lnSpc>
              <a:spcBef>
                <a:spcPts val="0"/>
              </a:spcBef>
              <a:spcAft>
                <a:spcPts val="800"/>
              </a:spcAft>
            </a:pPr>
            <a:r>
              <a:rPr lang="en-US" sz="2000" b="1" kern="100" dirty="0">
                <a:effectLst/>
                <a:latin typeface="Aptos" panose="020B0004020202020204" pitchFamily="34" charset="0"/>
                <a:ea typeface="Aptos" panose="020B0004020202020204" pitchFamily="34" charset="0"/>
                <a:cs typeface="Times New Roman" panose="02020603050405020304" pitchFamily="18" charset="0"/>
              </a:rPr>
              <a:t>Goals for Improvement</a:t>
            </a:r>
            <a:endParaRPr lang="en-US" sz="20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800"/>
              </a:spcAft>
            </a:pPr>
            <a:r>
              <a:rPr lang="en-US" sz="2000" kern="100" dirty="0">
                <a:effectLst/>
                <a:latin typeface="Aptos" panose="020B0004020202020204" pitchFamily="34" charset="0"/>
                <a:ea typeface="Aptos" panose="020B0004020202020204" pitchFamily="34" charset="0"/>
                <a:cs typeface="Times New Roman" panose="02020603050405020304" pitchFamily="18" charset="0"/>
              </a:rPr>
              <a:t>- Increase hours per RO within guide in the next 120 days.</a:t>
            </a:r>
          </a:p>
          <a:p>
            <a:pPr marL="0" marR="0">
              <a:lnSpc>
                <a:spcPct val="115000"/>
              </a:lnSpc>
              <a:spcBef>
                <a:spcPts val="0"/>
              </a:spcBef>
              <a:spcAft>
                <a:spcPts val="800"/>
              </a:spcAft>
            </a:pPr>
            <a:r>
              <a:rPr lang="en-US" sz="2000" kern="100" dirty="0">
                <a:effectLst/>
                <a:latin typeface="Aptos" panose="020B0004020202020204" pitchFamily="34" charset="0"/>
                <a:ea typeface="Aptos" panose="020B0004020202020204" pitchFamily="34" charset="0"/>
                <a:cs typeface="Times New Roman" panose="02020603050405020304" pitchFamily="18" charset="0"/>
              </a:rPr>
              <a:t>-Increase technician proficiency to 110% in 60 days and 120% in 120 days.</a:t>
            </a:r>
          </a:p>
          <a:p>
            <a:pPr marL="0" marR="0">
              <a:lnSpc>
                <a:spcPct val="115000"/>
              </a:lnSpc>
              <a:spcBef>
                <a:spcPts val="0"/>
              </a:spcBef>
              <a:spcAft>
                <a:spcPts val="800"/>
              </a:spcAft>
            </a:pPr>
            <a:r>
              <a:rPr lang="en-US" sz="2000" kern="100" dirty="0">
                <a:effectLst/>
                <a:latin typeface="Aptos" panose="020B0004020202020204" pitchFamily="34" charset="0"/>
                <a:ea typeface="Aptos" panose="020B0004020202020204" pitchFamily="34" charset="0"/>
                <a:cs typeface="Times New Roman" panose="02020603050405020304" pitchFamily="18" charset="0"/>
              </a:rPr>
              <a:t>-Decrease one item per RO to less than 25% within 120 days and to be within guide by the end of the year.</a:t>
            </a:r>
          </a:p>
          <a:p>
            <a:pPr marL="914400" marR="0">
              <a:lnSpc>
                <a:spcPct val="115000"/>
              </a:lnSpc>
              <a:spcBef>
                <a:spcPts val="0"/>
              </a:spcBef>
              <a:spcAft>
                <a:spcPts val="800"/>
              </a:spcAft>
            </a:pPr>
            <a:r>
              <a:rPr lang="en-US" sz="20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15000"/>
              </a:lnSpc>
              <a:spcBef>
                <a:spcPts val="0"/>
              </a:spcBef>
              <a:spcAft>
                <a:spcPts val="800"/>
              </a:spcAft>
            </a:pPr>
            <a:r>
              <a:rPr lang="en-US" sz="2000" b="1" kern="100" dirty="0">
                <a:effectLst/>
                <a:latin typeface="Aptos" panose="020B0004020202020204" pitchFamily="34" charset="0"/>
                <a:ea typeface="Aptos" panose="020B0004020202020204" pitchFamily="34" charset="0"/>
                <a:cs typeface="Times New Roman" panose="02020603050405020304" pitchFamily="18" charset="0"/>
              </a:rPr>
              <a:t>Plans to Achieve Your Goals</a:t>
            </a:r>
            <a:endParaRPr lang="en-US" sz="20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800"/>
              </a:spcAft>
            </a:pPr>
            <a:r>
              <a:rPr lang="en-US" sz="2000" kern="100" dirty="0">
                <a:effectLst/>
                <a:latin typeface="Aptos" panose="020B0004020202020204" pitchFamily="34" charset="0"/>
                <a:ea typeface="Aptos" panose="020B0004020202020204" pitchFamily="34" charset="0"/>
                <a:cs typeface="Times New Roman" panose="02020603050405020304" pitchFamily="18" charset="0"/>
              </a:rPr>
              <a:t>-Start utilizing video MPI process immediately and train service advisors, along with service techs.  </a:t>
            </a:r>
          </a:p>
          <a:p>
            <a:pPr marL="0" marR="0">
              <a:lnSpc>
                <a:spcPct val="115000"/>
              </a:lnSpc>
              <a:spcBef>
                <a:spcPts val="0"/>
              </a:spcBef>
              <a:spcAft>
                <a:spcPts val="800"/>
              </a:spcAft>
            </a:pPr>
            <a:r>
              <a:rPr lang="en-US" sz="2000" kern="100" dirty="0">
                <a:effectLst/>
                <a:latin typeface="Aptos" panose="020B0004020202020204" pitchFamily="34" charset="0"/>
                <a:ea typeface="Aptos" panose="020B0004020202020204" pitchFamily="34" charset="0"/>
                <a:cs typeface="Times New Roman" panose="02020603050405020304" pitchFamily="18" charset="0"/>
              </a:rPr>
              <a:t>-Have service advisors attend sales meetings that would help with sales techniques, customer service 	skills to increase sales penetration, increase hours per RO, and decrease one item ROs. </a:t>
            </a:r>
          </a:p>
          <a:p>
            <a:pPr marL="0" marR="0">
              <a:lnSpc>
                <a:spcPct val="115000"/>
              </a:lnSpc>
              <a:spcBef>
                <a:spcPts val="0"/>
              </a:spcBef>
              <a:spcAft>
                <a:spcPts val="800"/>
              </a:spcAft>
            </a:pPr>
            <a:r>
              <a:rPr lang="en-US" sz="2000" kern="100" dirty="0">
                <a:effectLst/>
                <a:latin typeface="Aptos" panose="020B0004020202020204" pitchFamily="34" charset="0"/>
                <a:ea typeface="Aptos" panose="020B0004020202020204" pitchFamily="34" charset="0"/>
                <a:cs typeface="Times New Roman" panose="02020603050405020304" pitchFamily="18" charset="0"/>
              </a:rPr>
              <a:t>-Have parts runner take parts on cart out to techs to keep them in bays</a:t>
            </a:r>
          </a:p>
          <a:p>
            <a:pPr marL="0" marR="0">
              <a:lnSpc>
                <a:spcPct val="115000"/>
              </a:lnSpc>
              <a:spcBef>
                <a:spcPts val="0"/>
              </a:spcBef>
              <a:spcAft>
                <a:spcPts val="800"/>
              </a:spcAft>
            </a:pPr>
            <a:r>
              <a:rPr lang="en-US" sz="2000" kern="100" dirty="0">
                <a:effectLst/>
                <a:latin typeface="Aptos" panose="020B0004020202020204" pitchFamily="34" charset="0"/>
                <a:ea typeface="Aptos" panose="020B0004020202020204" pitchFamily="34" charset="0"/>
                <a:cs typeface="Times New Roman" panose="02020603050405020304" pitchFamily="18" charset="0"/>
              </a:rPr>
              <a:t>-Increase service hours of operation to match sales hours. </a:t>
            </a:r>
          </a:p>
          <a:p>
            <a:pPr marL="914400" marR="0">
              <a:lnSpc>
                <a:spcPct val="115000"/>
              </a:lnSpc>
              <a:spcBef>
                <a:spcPts val="0"/>
              </a:spcBef>
              <a:spcAft>
                <a:spcPts val="800"/>
              </a:spcAft>
            </a:pPr>
            <a:r>
              <a:rPr lang="en-US" sz="20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15000"/>
              </a:lnSpc>
              <a:spcBef>
                <a:spcPts val="0"/>
              </a:spcBef>
              <a:spcAft>
                <a:spcPts val="800"/>
              </a:spcAft>
            </a:pPr>
            <a:r>
              <a:rPr lang="en-US" sz="2000" b="1" kern="100" dirty="0">
                <a:effectLst/>
                <a:latin typeface="Aptos" panose="020B0004020202020204" pitchFamily="34" charset="0"/>
                <a:ea typeface="Aptos" panose="020B0004020202020204" pitchFamily="34" charset="0"/>
                <a:cs typeface="Times New Roman" panose="02020603050405020304" pitchFamily="18" charset="0"/>
              </a:rPr>
              <a:t>Plans to Evaluate Your Changes</a:t>
            </a:r>
            <a:endParaRPr lang="en-US" sz="20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800"/>
              </a:spcAft>
            </a:pPr>
            <a:r>
              <a:rPr lang="en-US" sz="2000" kern="100" dirty="0">
                <a:effectLst/>
                <a:latin typeface="Aptos" panose="020B0004020202020204" pitchFamily="34" charset="0"/>
                <a:ea typeface="Aptos" panose="020B0004020202020204" pitchFamily="34" charset="0"/>
                <a:cs typeface="Times New Roman" panose="02020603050405020304" pitchFamily="18" charset="0"/>
              </a:rPr>
              <a:t>- The GM, Service Manager, and Parts Manager will have weekly meetings and go over reports to discuss 	changes as needed. </a:t>
            </a:r>
          </a:p>
          <a:p>
            <a:pPr marL="0" indent="0">
              <a:buNone/>
            </a:pPr>
            <a:endParaRPr lang="en-US" dirty="0"/>
          </a:p>
        </p:txBody>
      </p:sp>
      <p:pic>
        <p:nvPicPr>
          <p:cNvPr id="6" name="Content Placeholder 5">
            <a:extLst>
              <a:ext uri="{FF2B5EF4-FFF2-40B4-BE49-F238E27FC236}">
                <a16:creationId xmlns:a16="http://schemas.microsoft.com/office/drawing/2014/main" id="{D4C80DC3-BDC2-5C76-B2D1-6B01142DEC0F}"/>
              </a:ext>
            </a:extLst>
          </p:cNvPr>
          <p:cNvPicPr>
            <a:picLocks noGrp="1" noChangeAspect="1"/>
          </p:cNvPicPr>
          <p:nvPr>
            <p:ph sz="half" idx="2"/>
          </p:nvPr>
        </p:nvPicPr>
        <p:blipFill>
          <a:blip r:embed="rId2"/>
          <a:stretch>
            <a:fillRect/>
          </a:stretch>
        </p:blipFill>
        <p:spPr>
          <a:xfrm>
            <a:off x="8007350" y="2160589"/>
            <a:ext cx="4184650" cy="3403434"/>
          </a:xfrm>
        </p:spPr>
      </p:pic>
      <p:pic>
        <p:nvPicPr>
          <p:cNvPr id="5" name="Picture 4" descr="A screenshot of a service report&#10;&#10;Description automatically generated">
            <a:extLst>
              <a:ext uri="{FF2B5EF4-FFF2-40B4-BE49-F238E27FC236}">
                <a16:creationId xmlns:a16="http://schemas.microsoft.com/office/drawing/2014/main" id="{66FC6FED-7B7C-659C-EEF8-DB85E910AF3F}"/>
              </a:ext>
            </a:extLst>
          </p:cNvPr>
          <p:cNvPicPr>
            <a:picLocks noChangeAspect="1"/>
          </p:cNvPicPr>
          <p:nvPr/>
        </p:nvPicPr>
        <p:blipFill>
          <a:blip r:embed="rId3"/>
          <a:stretch>
            <a:fillRect/>
          </a:stretch>
        </p:blipFill>
        <p:spPr>
          <a:xfrm>
            <a:off x="8007965" y="2160589"/>
            <a:ext cx="4184035" cy="3403434"/>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0" y="-289931"/>
            <a:ext cx="8596668" cy="132080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id="{681EB027-545B-A4F6-0B0F-100EA5E6CAB4}"/>
              </a:ext>
            </a:extLst>
          </p:cNvPr>
          <p:cNvPicPr>
            <a:picLocks noGrp="1" noChangeAspect="1"/>
          </p:cNvPicPr>
          <p:nvPr>
            <p:ph sz="half" idx="2"/>
          </p:nvPr>
        </p:nvPicPr>
        <p:blipFill>
          <a:blip r:embed="rId2"/>
          <a:stretch>
            <a:fillRect/>
          </a:stretch>
        </p:blipFill>
        <p:spPr>
          <a:xfrm>
            <a:off x="9058275" y="1973281"/>
            <a:ext cx="3133725" cy="3810000"/>
          </a:xfrm>
        </p:spPr>
      </p:pic>
      <p:pic>
        <p:nvPicPr>
          <p:cNvPr id="5" name="Picture 4" descr="A screenshot of a blue and yellow screen&#10;&#10;Description automatically generated">
            <a:extLst>
              <a:ext uri="{FF2B5EF4-FFF2-40B4-BE49-F238E27FC236}">
                <a16:creationId xmlns:a16="http://schemas.microsoft.com/office/drawing/2014/main" id="{1F697E15-88F7-CA5E-A3A7-8027501C3B57}"/>
              </a:ext>
            </a:extLst>
          </p:cNvPr>
          <p:cNvPicPr>
            <a:picLocks noChangeAspect="1"/>
          </p:cNvPicPr>
          <p:nvPr/>
        </p:nvPicPr>
        <p:blipFill>
          <a:blip r:embed="rId3"/>
          <a:stretch>
            <a:fillRect/>
          </a:stretch>
        </p:blipFill>
        <p:spPr>
          <a:xfrm>
            <a:off x="8944206" y="1973281"/>
            <a:ext cx="3133725" cy="3845055"/>
          </a:xfrm>
          <a:prstGeom prst="rect">
            <a:avLst/>
          </a:prstGeom>
        </p:spPr>
      </p:pic>
      <p:sp>
        <p:nvSpPr>
          <p:cNvPr id="4" name="TextBox 3">
            <a:extLst>
              <a:ext uri="{FF2B5EF4-FFF2-40B4-BE49-F238E27FC236}">
                <a16:creationId xmlns:a16="http://schemas.microsoft.com/office/drawing/2014/main" id="{F567DA4C-FD1F-585A-8DAE-8DD81001A831}"/>
              </a:ext>
            </a:extLst>
          </p:cNvPr>
          <p:cNvSpPr txBox="1"/>
          <p:nvPr/>
        </p:nvSpPr>
        <p:spPr>
          <a:xfrm>
            <a:off x="0" y="426283"/>
            <a:ext cx="8830137" cy="6430928"/>
          </a:xfrm>
          <a:prstGeom prst="rect">
            <a:avLst/>
          </a:prstGeom>
          <a:noFill/>
        </p:spPr>
        <p:txBody>
          <a:bodyPr wrap="square" rtlCol="0">
            <a:spAutoFit/>
          </a:bodyPr>
          <a:lstStyle/>
          <a:p>
            <a:pPr marL="0" marR="0">
              <a:lnSpc>
                <a:spcPct val="115000"/>
              </a:lnSpc>
              <a:spcBef>
                <a:spcPts val="0"/>
              </a:spcBef>
              <a:spcAft>
                <a:spcPts val="800"/>
              </a:spcAft>
            </a:pPr>
            <a:r>
              <a:rPr lang="en-US" sz="1600" b="1" kern="100" dirty="0">
                <a:effectLst/>
                <a:latin typeface="Aptos" panose="020B0004020202020204" pitchFamily="34" charset="0"/>
                <a:ea typeface="Aptos" panose="020B0004020202020204" pitchFamily="34" charset="0"/>
                <a:cs typeface="Times New Roman" panose="02020603050405020304" pitchFamily="18" charset="0"/>
              </a:rPr>
              <a:t>Current Practices </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800"/>
              </a:spcAft>
            </a:pPr>
            <a:r>
              <a:rPr lang="en-US" sz="1600" kern="100" dirty="0">
                <a:effectLst/>
                <a:latin typeface="Aptos" panose="020B0004020202020204" pitchFamily="34" charset="0"/>
                <a:ea typeface="Aptos" panose="020B0004020202020204" pitchFamily="34" charset="0"/>
                <a:cs typeface="Times New Roman" panose="02020603050405020304" pitchFamily="18" charset="0"/>
              </a:rPr>
              <a:t>-Our current facility utilization is 54.36%, which is under guide of 75%. </a:t>
            </a:r>
          </a:p>
          <a:p>
            <a:pPr marL="0" marR="0">
              <a:lnSpc>
                <a:spcPct val="115000"/>
              </a:lnSpc>
              <a:spcBef>
                <a:spcPts val="0"/>
              </a:spcBef>
              <a:spcAft>
                <a:spcPts val="800"/>
              </a:spcAft>
            </a:pPr>
            <a:r>
              <a:rPr lang="en-US" sz="1600" kern="100" dirty="0">
                <a:effectLst/>
                <a:latin typeface="Aptos" panose="020B0004020202020204" pitchFamily="34" charset="0"/>
                <a:ea typeface="Aptos" panose="020B0004020202020204" pitchFamily="34" charset="0"/>
                <a:cs typeface="Times New Roman" panose="02020603050405020304" pitchFamily="18" charset="0"/>
              </a:rPr>
              <a:t>-Currently, our service hours do not match our sales hours of operation.</a:t>
            </a:r>
          </a:p>
          <a:p>
            <a:pPr marL="914400" marR="0">
              <a:lnSpc>
                <a:spcPct val="115000"/>
              </a:lnSpc>
              <a:spcBef>
                <a:spcPts val="0"/>
              </a:spcBef>
              <a:spcAft>
                <a:spcPts val="800"/>
              </a:spcAft>
            </a:pPr>
            <a:r>
              <a:rPr lang="en-US" sz="16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15000"/>
              </a:lnSpc>
              <a:spcBef>
                <a:spcPts val="0"/>
              </a:spcBef>
              <a:spcAft>
                <a:spcPts val="800"/>
              </a:spcAft>
            </a:pPr>
            <a:r>
              <a:rPr lang="en-US" sz="1600" b="1" kern="100" dirty="0">
                <a:effectLst/>
                <a:latin typeface="Aptos" panose="020B0004020202020204" pitchFamily="34" charset="0"/>
                <a:ea typeface="Aptos" panose="020B0004020202020204" pitchFamily="34" charset="0"/>
                <a:cs typeface="Times New Roman" panose="02020603050405020304" pitchFamily="18" charset="0"/>
              </a:rPr>
              <a:t>Goals for Improvement</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800"/>
              </a:spcAft>
            </a:pPr>
            <a:r>
              <a:rPr lang="en-US" sz="1600" kern="100" dirty="0">
                <a:effectLst/>
                <a:latin typeface="Aptos" panose="020B0004020202020204" pitchFamily="34" charset="0"/>
                <a:ea typeface="Aptos" panose="020B0004020202020204" pitchFamily="34" charset="0"/>
                <a:cs typeface="Times New Roman" panose="02020603050405020304" pitchFamily="18" charset="0"/>
              </a:rPr>
              <a:t>- Increase facility utilization to 85% within 9 months. </a:t>
            </a:r>
          </a:p>
          <a:p>
            <a:pPr marL="914400" marR="0">
              <a:lnSpc>
                <a:spcPct val="115000"/>
              </a:lnSpc>
              <a:spcBef>
                <a:spcPts val="0"/>
              </a:spcBef>
              <a:spcAft>
                <a:spcPts val="800"/>
              </a:spcAft>
            </a:pPr>
            <a:r>
              <a:rPr lang="en-US" sz="16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15000"/>
              </a:lnSpc>
              <a:spcBef>
                <a:spcPts val="0"/>
              </a:spcBef>
              <a:spcAft>
                <a:spcPts val="800"/>
              </a:spcAft>
            </a:pPr>
            <a:r>
              <a:rPr lang="en-US" sz="1600" b="1" kern="100" dirty="0">
                <a:effectLst/>
                <a:latin typeface="Aptos" panose="020B0004020202020204" pitchFamily="34" charset="0"/>
                <a:ea typeface="Aptos" panose="020B0004020202020204" pitchFamily="34" charset="0"/>
                <a:cs typeface="Times New Roman" panose="02020603050405020304" pitchFamily="18" charset="0"/>
              </a:rPr>
              <a:t>Plans to Achieve Your Goals</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800"/>
              </a:spcAft>
            </a:pPr>
            <a:r>
              <a:rPr lang="en-US" sz="1600" kern="100" dirty="0">
                <a:effectLst/>
                <a:latin typeface="Aptos" panose="020B0004020202020204" pitchFamily="34" charset="0"/>
                <a:ea typeface="Aptos" panose="020B0004020202020204" pitchFamily="34" charset="0"/>
                <a:cs typeface="Times New Roman" panose="02020603050405020304" pitchFamily="18" charset="0"/>
              </a:rPr>
              <a:t>-Hire 3 additional technicians.</a:t>
            </a:r>
          </a:p>
          <a:p>
            <a:pPr marL="0" marR="0">
              <a:lnSpc>
                <a:spcPct val="115000"/>
              </a:lnSpc>
              <a:spcBef>
                <a:spcPts val="0"/>
              </a:spcBef>
              <a:spcAft>
                <a:spcPts val="800"/>
              </a:spcAft>
            </a:pPr>
            <a:r>
              <a:rPr lang="en-US" sz="1600" kern="100" dirty="0">
                <a:effectLst/>
                <a:latin typeface="Aptos" panose="020B0004020202020204" pitchFamily="34" charset="0"/>
                <a:ea typeface="Aptos" panose="020B0004020202020204" pitchFamily="34" charset="0"/>
                <a:cs typeface="Times New Roman" panose="02020603050405020304" pitchFamily="18" charset="0"/>
              </a:rPr>
              <a:t>-Increase our service hours to match our sales hours. </a:t>
            </a:r>
          </a:p>
          <a:p>
            <a:pPr marL="0" marR="0">
              <a:lnSpc>
                <a:spcPct val="115000"/>
              </a:lnSpc>
              <a:spcBef>
                <a:spcPts val="0"/>
              </a:spcBef>
              <a:spcAft>
                <a:spcPts val="800"/>
              </a:spcAft>
            </a:pPr>
            <a:r>
              <a:rPr lang="en-US" sz="1600" kern="100" dirty="0">
                <a:effectLst/>
                <a:latin typeface="Aptos" panose="020B0004020202020204" pitchFamily="34" charset="0"/>
                <a:ea typeface="Aptos" panose="020B0004020202020204" pitchFamily="34" charset="0"/>
                <a:cs typeface="Times New Roman" panose="02020603050405020304" pitchFamily="18" charset="0"/>
              </a:rPr>
              <a:t>-Create a split shift for technicians.</a:t>
            </a:r>
          </a:p>
          <a:p>
            <a:pPr marL="0" marR="0">
              <a:lnSpc>
                <a:spcPct val="115000"/>
              </a:lnSpc>
              <a:spcBef>
                <a:spcPts val="0"/>
              </a:spcBef>
              <a:spcAft>
                <a:spcPts val="800"/>
              </a:spcAft>
            </a:pPr>
            <a:r>
              <a:rPr lang="en-US" sz="1600" kern="100" dirty="0">
                <a:effectLst/>
                <a:latin typeface="Aptos" panose="020B0004020202020204" pitchFamily="34" charset="0"/>
                <a:ea typeface="Aptos" panose="020B0004020202020204" pitchFamily="34" charset="0"/>
                <a:cs typeface="Times New Roman" panose="02020603050405020304" pitchFamily="18" charset="0"/>
              </a:rPr>
              <a:t>-Move the Lube Oil Change to different area on property, creating more bays for technicians. </a:t>
            </a:r>
          </a:p>
          <a:p>
            <a:pPr marL="0" marR="0">
              <a:lnSpc>
                <a:spcPct val="115000"/>
              </a:lnSpc>
              <a:spcBef>
                <a:spcPts val="0"/>
              </a:spcBef>
              <a:spcAft>
                <a:spcPts val="800"/>
              </a:spcAft>
            </a:pPr>
            <a:r>
              <a:rPr lang="en-US" sz="1600" kern="100" dirty="0">
                <a:effectLst/>
                <a:latin typeface="Aptos" panose="020B0004020202020204" pitchFamily="34" charset="0"/>
                <a:ea typeface="Aptos" panose="020B0004020202020204" pitchFamily="34" charset="0"/>
                <a:cs typeface="Times New Roman" panose="02020603050405020304" pitchFamily="18" charset="0"/>
              </a:rPr>
              <a:t>-Increase marketing. </a:t>
            </a:r>
          </a:p>
          <a:p>
            <a:pPr marL="914400" marR="0">
              <a:lnSpc>
                <a:spcPct val="115000"/>
              </a:lnSpc>
              <a:spcBef>
                <a:spcPts val="0"/>
              </a:spcBef>
              <a:spcAft>
                <a:spcPts val="800"/>
              </a:spcAft>
            </a:pPr>
            <a:r>
              <a:rPr lang="en-US" sz="16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15000"/>
              </a:lnSpc>
              <a:spcBef>
                <a:spcPts val="0"/>
              </a:spcBef>
              <a:spcAft>
                <a:spcPts val="800"/>
              </a:spcAft>
            </a:pPr>
            <a:r>
              <a:rPr lang="en-US" sz="1600" b="1" kern="100" dirty="0">
                <a:effectLst/>
                <a:latin typeface="Aptos" panose="020B0004020202020204" pitchFamily="34" charset="0"/>
                <a:ea typeface="Aptos" panose="020B0004020202020204" pitchFamily="34" charset="0"/>
                <a:cs typeface="Times New Roman" panose="02020603050405020304" pitchFamily="18" charset="0"/>
              </a:rPr>
              <a:t>Plans to Evaluate Your Changes</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800"/>
              </a:spcAft>
            </a:pPr>
            <a:r>
              <a:rPr lang="en-US" sz="1600" kern="100" dirty="0">
                <a:effectLst/>
                <a:latin typeface="Aptos" panose="020B0004020202020204" pitchFamily="34" charset="0"/>
                <a:ea typeface="Aptos" panose="020B0004020202020204" pitchFamily="34" charset="0"/>
                <a:cs typeface="Times New Roman" panose="02020603050405020304" pitchFamily="18" charset="0"/>
              </a:rPr>
              <a:t>- Go over financial statement with Service Director and Service Manager. Perform Facility Potential Calculation monthly. </a:t>
            </a:r>
          </a:p>
        </p:txBody>
      </p:sp>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-Cost of Labor is 21.72%, which is a little lower than guide’s 24%.</a:t>
            </a:r>
          </a:p>
          <a:p>
            <a:r>
              <a:rPr lang="en-US" dirty="0"/>
              <a:t>-Out of the 100 ROs calculated, the actual labor rate is $8.98 below the target labor rate. </a:t>
            </a:r>
          </a:p>
          <a:p>
            <a:r>
              <a:rPr lang="en-US" dirty="0"/>
              <a:t>-We have opportunity to reduce our one-line ROs and increase our profitability. </a:t>
            </a:r>
          </a:p>
          <a:p>
            <a:r>
              <a:rPr lang="en-US" dirty="0"/>
              <a:t>-We have opportunities on newer models to increase maintenance, per model year analysis data. </a:t>
            </a:r>
          </a:p>
        </p:txBody>
      </p:sp>
      <p:pic>
        <p:nvPicPr>
          <p:cNvPr id="6" name="Content Placeholder 5">
            <a:extLst>
              <a:ext uri="{FF2B5EF4-FFF2-40B4-BE49-F238E27FC236}">
                <a16:creationId xmlns:a16="http://schemas.microsoft.com/office/drawing/2014/main" id="{7D7FBF6D-1B6B-4091-9ABF-B967D33EAC3F}"/>
              </a:ext>
            </a:extLst>
          </p:cNvPr>
          <p:cNvPicPr>
            <a:picLocks noGrp="1" noChangeAspect="1"/>
          </p:cNvPicPr>
          <p:nvPr>
            <p:ph sz="half" idx="2"/>
          </p:nvPr>
        </p:nvPicPr>
        <p:blipFill>
          <a:blip r:embed="rId2"/>
          <a:stretch>
            <a:fillRect/>
          </a:stretch>
        </p:blipFill>
        <p:spPr>
          <a:xfrm>
            <a:off x="5089525" y="2402538"/>
            <a:ext cx="4184650" cy="3397537"/>
          </a:xfrm>
        </p:spPr>
      </p:pic>
      <p:pic>
        <p:nvPicPr>
          <p:cNvPr id="5" name="Picture 4" descr="A screenshot of a report&#10;&#10;Description automatically generated">
            <a:extLst>
              <a:ext uri="{FF2B5EF4-FFF2-40B4-BE49-F238E27FC236}">
                <a16:creationId xmlns:a16="http://schemas.microsoft.com/office/drawing/2014/main" id="{60AFAA1D-CF55-D217-1B1D-2C860EC11434}"/>
              </a:ext>
            </a:extLst>
          </p:cNvPr>
          <p:cNvPicPr>
            <a:picLocks noChangeAspect="1"/>
          </p:cNvPicPr>
          <p:nvPr/>
        </p:nvPicPr>
        <p:blipFill>
          <a:blip r:embed="rId3"/>
          <a:stretch>
            <a:fillRect/>
          </a:stretch>
        </p:blipFill>
        <p:spPr>
          <a:xfrm>
            <a:off x="5089352" y="2402538"/>
            <a:ext cx="4184650" cy="3397537"/>
          </a:xfrm>
          <a:prstGeom prst="rect">
            <a:avLst/>
          </a:prstGeom>
        </p:spPr>
      </p:pic>
      <p:pic>
        <p:nvPicPr>
          <p:cNvPr id="7" name="Picture 6" descr="A screenshot of a report&#10;&#10;Description automatically generated">
            <a:extLst>
              <a:ext uri="{FF2B5EF4-FFF2-40B4-BE49-F238E27FC236}">
                <a16:creationId xmlns:a16="http://schemas.microsoft.com/office/drawing/2014/main" id="{6365C41F-C802-559D-0914-43069C843044}"/>
              </a:ext>
            </a:extLst>
          </p:cNvPr>
          <p:cNvPicPr>
            <a:picLocks noChangeAspect="1"/>
          </p:cNvPicPr>
          <p:nvPr/>
        </p:nvPicPr>
        <p:blipFill>
          <a:blip r:embed="rId4"/>
          <a:stretch>
            <a:fillRect/>
          </a:stretch>
        </p:blipFill>
        <p:spPr>
          <a:xfrm>
            <a:off x="5089179" y="2402538"/>
            <a:ext cx="4184824" cy="3397537"/>
          </a:xfrm>
          <a:prstGeom prst="rect">
            <a:avLst/>
          </a:prstGeom>
        </p:spPr>
      </p:pic>
      <p:pic>
        <p:nvPicPr>
          <p:cNvPr id="9" name="Picture 8" descr="A screenshot of a report&#10;&#10;Description automatically generated">
            <a:extLst>
              <a:ext uri="{FF2B5EF4-FFF2-40B4-BE49-F238E27FC236}">
                <a16:creationId xmlns:a16="http://schemas.microsoft.com/office/drawing/2014/main" id="{2DBD4FF0-DB92-50F3-A5AF-8155B0207FBF}"/>
              </a:ext>
            </a:extLst>
          </p:cNvPr>
          <p:cNvPicPr>
            <a:picLocks noChangeAspect="1"/>
          </p:cNvPicPr>
          <p:nvPr/>
        </p:nvPicPr>
        <p:blipFill>
          <a:blip r:embed="rId5"/>
          <a:stretch>
            <a:fillRect/>
          </a:stretch>
        </p:blipFill>
        <p:spPr>
          <a:xfrm>
            <a:off x="5089179" y="2402538"/>
            <a:ext cx="4184036" cy="3397537"/>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275890" y="1488613"/>
            <a:ext cx="8596668" cy="3880773"/>
          </a:xfrm>
        </p:spPr>
        <p:txBody>
          <a:bodyPr/>
          <a:lstStyle/>
          <a:p>
            <a:r>
              <a:rPr lang="en-US" dirty="0"/>
              <a:t>Strengths</a:t>
            </a:r>
          </a:p>
        </p:txBody>
      </p:sp>
      <p:sp>
        <p:nvSpPr>
          <p:cNvPr id="4" name="TextBox 3">
            <a:extLst>
              <a:ext uri="{FF2B5EF4-FFF2-40B4-BE49-F238E27FC236}">
                <a16:creationId xmlns:a16="http://schemas.microsoft.com/office/drawing/2014/main" id="{3387073A-58FC-7A7A-14B0-23BF8F888262}"/>
              </a:ext>
            </a:extLst>
          </p:cNvPr>
          <p:cNvSpPr txBox="1"/>
          <p:nvPr/>
        </p:nvSpPr>
        <p:spPr>
          <a:xfrm>
            <a:off x="677334" y="2115985"/>
            <a:ext cx="9233210" cy="4536306"/>
          </a:xfrm>
          <a:prstGeom prst="rect">
            <a:avLst/>
          </a:prstGeom>
          <a:noFill/>
        </p:spPr>
        <p:txBody>
          <a:bodyPr wrap="square" rtlCol="0">
            <a:spAutoFit/>
          </a:bodyPr>
          <a:lstStyle/>
          <a:p>
            <a:pPr marR="0" lvl="0">
              <a:lnSpc>
                <a:spcPct val="115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1. We are a family-owned company which has been in business for almost 50 years. Because the dealership has deep local roots in the community, many of our employees know and are connected with our customers.</a:t>
            </a:r>
          </a:p>
          <a:p>
            <a:pPr marL="457200" marR="0">
              <a:lnSpc>
                <a:spcPct val="115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R="0" lvl="0">
              <a:lnSpc>
                <a:spcPct val="115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2. We have a solid customer base with a lot of repeat business. </a:t>
            </a:r>
          </a:p>
          <a:p>
            <a:pPr marL="457200" marR="0">
              <a:lnSpc>
                <a:spcPct val="115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R="0" lvl="0">
              <a:lnSpc>
                <a:spcPct val="115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3.  Our staff values a peaceful workplace, which means efforts are made to work well together. </a:t>
            </a:r>
          </a:p>
          <a:p>
            <a:pPr marL="457200" marR="0">
              <a:lnSpc>
                <a:spcPct val="115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R="0" lvl="0">
              <a:lnSpc>
                <a:spcPct val="115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4. Our techs put a priority on customer service and are motivated to strengthen their interactions with clients.</a:t>
            </a:r>
          </a:p>
          <a:p>
            <a:pPr marL="457200" marR="0">
              <a:lnSpc>
                <a:spcPct val="115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R="0" lvl="0">
              <a:lnSpc>
                <a:spcPct val="115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5. We have a newly appointed Service Manager, who is experienced and ready to infuse new energy into the department. </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494263"/>
            <a:ext cx="9202646" cy="5363737"/>
          </a:xfrm>
        </p:spPr>
        <p:txBody>
          <a:bodyPr>
            <a:normAutofit lnSpcReduction="10000"/>
          </a:bodyPr>
          <a:lstStyle/>
          <a:p>
            <a:r>
              <a:rPr lang="en-US" dirty="0"/>
              <a:t>Weaknesses</a:t>
            </a:r>
          </a:p>
          <a:p>
            <a:pPr marL="342900" marR="0" lvl="0" indent="-342900">
              <a:lnSpc>
                <a:spcPct val="115000"/>
              </a:lnSpc>
              <a:spcBef>
                <a:spcPts val="0"/>
              </a:spcBef>
              <a:spcAft>
                <a:spcPts val="0"/>
              </a:spcAft>
              <a:buFont typeface="+mj-lt"/>
              <a:buAutoNum type="arabicPeriod"/>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1. Communication flow between service technicians and service advisors, as well as with the parts counter.</a:t>
            </a:r>
          </a:p>
          <a:p>
            <a:pPr marL="342900" marR="0" lvl="0" indent="-342900">
              <a:lnSpc>
                <a:spcPct val="115000"/>
              </a:lnSpc>
              <a:spcBef>
                <a:spcPts val="0"/>
              </a:spcBef>
              <a:spcAft>
                <a:spcPts val="0"/>
              </a:spcAft>
              <a:buFont typeface="+mj-lt"/>
              <a:buAutoNum type="arabicPeriod"/>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0"/>
              </a:spcAft>
              <a:buFont typeface="+mj-lt"/>
              <a:buAutoNum type="arabicPeriod"/>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2. The parts department works closely with service. At this time, the service department expresses that there are not adequate parts kept in inventory, as well as a lack of immediacy when parts are needed and a lack of knowledge when a part needs to be found.</a:t>
            </a:r>
          </a:p>
          <a:p>
            <a:pPr marL="342900" marR="0" lvl="0" indent="-342900">
              <a:lnSpc>
                <a:spcPct val="115000"/>
              </a:lnSpc>
              <a:spcBef>
                <a:spcPts val="0"/>
              </a:spcBef>
              <a:spcAft>
                <a:spcPts val="0"/>
              </a:spcAft>
              <a:buFont typeface="+mj-lt"/>
              <a:buAutoNum type="arabicPeriod"/>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0"/>
              </a:spcAft>
              <a:buFont typeface="+mj-lt"/>
              <a:buAutoNum type="arabicPeriod"/>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3. Reoccurring issues with technology are a hindrance. The computers and internet connectivity may need to be addressed.</a:t>
            </a:r>
          </a:p>
          <a:p>
            <a:pPr marL="342900" marR="0" lvl="0" indent="-342900">
              <a:lnSpc>
                <a:spcPct val="115000"/>
              </a:lnSpc>
              <a:spcBef>
                <a:spcPts val="0"/>
              </a:spcBef>
              <a:spcAft>
                <a:spcPts val="0"/>
              </a:spcAft>
              <a:buFont typeface="+mj-lt"/>
              <a:buAutoNum type="arabicPeriod"/>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0"/>
              </a:spcAft>
              <a:buFont typeface="+mj-lt"/>
              <a:buAutoNum type="arabicPeriod"/>
            </a:pPr>
            <a:r>
              <a:rPr lang="en-US" kern="100" dirty="0">
                <a:latin typeface="Aptos" panose="020B0004020202020204" pitchFamily="34" charset="0"/>
                <a:ea typeface="Aptos" panose="020B0004020202020204" pitchFamily="34" charset="0"/>
                <a:cs typeface="Times New Roman" panose="02020603050405020304" pitchFamily="18" charset="0"/>
              </a:rPr>
              <a:t>4. </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The organization of the lot is inefficient and takes too much time when techs need to find a car.</a:t>
            </a:r>
          </a:p>
          <a:p>
            <a:pPr marL="342900" marR="0" lvl="0" indent="-342900">
              <a:lnSpc>
                <a:spcPct val="115000"/>
              </a:lnSpc>
              <a:spcBef>
                <a:spcPts val="0"/>
              </a:spcBef>
              <a:spcAft>
                <a:spcPts val="0"/>
              </a:spcAft>
              <a:buFont typeface="+mj-lt"/>
              <a:buAutoNum type="arabicPeriod"/>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800"/>
              </a:spcAft>
              <a:buFont typeface="+mj-lt"/>
              <a:buAutoNum type="arabicPeriod"/>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5. Our service department expresses concern when it comes to the workload and number of scheduled employees. As business has increased, so has the need for dedicated, knowledgeable employees. </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257</TotalTime>
  <Words>1964</Words>
  <Application>Microsoft Office PowerPoint</Application>
  <PresentationFormat>Widescreen</PresentationFormat>
  <Paragraphs>210</Paragraphs>
  <Slides>16</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16</vt:i4>
      </vt:variant>
    </vt:vector>
  </HeadingPairs>
  <TitlesOfParts>
    <vt:vector size="24" baseType="lpstr">
      <vt:lpstr>Aptos</vt:lpstr>
      <vt:lpstr>Arial</vt:lpstr>
      <vt:lpstr>Calibri</vt:lpstr>
      <vt:lpstr>Courier New</vt:lpstr>
      <vt:lpstr>Symbol</vt:lpstr>
      <vt:lpstr>Trebuchet MS</vt:lpstr>
      <vt:lpstr>Wingdings 3</vt:lpstr>
      <vt:lpstr>Facet</vt:lpstr>
      <vt:lpstr>Service Department Analysis for Deacon Jones GM</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Neil Lambert</cp:lastModifiedBy>
  <cp:revision>15</cp:revision>
  <dcterms:created xsi:type="dcterms:W3CDTF">2022-12-04T13:10:55Z</dcterms:created>
  <dcterms:modified xsi:type="dcterms:W3CDTF">2024-08-04T20:26:40Z</dcterms:modified>
</cp:coreProperties>
</file>