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rPr>
              <a:t>NADA Service Homework</a:t>
            </a:r>
            <a:br>
              <a:rPr lang="en-US" dirty="0">
                <a:solidFill>
                  <a:schemeClr val="bg1"/>
                </a:solidFill>
              </a:rPr>
            </a:br>
            <a:r>
              <a:rPr lang="en-US" dirty="0">
                <a:solidFill>
                  <a:schemeClr val="bg1"/>
                </a:solidFill>
              </a:rPr>
              <a:t>McElwain Motors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NADA 446-01</a:t>
            </a:r>
          </a:p>
          <a:p>
            <a:pPr algn="ctr"/>
            <a:r>
              <a:rPr lang="en-US" sz="3200" dirty="0"/>
              <a:t>Kristin Swab &amp; Michael </a:t>
            </a:r>
            <a:r>
              <a:rPr lang="en-US" sz="3200" dirty="0" err="1"/>
              <a:t>Cantella</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Install a parts display board and a “Good, Better, Best” tire display in the service department.</a:t>
            </a:r>
          </a:p>
          <a:p>
            <a:r>
              <a:rPr lang="en-US" dirty="0"/>
              <a:t>As some seasoned employees retire, we have added some new, young technicians with the potential of being skilled technicians with the right training path.</a:t>
            </a:r>
          </a:p>
          <a:p>
            <a:r>
              <a:rPr lang="en-US" dirty="0"/>
              <a:t>Implement a better MPI process to help increase service sales.</a:t>
            </a:r>
          </a:p>
          <a:p>
            <a:r>
              <a:rPr lang="en-US" dirty="0"/>
              <a:t>We have an opportunity to better market our service department.</a:t>
            </a:r>
          </a:p>
          <a:p>
            <a:r>
              <a:rPr lang="en-US" dirty="0"/>
              <a:t>We have implemented some good programs that have to opportunity to help the employees if they take the opportunity to fully utilize the systems.</a:t>
            </a:r>
          </a:p>
          <a:p>
            <a:r>
              <a:rPr lang="en-US" dirty="0"/>
              <a:t>Customers keeping their vehicles longer produces more opportunity for service work.</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Experienced technicians retiring</a:t>
            </a:r>
          </a:p>
          <a:p>
            <a:r>
              <a:rPr lang="en-US" dirty="0"/>
              <a:t>Struggle attracting people to come work in the dealership.</a:t>
            </a:r>
          </a:p>
          <a:p>
            <a:r>
              <a:rPr lang="en-US" dirty="0"/>
              <a:t>Repair shops in our market are open more hours than us.  This makes it more convenient for customers to have their vehicles worked on elsewhere.  </a:t>
            </a:r>
          </a:p>
          <a:p>
            <a:r>
              <a:rPr lang="en-US" dirty="0"/>
              <a:t>Our Service Advisors tend to be order takers instead of selling. </a:t>
            </a:r>
          </a:p>
          <a:p>
            <a:r>
              <a:rPr lang="en-US" dirty="0"/>
              <a:t>Lack of communication within the dealership is causing morale to drop.</a:t>
            </a:r>
          </a:p>
          <a:p>
            <a:r>
              <a:rPr lang="en-US" dirty="0"/>
              <a:t>Time spent getting warranty work documentation and authorization.</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technician productivity, efficiency, and proficiency.</a:t>
            </a:r>
          </a:p>
          <a:p>
            <a:r>
              <a:rPr lang="en-US" dirty="0"/>
              <a:t>Improve gross on customer pay repair orders for parts and labor sales.</a:t>
            </a:r>
          </a:p>
          <a:p>
            <a:r>
              <a:rPr lang="en-US" dirty="0"/>
              <a:t>Increase hours per RO.</a:t>
            </a:r>
          </a:p>
          <a:p>
            <a:r>
              <a:rPr lang="en-US" dirty="0"/>
              <a:t>Increase knowledge of younger technicians.</a:t>
            </a:r>
          </a:p>
          <a:p>
            <a:r>
              <a:rPr lang="en-US" dirty="0"/>
              <a:t>Improve communication between and within departments.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Create training paths for technicians and service staff.</a:t>
            </a:r>
          </a:p>
          <a:p>
            <a:r>
              <a:rPr lang="en-US" dirty="0"/>
              <a:t>Review current pay plans and job functions.</a:t>
            </a:r>
          </a:p>
          <a:p>
            <a:r>
              <a:rPr lang="en-US" dirty="0"/>
              <a:t>Post a non-dealer competitive pricing board.</a:t>
            </a:r>
          </a:p>
          <a:p>
            <a:r>
              <a:rPr lang="en-US" dirty="0"/>
              <a:t>Implement video MPI and require technicians to completely perform MPI.</a:t>
            </a:r>
          </a:p>
          <a:p>
            <a:r>
              <a:rPr lang="en-US" dirty="0"/>
              <a:t>Communicate goals </a:t>
            </a:r>
            <a:r>
              <a:rPr lang="en-US"/>
              <a:t>and expectations.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Give Service Advisors proper training as they are the face of the dealership in the service department.</a:t>
            </a:r>
          </a:p>
          <a:p>
            <a:r>
              <a:rPr lang="en-US" dirty="0"/>
              <a:t>We will revise scheduling to flow better, staggering appointment times in order to give the Advisors the proper 5-8 minutes with each customer as they come in. </a:t>
            </a:r>
          </a:p>
          <a:p>
            <a:r>
              <a:rPr lang="en-US" dirty="0"/>
              <a:t>Create an environment that focuses on Trust, Value, and Convenience.</a:t>
            </a:r>
          </a:p>
          <a:p>
            <a:r>
              <a:rPr lang="en-US" dirty="0"/>
              <a:t>Train the department that CSI stands for </a:t>
            </a:r>
            <a:r>
              <a:rPr lang="en-US" u="sng" dirty="0"/>
              <a:t>C</a:t>
            </a:r>
            <a:r>
              <a:rPr lang="en-US" dirty="0"/>
              <a:t>ustomer </a:t>
            </a:r>
            <a:r>
              <a:rPr lang="en-US" u="sng" dirty="0"/>
              <a:t>S</a:t>
            </a:r>
            <a:r>
              <a:rPr lang="en-US" dirty="0"/>
              <a:t>upplies </a:t>
            </a:r>
            <a:r>
              <a:rPr lang="en-US" u="sng" dirty="0"/>
              <a:t>I</a:t>
            </a:r>
            <a:r>
              <a:rPr lang="en-US" dirty="0"/>
              <a:t>ncome.</a:t>
            </a:r>
          </a:p>
          <a:p>
            <a:r>
              <a:rPr lang="en-US" dirty="0"/>
              <a:t>Make sure customers know that “If it’s in your garage, it’s welcome in ours.”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170782443"/>
              </p:ext>
            </p:extLst>
          </p:nvPr>
        </p:nvGraphicFramePr>
        <p:xfrm>
          <a:off x="677334" y="1818624"/>
          <a:ext cx="9132492" cy="494544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82610">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12335">
                <a:tc>
                  <a:txBody>
                    <a:bodyPr/>
                    <a:lstStyle/>
                    <a:p>
                      <a:r>
                        <a:rPr lang="en-US" sz="1400" dirty="0"/>
                        <a:t>Implement training program for Service Advisors</a:t>
                      </a:r>
                    </a:p>
                  </a:txBody>
                  <a:tcPr/>
                </a:tc>
                <a:tc>
                  <a:txBody>
                    <a:bodyPr/>
                    <a:lstStyle/>
                    <a:p>
                      <a:r>
                        <a:rPr lang="en-US" sz="1400" dirty="0"/>
                        <a:t>Service Director/GM</a:t>
                      </a:r>
                    </a:p>
                  </a:txBody>
                  <a:tcPr/>
                </a:tc>
                <a:tc>
                  <a:txBody>
                    <a:bodyPr/>
                    <a:lstStyle/>
                    <a:p>
                      <a:r>
                        <a:rPr lang="en-US" sz="1400" dirty="0"/>
                        <a:t>Within the next year</a:t>
                      </a:r>
                    </a:p>
                  </a:txBody>
                  <a:tcPr/>
                </a:tc>
                <a:extLst>
                  <a:ext uri="{0D108BD9-81ED-4DB2-BD59-A6C34878D82A}">
                    <a16:rowId xmlns:a16="http://schemas.microsoft.com/office/drawing/2014/main" val="2400365483"/>
                  </a:ext>
                </a:extLst>
              </a:tr>
              <a:tr h="654341">
                <a:tc>
                  <a:txBody>
                    <a:bodyPr/>
                    <a:lstStyle/>
                    <a:p>
                      <a:r>
                        <a:rPr lang="en-US" sz="1400" dirty="0"/>
                        <a:t>Adjust appointment scheduling/dispatching work</a:t>
                      </a:r>
                    </a:p>
                  </a:txBody>
                  <a:tcPr/>
                </a:tc>
                <a:tc>
                  <a:txBody>
                    <a:bodyPr/>
                    <a:lstStyle/>
                    <a:p>
                      <a:r>
                        <a:rPr lang="en-US" sz="1400" dirty="0"/>
                        <a:t>Service Director</a:t>
                      </a:r>
                    </a:p>
                  </a:txBody>
                  <a:tcPr/>
                </a:tc>
                <a:tc>
                  <a:txBody>
                    <a:bodyPr/>
                    <a:lstStyle/>
                    <a:p>
                      <a:r>
                        <a:rPr lang="en-US" sz="1400" dirty="0"/>
                        <a:t>Within the next 30 days</a:t>
                      </a:r>
                    </a:p>
                  </a:txBody>
                  <a:tcPr/>
                </a:tc>
                <a:extLst>
                  <a:ext uri="{0D108BD9-81ED-4DB2-BD59-A6C34878D82A}">
                    <a16:rowId xmlns:a16="http://schemas.microsoft.com/office/drawing/2014/main" val="107845787"/>
                  </a:ext>
                </a:extLst>
              </a:tr>
              <a:tr h="514274">
                <a:tc>
                  <a:txBody>
                    <a:bodyPr/>
                    <a:lstStyle/>
                    <a:p>
                      <a:r>
                        <a:rPr lang="en-US" sz="1400" dirty="0"/>
                        <a:t>Adjust hours of operation</a:t>
                      </a:r>
                    </a:p>
                  </a:txBody>
                  <a:tcPr/>
                </a:tc>
                <a:tc>
                  <a:txBody>
                    <a:bodyPr/>
                    <a:lstStyle/>
                    <a:p>
                      <a:r>
                        <a:rPr lang="en-US" sz="1400" dirty="0"/>
                        <a:t>Service Director/GM</a:t>
                      </a:r>
                    </a:p>
                  </a:txBody>
                  <a:tcPr/>
                </a:tc>
                <a:tc>
                  <a:txBody>
                    <a:bodyPr/>
                    <a:lstStyle/>
                    <a:p>
                      <a:r>
                        <a:rPr lang="en-US" sz="1400" dirty="0"/>
                        <a:t>Starting 1/1/2025</a:t>
                      </a:r>
                    </a:p>
                  </a:txBody>
                  <a:tcPr/>
                </a:tc>
                <a:extLst>
                  <a:ext uri="{0D108BD9-81ED-4DB2-BD59-A6C34878D82A}">
                    <a16:rowId xmlns:a16="http://schemas.microsoft.com/office/drawing/2014/main" val="1530126605"/>
                  </a:ext>
                </a:extLst>
              </a:tr>
              <a:tr h="514274">
                <a:tc>
                  <a:txBody>
                    <a:bodyPr/>
                    <a:lstStyle/>
                    <a:p>
                      <a:r>
                        <a:rPr lang="en-US" sz="1400" dirty="0"/>
                        <a:t>Weekly staff meetings</a:t>
                      </a:r>
                    </a:p>
                  </a:txBody>
                  <a:tcPr/>
                </a:tc>
                <a:tc>
                  <a:txBody>
                    <a:bodyPr/>
                    <a:lstStyle/>
                    <a:p>
                      <a:r>
                        <a:rPr lang="en-US" sz="1400" dirty="0"/>
                        <a:t>Service Director</a:t>
                      </a:r>
                    </a:p>
                  </a:txBody>
                  <a:tcPr/>
                </a:tc>
                <a:tc>
                  <a:txBody>
                    <a:bodyPr/>
                    <a:lstStyle/>
                    <a:p>
                      <a:r>
                        <a:rPr lang="en-US" sz="1400" dirty="0"/>
                        <a:t>Within the next 30 days</a:t>
                      </a:r>
                    </a:p>
                  </a:txBody>
                  <a:tcPr/>
                </a:tc>
                <a:extLst>
                  <a:ext uri="{0D108BD9-81ED-4DB2-BD59-A6C34878D82A}">
                    <a16:rowId xmlns:a16="http://schemas.microsoft.com/office/drawing/2014/main" val="1950345431"/>
                  </a:ext>
                </a:extLst>
              </a:tr>
              <a:tr h="582610">
                <a:tc>
                  <a:txBody>
                    <a:bodyPr/>
                    <a:lstStyle/>
                    <a:p>
                      <a:r>
                        <a:rPr lang="en-US" sz="1400" dirty="0"/>
                        <a:t>Monthly management meetings</a:t>
                      </a:r>
                    </a:p>
                  </a:txBody>
                  <a:tcPr/>
                </a:tc>
                <a:tc>
                  <a:txBody>
                    <a:bodyPr/>
                    <a:lstStyle/>
                    <a:p>
                      <a:r>
                        <a:rPr lang="en-US" sz="1400" dirty="0"/>
                        <a:t>GM</a:t>
                      </a:r>
                    </a:p>
                  </a:txBody>
                  <a:tcPr/>
                </a:tc>
                <a:tc>
                  <a:txBody>
                    <a:bodyPr/>
                    <a:lstStyle/>
                    <a:p>
                      <a:r>
                        <a:rPr lang="en-US" sz="1400" dirty="0"/>
                        <a:t>Within the next 30 days</a:t>
                      </a:r>
                    </a:p>
                  </a:txBody>
                  <a:tcPr/>
                </a:tc>
                <a:extLst>
                  <a:ext uri="{0D108BD9-81ED-4DB2-BD59-A6C34878D82A}">
                    <a16:rowId xmlns:a16="http://schemas.microsoft.com/office/drawing/2014/main" val="1960891333"/>
                  </a:ext>
                </a:extLst>
              </a:tr>
              <a:tr h="813260">
                <a:tc>
                  <a:txBody>
                    <a:bodyPr/>
                    <a:lstStyle/>
                    <a:p>
                      <a:r>
                        <a:rPr lang="en-US" sz="1400" dirty="0"/>
                        <a:t>Manager pay plans to be based on net not gross, and include both service and parts</a:t>
                      </a:r>
                    </a:p>
                  </a:txBody>
                  <a:tcPr/>
                </a:tc>
                <a:tc>
                  <a:txBody>
                    <a:bodyPr/>
                    <a:lstStyle/>
                    <a:p>
                      <a:r>
                        <a:rPr lang="en-US" sz="1400" dirty="0"/>
                        <a:t>GM</a:t>
                      </a:r>
                    </a:p>
                  </a:txBody>
                  <a:tcPr/>
                </a:tc>
                <a:tc>
                  <a:txBody>
                    <a:bodyPr/>
                    <a:lstStyle/>
                    <a:p>
                      <a:r>
                        <a:rPr lang="en-US" sz="1400" dirty="0"/>
                        <a:t>Starting 1/1/2025</a:t>
                      </a:r>
                    </a:p>
                  </a:txBody>
                  <a:tcPr/>
                </a:tc>
                <a:extLst>
                  <a:ext uri="{0D108BD9-81ED-4DB2-BD59-A6C34878D82A}">
                    <a16:rowId xmlns:a16="http://schemas.microsoft.com/office/drawing/2014/main" val="4137224325"/>
                  </a:ext>
                </a:extLst>
              </a:tr>
              <a:tr h="514274">
                <a:tc>
                  <a:txBody>
                    <a:bodyPr/>
                    <a:lstStyle/>
                    <a:p>
                      <a:r>
                        <a:rPr lang="en-US" sz="1400" dirty="0"/>
                        <a:t>Preload shop each evening</a:t>
                      </a:r>
                    </a:p>
                  </a:txBody>
                  <a:tcPr/>
                </a:tc>
                <a:tc>
                  <a:txBody>
                    <a:bodyPr/>
                    <a:lstStyle/>
                    <a:p>
                      <a:r>
                        <a:rPr lang="en-US" sz="1400" dirty="0"/>
                        <a:t>Service Director</a:t>
                      </a:r>
                    </a:p>
                  </a:txBody>
                  <a:tcPr/>
                </a:tc>
                <a:tc>
                  <a:txBody>
                    <a:bodyPr/>
                    <a:lstStyle/>
                    <a:p>
                      <a:r>
                        <a:rPr lang="en-US" sz="1400" dirty="0"/>
                        <a:t>Immediately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After digging into the service department and getting feedback from our employees, I feel that focusing on communication, getting the employees proper training, and letting the employees know exactly what is expected of them (again more communication), we could drastically improve our service and parts departments and increase overall profits, which benefit each employee as well as the dealership.</a:t>
            </a:r>
          </a:p>
          <a:p>
            <a:r>
              <a:rPr lang="en-US" dirty="0"/>
              <a:t>We need to take the action steps previously discussed and come up with some missing processes, such as developing a SOP and back-ordered parts tracking system and a process of engaging customers early to develop trust and confidence.</a:t>
            </a:r>
          </a:p>
          <a:p>
            <a:r>
              <a:rPr lang="en-US" dirty="0"/>
              <a:t>Meeting regularly with staff as well as management meetings will help us stay on top of performance and hold everyone accountable for their department.  Making changes but explaining the “Why” behind it will help employees and managers all work toward the same purpose.  </a:t>
            </a:r>
          </a:p>
          <a:p>
            <a:r>
              <a:rPr lang="en-US" dirty="0"/>
              <a:t>If these steps are taken, I feel we will increase sales and profitability to double what we currently produce.  The calculations show that the potential is there.  If each individual does their part, it can make a world of difference. </a:t>
            </a:r>
          </a:p>
          <a:p>
            <a:r>
              <a:rPr lang="en-US" dirty="0"/>
              <a:t>One slide from class that really stuck out to me was to remember “Customers don’t care what you know, until they know that you care!”  To me, this goes even further than with just customers, but also it’s important to remember between management and staff.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We currently use an oil change punch card.  After 5 oil change punches, customers receive a free oil change.  We also have GM maintenance mailers sent to customers.</a:t>
            </a:r>
          </a:p>
          <a:p>
            <a:r>
              <a:rPr lang="en-US" sz="1800" b="0" i="0" u="none" strike="noStrike" baseline="0" dirty="0">
                <a:solidFill>
                  <a:schemeClr val="tx1"/>
                </a:solidFill>
                <a:latin typeface="Calibri" panose="020F0502020204030204" pitchFamily="34" charset="0"/>
              </a:rPr>
              <a:t>We utilize Text 2 Drive for declined work as well as open recalls to drive in more consistent traffic.</a:t>
            </a:r>
          </a:p>
          <a:p>
            <a:r>
              <a:rPr lang="en-US" dirty="0">
                <a:solidFill>
                  <a:schemeClr val="tx1"/>
                </a:solidFill>
                <a:latin typeface="Calibri" panose="020F0502020204030204" pitchFamily="34" charset="0"/>
              </a:rPr>
              <a:t>Look at advisor pay plans and technicians to drive more sales and services. </a:t>
            </a:r>
          </a:p>
          <a:p>
            <a:r>
              <a:rPr lang="en-US" sz="1800" b="0" i="0" u="none" strike="noStrike" baseline="0" dirty="0">
                <a:solidFill>
                  <a:schemeClr val="tx1"/>
                </a:solidFill>
                <a:latin typeface="Calibri" panose="020F0502020204030204" pitchFamily="34" charset="0"/>
              </a:rPr>
              <a:t>Recently have begun to reach out to busi</a:t>
            </a:r>
            <a:r>
              <a:rPr lang="en-US" dirty="0">
                <a:solidFill>
                  <a:schemeClr val="tx1"/>
                </a:solidFill>
                <a:latin typeface="Calibri" panose="020F0502020204030204" pitchFamily="34" charset="0"/>
              </a:rPr>
              <a:t>nesses in order to secure more small fleet service business.</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Plan to send Service Advisors to training.</a:t>
            </a:r>
          </a:p>
          <a:p>
            <a:r>
              <a:rPr lang="en-US" dirty="0">
                <a:solidFill>
                  <a:schemeClr val="tx1"/>
                </a:solidFill>
                <a:latin typeface="Calibri" panose="020F0502020204030204" pitchFamily="34" charset="0"/>
              </a:rPr>
              <a:t>Monthly management meetings will allow us to monitor and evaluate how things are going.</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overall gross profit percentage is 65% when the guide is 76%.</a:t>
            </a:r>
          </a:p>
          <a:p>
            <a:r>
              <a:rPr lang="en-US" sz="1800" b="0" i="0" u="none" strike="noStrike" baseline="0" dirty="0">
                <a:solidFill>
                  <a:srgbClr val="221E1F"/>
                </a:solidFill>
                <a:latin typeface="Calibri" panose="020F0502020204030204" pitchFamily="34" charset="0"/>
              </a:rPr>
              <a:t>Goal is to drive more customer work.</a:t>
            </a:r>
          </a:p>
          <a:p>
            <a:r>
              <a:rPr lang="en-US" sz="1800" b="0" i="0" u="none" strike="noStrike" baseline="0" dirty="0">
                <a:solidFill>
                  <a:srgbClr val="221E1F"/>
                </a:solidFill>
                <a:latin typeface="Calibri" panose="020F0502020204030204" pitchFamily="34" charset="0"/>
              </a:rPr>
              <a:t>Plans to implement video MPI’s and have the Service Advisors spend more time with the customer going over their vehicle.</a:t>
            </a:r>
          </a:p>
          <a:p>
            <a:r>
              <a:rPr lang="en-US" sz="1800" b="0" i="0" u="none" strike="noStrike" baseline="0" dirty="0">
                <a:solidFill>
                  <a:srgbClr val="221E1F"/>
                </a:solidFill>
                <a:latin typeface="Calibri" panose="020F0502020204030204" pitchFamily="34" charset="0"/>
              </a:rPr>
              <a:t>Plans to </a:t>
            </a:r>
            <a:r>
              <a:rPr lang="en-US" dirty="0">
                <a:solidFill>
                  <a:srgbClr val="221E1F"/>
                </a:solidFill>
                <a:latin typeface="Calibri" panose="020F0502020204030204" pitchFamily="34" charset="0"/>
              </a:rPr>
              <a:t>track approved work and discuss in weekly staff meetings.</a:t>
            </a:r>
            <a:endParaRPr lang="en-US" sz="1800" b="0" i="0" u="none" strike="noStrike" baseline="0" dirty="0">
              <a:solidFill>
                <a:srgbClr val="221E1F"/>
              </a:solidFill>
              <a:latin typeface="Calibri" panose="020F0502020204030204" pitchFamily="34" charset="0"/>
            </a:endParaRPr>
          </a:p>
          <a:p>
            <a:endParaRPr lang="en-US" dirty="0"/>
          </a:p>
        </p:txBody>
      </p:sp>
      <p:pic>
        <p:nvPicPr>
          <p:cNvPr id="12" name="Content Placeholder 11">
            <a:extLst>
              <a:ext uri="{FF2B5EF4-FFF2-40B4-BE49-F238E27FC236}">
                <a16:creationId xmlns:a16="http://schemas.microsoft.com/office/drawing/2014/main" id="{C292FD1C-DE60-C92D-3ACA-331CC3E8F9B1}"/>
              </a:ext>
            </a:extLst>
          </p:cNvPr>
          <p:cNvPicPr>
            <a:picLocks noGrp="1" noChangeAspect="1"/>
          </p:cNvPicPr>
          <p:nvPr>
            <p:ph sz="quarter" idx="4"/>
          </p:nvPr>
        </p:nvPicPr>
        <p:blipFill>
          <a:blip r:embed="rId2"/>
          <a:stretch>
            <a:fillRect/>
          </a:stretch>
        </p:blipFill>
        <p:spPr>
          <a:xfrm>
            <a:off x="5031716" y="2314576"/>
            <a:ext cx="4874284" cy="317182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dirty="0">
                <a:solidFill>
                  <a:srgbClr val="221E1F"/>
                </a:solidFill>
                <a:latin typeface="Calibri" panose="020F0502020204030204" pitchFamily="34" charset="0"/>
              </a:rPr>
              <a:t>lack of continual monitoring of expenses with management.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a:t>
            </a:r>
            <a:r>
              <a:rPr lang="en-US" dirty="0">
                <a:solidFill>
                  <a:srgbClr val="221E1F"/>
                </a:solidFill>
                <a:latin typeface="Calibri" panose="020F0502020204030204" pitchFamily="34" charset="0"/>
              </a:rPr>
              <a:t>to decrease expenses in each department by 5% by the end of the year.</a:t>
            </a:r>
          </a:p>
          <a:p>
            <a:r>
              <a:rPr lang="en-US" dirty="0">
                <a:solidFill>
                  <a:srgbClr val="221E1F"/>
                </a:solidFill>
                <a:latin typeface="Calibri" panose="020F0502020204030204" pitchFamily="34" charset="0"/>
              </a:rPr>
              <a:t>Continually check over bills coming in from vendors and increase gross to drive down expense percentage.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Monthly Management meetings to discuss current expenses and profits.</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4EB16DB4-402F-F699-2F49-C2526B477569}"/>
              </a:ext>
            </a:extLst>
          </p:cNvPr>
          <p:cNvPicPr>
            <a:picLocks noGrp="1" noChangeAspect="1"/>
          </p:cNvPicPr>
          <p:nvPr>
            <p:ph sz="half" idx="2"/>
          </p:nvPr>
        </p:nvPicPr>
        <p:blipFill>
          <a:blip r:embed="rId2"/>
          <a:stretch>
            <a:fillRect/>
          </a:stretch>
        </p:blipFill>
        <p:spPr>
          <a:xfrm>
            <a:off x="5100506" y="2605881"/>
            <a:ext cx="5119819" cy="343548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Effective Labor Rate is $92.65 while door rate is $149.95, which is not within the 10% guide.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Get technicians to be more proficient and productive.  They need to be motivated as they are too complacent.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Post a white board with each technician’s daily proficiency percentages in the shop.</a:t>
            </a:r>
          </a:p>
          <a:p>
            <a:r>
              <a:rPr lang="en-US" sz="1800" b="0" i="0" u="none" strike="noStrike" baseline="0" dirty="0">
                <a:solidFill>
                  <a:srgbClr val="221E1F"/>
                </a:solidFill>
                <a:latin typeface="Calibri" panose="020F0502020204030204" pitchFamily="34" charset="0"/>
              </a:rPr>
              <a:t>Change department hours to mirror sales closer, allowing for more hours to sell and more customer-friendly hours.</a:t>
            </a:r>
          </a:p>
          <a:p>
            <a:r>
              <a:rPr lang="en-US" dirty="0">
                <a:solidFill>
                  <a:srgbClr val="221E1F"/>
                </a:solidFill>
                <a:latin typeface="Calibri" panose="020F0502020204030204" pitchFamily="34" charset="0"/>
              </a:rPr>
              <a:t>Weekly meetings with Service Advisors to discuss RO analysis, production, and coaching.</a:t>
            </a:r>
            <a:r>
              <a:rPr lang="en-US" sz="1800" b="0" i="0" u="none" strike="noStrike" baseline="0" dirty="0">
                <a:solidFill>
                  <a:srgbClr val="221E1F"/>
                </a:solidFill>
                <a:latin typeface="Calibri" panose="020F0502020204030204" pitchFamily="34" charset="0"/>
              </a:rPr>
              <a:t> </a:t>
            </a:r>
          </a:p>
          <a:p>
            <a:endParaRPr lang="en-US" dirty="0"/>
          </a:p>
        </p:txBody>
      </p:sp>
      <p:pic>
        <p:nvPicPr>
          <p:cNvPr id="7" name="Content Placeholder 6">
            <a:extLst>
              <a:ext uri="{FF2B5EF4-FFF2-40B4-BE49-F238E27FC236}">
                <a16:creationId xmlns:a16="http://schemas.microsoft.com/office/drawing/2014/main" id="{1A9257B8-5BD5-02A4-F497-CD0192528EB0}"/>
              </a:ext>
            </a:extLst>
          </p:cNvPr>
          <p:cNvPicPr>
            <a:picLocks noGrp="1" noChangeAspect="1"/>
          </p:cNvPicPr>
          <p:nvPr>
            <p:ph sz="half" idx="2"/>
          </p:nvPr>
        </p:nvPicPr>
        <p:blipFill>
          <a:blip r:embed="rId2"/>
          <a:stretch>
            <a:fillRect/>
          </a:stretch>
        </p:blipFill>
        <p:spPr>
          <a:xfrm>
            <a:off x="4861369" y="2133418"/>
            <a:ext cx="5092256" cy="401571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At 44%, facility utilization is severely under the guide of 75% </a:t>
            </a:r>
          </a:p>
          <a:p>
            <a:r>
              <a:rPr lang="en-US" dirty="0">
                <a:solidFill>
                  <a:srgbClr val="221E1F"/>
                </a:solidFill>
                <a:latin typeface="Calibri" panose="020F0502020204030204" pitchFamily="34" charset="0"/>
              </a:rPr>
              <a:t>The goal is to increase facility utilization to the guide of 75% within the next year.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To increase bay utilization, we will stay open longer and move to shifts and teams.</a:t>
            </a:r>
          </a:p>
          <a:p>
            <a:r>
              <a:rPr lang="en-US" dirty="0">
                <a:solidFill>
                  <a:srgbClr val="221E1F"/>
                </a:solidFill>
                <a:latin typeface="Calibri" panose="020F0502020204030204" pitchFamily="34" charset="0"/>
              </a:rPr>
              <a:t>Better scheduling, staggering appointments, and parts delivery should help with work flow as well.</a:t>
            </a:r>
          </a:p>
          <a:p>
            <a:r>
              <a:rPr lang="en-US" dirty="0">
                <a:solidFill>
                  <a:srgbClr val="221E1F"/>
                </a:solidFill>
                <a:latin typeface="Calibri" panose="020F0502020204030204" pitchFamily="34" charset="0"/>
              </a:rPr>
              <a:t>Facility utilization will be calculated each month.</a:t>
            </a:r>
          </a:p>
          <a:p>
            <a:r>
              <a:rPr lang="en-US" dirty="0">
                <a:solidFill>
                  <a:srgbClr val="221E1F"/>
                </a:solidFill>
                <a:latin typeface="Calibri" panose="020F0502020204030204" pitchFamily="34" charset="0"/>
              </a:rPr>
              <a:t>Results will be monitored continually and reviewed in weekly staff meetings and monthly management meetings. </a:t>
            </a: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pPr marL="0" indent="0">
              <a:buNone/>
            </a:pPr>
            <a:endParaRPr lang="en-US" dirty="0"/>
          </a:p>
        </p:txBody>
      </p:sp>
      <p:pic>
        <p:nvPicPr>
          <p:cNvPr id="7" name="Content Placeholder 6">
            <a:extLst>
              <a:ext uri="{FF2B5EF4-FFF2-40B4-BE49-F238E27FC236}">
                <a16:creationId xmlns:a16="http://schemas.microsoft.com/office/drawing/2014/main" id="{F47E44A8-D97D-5AB9-02C9-2B16C3DD457D}"/>
              </a:ext>
            </a:extLst>
          </p:cNvPr>
          <p:cNvPicPr>
            <a:picLocks noGrp="1" noChangeAspect="1"/>
          </p:cNvPicPr>
          <p:nvPr>
            <p:ph sz="half" idx="2"/>
          </p:nvPr>
        </p:nvPicPr>
        <p:blipFill>
          <a:blip r:embed="rId2"/>
          <a:stretch>
            <a:fillRect/>
          </a:stretch>
        </p:blipFill>
        <p:spPr>
          <a:xfrm>
            <a:off x="5636772" y="2160588"/>
            <a:ext cx="3090156" cy="38814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With only 1.08 Average FRH’s per RO and 66% One Item RO’s, we significantly need to increase hours per RO.  Using Larry’s Secret Calculation, we need to sell 2.82 Hours per RO just to break even.  </a:t>
            </a:r>
          </a:p>
          <a:p>
            <a:r>
              <a:rPr lang="en-US" dirty="0"/>
              <a:t>Competitive &amp; Maintenance together is 84%, when the guide is 60%.  Repair is 16%, when the guide is 40%.</a:t>
            </a:r>
          </a:p>
          <a:p>
            <a:r>
              <a:rPr lang="en-US" dirty="0"/>
              <a:t>There are many missed opportunities selling hours in our dealership.  </a:t>
            </a:r>
          </a:p>
          <a:p>
            <a:r>
              <a:rPr lang="en-US" dirty="0"/>
              <a:t>Service Advisor training, video MPI training for technicians, and better communication between parts and service are essential next steps to improve the service department. </a:t>
            </a:r>
          </a:p>
        </p:txBody>
      </p:sp>
      <p:graphicFrame>
        <p:nvGraphicFramePr>
          <p:cNvPr id="10" name="Content Placeholder 9">
            <a:extLst>
              <a:ext uri="{FF2B5EF4-FFF2-40B4-BE49-F238E27FC236}">
                <a16:creationId xmlns:a16="http://schemas.microsoft.com/office/drawing/2014/main" id="{78C26204-BF39-62D3-0B20-F96577E966EE}"/>
              </a:ext>
            </a:extLst>
          </p:cNvPr>
          <p:cNvGraphicFramePr>
            <a:graphicFrameLocks noGrp="1"/>
          </p:cNvGraphicFramePr>
          <p:nvPr>
            <p:ph sz="half" idx="2"/>
            <p:extLst>
              <p:ext uri="{D42A27DB-BD31-4B8C-83A1-F6EECF244321}">
                <p14:modId xmlns:p14="http://schemas.microsoft.com/office/powerpoint/2010/main" val="2572788716"/>
              </p:ext>
            </p:extLst>
          </p:nvPr>
        </p:nvGraphicFramePr>
        <p:xfrm>
          <a:off x="4861369" y="1930400"/>
          <a:ext cx="5968555" cy="4194180"/>
        </p:xfrm>
        <a:graphic>
          <a:graphicData uri="http://schemas.openxmlformats.org/drawingml/2006/table">
            <a:tbl>
              <a:tblPr/>
              <a:tblGrid>
                <a:gridCol w="699586">
                  <a:extLst>
                    <a:ext uri="{9D8B030D-6E8A-4147-A177-3AD203B41FA5}">
                      <a16:colId xmlns:a16="http://schemas.microsoft.com/office/drawing/2014/main" val="3990737800"/>
                    </a:ext>
                  </a:extLst>
                </a:gridCol>
                <a:gridCol w="746859">
                  <a:extLst>
                    <a:ext uri="{9D8B030D-6E8A-4147-A177-3AD203B41FA5}">
                      <a16:colId xmlns:a16="http://schemas.microsoft.com/office/drawing/2014/main" val="54097687"/>
                    </a:ext>
                  </a:extLst>
                </a:gridCol>
                <a:gridCol w="850849">
                  <a:extLst>
                    <a:ext uri="{9D8B030D-6E8A-4147-A177-3AD203B41FA5}">
                      <a16:colId xmlns:a16="http://schemas.microsoft.com/office/drawing/2014/main" val="4222691195"/>
                    </a:ext>
                  </a:extLst>
                </a:gridCol>
                <a:gridCol w="217440">
                  <a:extLst>
                    <a:ext uri="{9D8B030D-6E8A-4147-A177-3AD203B41FA5}">
                      <a16:colId xmlns:a16="http://schemas.microsoft.com/office/drawing/2014/main" val="3869621396"/>
                    </a:ext>
                  </a:extLst>
                </a:gridCol>
                <a:gridCol w="844548">
                  <a:extLst>
                    <a:ext uri="{9D8B030D-6E8A-4147-A177-3AD203B41FA5}">
                      <a16:colId xmlns:a16="http://schemas.microsoft.com/office/drawing/2014/main" val="2306805408"/>
                    </a:ext>
                  </a:extLst>
                </a:gridCol>
                <a:gridCol w="217440">
                  <a:extLst>
                    <a:ext uri="{9D8B030D-6E8A-4147-A177-3AD203B41FA5}">
                      <a16:colId xmlns:a16="http://schemas.microsoft.com/office/drawing/2014/main" val="2752259008"/>
                    </a:ext>
                  </a:extLst>
                </a:gridCol>
                <a:gridCol w="727948">
                  <a:extLst>
                    <a:ext uri="{9D8B030D-6E8A-4147-A177-3AD203B41FA5}">
                      <a16:colId xmlns:a16="http://schemas.microsoft.com/office/drawing/2014/main" val="264888373"/>
                    </a:ext>
                  </a:extLst>
                </a:gridCol>
                <a:gridCol w="860304">
                  <a:extLst>
                    <a:ext uri="{9D8B030D-6E8A-4147-A177-3AD203B41FA5}">
                      <a16:colId xmlns:a16="http://schemas.microsoft.com/office/drawing/2014/main" val="4031077226"/>
                    </a:ext>
                  </a:extLst>
                </a:gridCol>
                <a:gridCol w="803581">
                  <a:extLst>
                    <a:ext uri="{9D8B030D-6E8A-4147-A177-3AD203B41FA5}">
                      <a16:colId xmlns:a16="http://schemas.microsoft.com/office/drawing/2014/main" val="1015154438"/>
                    </a:ext>
                  </a:extLst>
                </a:gridCol>
              </a:tblGrid>
              <a:tr h="212038">
                <a:tc gridSpan="9">
                  <a:txBody>
                    <a:bodyPr/>
                    <a:lstStyle/>
                    <a:p>
                      <a:pPr algn="ctr" fontAlgn="b"/>
                      <a:r>
                        <a:rPr lang="en-US" sz="8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4717614"/>
                  </a:ext>
                </a:extLst>
              </a:tr>
              <a:tr h="147846">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6278036"/>
                  </a:ext>
                </a:extLst>
              </a:tr>
              <a:tr h="11717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2656043983"/>
                  </a:ext>
                </a:extLst>
              </a:tr>
              <a:tr h="11717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992008590"/>
                  </a:ext>
                </a:extLst>
              </a:tr>
              <a:tr h="214270">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5,185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87.44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96962125"/>
                  </a:ext>
                </a:extLst>
              </a:tr>
              <a:tr h="214270">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4,345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137.59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18483190"/>
                  </a:ext>
                </a:extLst>
              </a:tr>
              <a:tr h="214270">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2,627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3605325"/>
                  </a:ext>
                </a:extLst>
              </a:tr>
              <a:tr h="259114">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12,157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108.38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40834822"/>
                  </a:ext>
                </a:extLst>
              </a:tr>
              <a:tr h="29922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Target Labor Rate Difference</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600" b="0" i="0" u="none" strike="noStrike" dirty="0">
                        <a:effectLst/>
                        <a:highlight>
                          <a:srgbClr val="FFFFFF"/>
                        </a:highligh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dirty="0">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26884771"/>
                  </a:ext>
                </a:extLst>
              </a:tr>
              <a:tr h="233769">
                <a:tc gridSpan="2">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Difference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endParaRPr lang="en-US" sz="600" b="0" i="0" u="none" strike="noStrike" dirty="0">
                        <a:effectLst/>
                        <a:highlight>
                          <a:srgbClr val="FFFFFF"/>
                        </a:highligh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110.17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3090655"/>
                  </a:ext>
                </a:extLst>
              </a:tr>
              <a:tr h="11717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848034511"/>
                  </a:ext>
                </a:extLst>
              </a:tr>
              <a:tr h="139498">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14981431"/>
                  </a:ext>
                </a:extLst>
              </a:tr>
              <a:tr h="11717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2449.92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140615512"/>
                  </a:ext>
                </a:extLst>
              </a:tr>
              <a:tr h="11717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2449.92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678514787"/>
                  </a:ext>
                </a:extLst>
              </a:tr>
              <a:tr h="11717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255903588"/>
                  </a:ext>
                </a:extLst>
              </a:tr>
              <a:tr h="139498">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6317328"/>
                  </a:ext>
                </a:extLst>
              </a:tr>
              <a:tr h="117179">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12,157.45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121.57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181663688"/>
                  </a:ext>
                </a:extLst>
              </a:tr>
              <a:tr h="111599">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108.38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888999660"/>
                  </a:ext>
                </a:extLst>
              </a:tr>
              <a:tr h="111599">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947186428"/>
                  </a:ext>
                </a:extLst>
              </a:tr>
              <a:tr h="111599">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59.30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54.71%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414710842"/>
                  </a:ext>
                </a:extLst>
              </a:tr>
              <a:tr h="111599">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29.14%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806441286"/>
                  </a:ext>
                </a:extLst>
              </a:tr>
              <a:tr h="111599">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475673806"/>
                  </a:ext>
                </a:extLst>
              </a:tr>
              <a:tr h="117179">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613472315"/>
                  </a:ext>
                </a:extLst>
              </a:tr>
              <a:tr h="11717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370471637"/>
                  </a:ext>
                </a:extLst>
              </a:tr>
              <a:tr h="139498">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39255411"/>
                  </a:ext>
                </a:extLst>
              </a:tr>
              <a:tr h="128340">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187252162"/>
                  </a:ext>
                </a:extLst>
              </a:tr>
              <a:tr h="117179">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1449814"/>
                  </a:ext>
                </a:extLst>
              </a:tr>
              <a:tr h="122759">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56.00%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4597398"/>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Loyal customers.  The dealership has been in business since 1928 and has established a good customer base.</a:t>
            </a:r>
          </a:p>
          <a:p>
            <a:r>
              <a:rPr lang="en-US" dirty="0"/>
              <a:t>Several long-time, knowledgeable employees. Good employee retention.</a:t>
            </a:r>
          </a:p>
          <a:p>
            <a:r>
              <a:rPr lang="en-US" dirty="0"/>
              <a:t>Offer service for all makes and models.</a:t>
            </a:r>
          </a:p>
          <a:p>
            <a:r>
              <a:rPr lang="en-US" dirty="0"/>
              <a:t>Good shop capacity.  We just need to utilize it better.</a:t>
            </a:r>
          </a:p>
          <a:p>
            <a:r>
              <a:rPr lang="en-US" dirty="0"/>
              <a:t>We have invested in a texting tool that helps with communication gaps with customers.  </a:t>
            </a:r>
          </a:p>
          <a:p>
            <a:r>
              <a:rPr lang="en-US" dirty="0"/>
              <a:t>We offer a Quick Lube shop to bring a good volume of customers in.</a:t>
            </a:r>
          </a:p>
          <a:p>
            <a:r>
              <a:rPr lang="en-US" dirty="0"/>
              <a:t>We have a forward thinking Director who is not afraid to implement new systems to make the department run more efficient.</a:t>
            </a:r>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do not have a set process for tracking special order parts and back-ordered parts.</a:t>
            </a:r>
          </a:p>
          <a:p>
            <a:r>
              <a:rPr lang="en-US" dirty="0"/>
              <a:t>Our service hours do not mirror those of the sales department.</a:t>
            </a:r>
          </a:p>
          <a:p>
            <a:r>
              <a:rPr lang="en-US" dirty="0"/>
              <a:t>We struggle with technicians not being motivated to be productive.</a:t>
            </a:r>
          </a:p>
          <a:p>
            <a:r>
              <a:rPr lang="en-US" dirty="0"/>
              <a:t>Employees have expressed concern about poor communication among the departments and with management.</a:t>
            </a:r>
          </a:p>
          <a:p>
            <a:r>
              <a:rPr lang="en-US" dirty="0"/>
              <a:t>Lack of Service Advisor training.</a:t>
            </a:r>
          </a:p>
          <a:p>
            <a:r>
              <a:rPr lang="en-US" dirty="0"/>
              <a:t>Lack of a defined career path for technicians.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569</TotalTime>
  <Words>1702</Words>
  <Application>Microsoft Office PowerPoint</Application>
  <PresentationFormat>Widescreen</PresentationFormat>
  <Paragraphs>317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McElwain Motors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Kristin Swab</cp:lastModifiedBy>
  <cp:revision>35</cp:revision>
  <cp:lastPrinted>2024-08-03T16:09:26Z</cp:lastPrinted>
  <dcterms:created xsi:type="dcterms:W3CDTF">2022-12-04T13:10:55Z</dcterms:created>
  <dcterms:modified xsi:type="dcterms:W3CDTF">2024-08-03T16:10:45Z</dcterms:modified>
</cp:coreProperties>
</file>