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LEE RODRIGUEZ	</a:t>
            </a:r>
          </a:p>
          <a:p>
            <a:pPr algn="ctr"/>
            <a:r>
              <a:rPr lang="en-US" sz="3200" dirty="0"/>
              <a:t>NADA 446</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 the biggest opportunity’s we currently have are the potential of business we will be doing once all our people are up to speed. As mentioned, we have just completed a total revamp of our service advisors and many techs and in doing so, we must get everyone in line. In such that all of our people are doing things the same way with the focus of maximizing profits and satisfying customers.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 We have threats from all sides, We are s single point deal in a largely corporate environment. We have a substantial number of independents in our area as well.  We must focus our efforts in getting our people trained and providing superior service to distinguish ourselves from the competition.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 Our main objective is to maintain a high level of service business, We will demonstrate to our customers with the addition of the new facility the level of commitment we are bringing to our community and the level of service we are prepared to provide. With all new state of the art equipment and the additional personal we will be bringing to the </a:t>
            </a:r>
            <a:r>
              <a:rPr lang="en-US" dirty="0" err="1"/>
              <a:t>Mckinney</a:t>
            </a:r>
            <a:r>
              <a:rPr lang="en-US" dirty="0"/>
              <a:t> area we will display our eagerness and ability to take care of the community.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 Beginning with a customer centric service process, we will automate many of the task to streamline and help customers faster. Setting service appointments via online, in person or via phone will give customers the ability to choose how they want to be serviced. Our waiting area will be available with ample seating refreshments and a fully capable business area so customers may work while they wait for their vehicles. The boutique will be well stocked with a variety of items to allow customers customize vehicles in varied ways. We will tailor our online presence to display the varied services we offer and the many ways we can help our customers.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Quality service</a:t>
            </a:r>
          </a:p>
          <a:p>
            <a:r>
              <a:rPr lang="en-US" dirty="0"/>
              <a:t>Excellent customer care</a:t>
            </a:r>
          </a:p>
          <a:p>
            <a:r>
              <a:rPr lang="en-US" dirty="0"/>
              <a:t>Trained and helpful staff to accommodate our customers</a:t>
            </a:r>
          </a:p>
          <a:p>
            <a:r>
              <a:rPr lang="en-US" dirty="0"/>
              <a:t>State of the art equipment </a:t>
            </a:r>
          </a:p>
          <a:p>
            <a:r>
              <a:rPr lang="en-US" dirty="0"/>
              <a:t>Comfortable areas for customers to wait</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9423221"/>
              </p:ext>
            </p:extLst>
          </p:nvPr>
        </p:nvGraphicFramePr>
        <p:xfrm>
          <a:off x="677334" y="1818624"/>
          <a:ext cx="9132492" cy="516973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HIRE QUALIFIED PERSONAL</a:t>
                      </a:r>
                    </a:p>
                  </a:txBody>
                  <a:tcPr/>
                </a:tc>
                <a:tc>
                  <a:txBody>
                    <a:bodyPr/>
                    <a:lstStyle/>
                    <a:p>
                      <a:r>
                        <a:rPr lang="en-US" dirty="0"/>
                        <a:t>SERVICE DIRECTOR</a:t>
                      </a:r>
                    </a:p>
                  </a:txBody>
                  <a:tcPr/>
                </a:tc>
                <a:tc>
                  <a:txBody>
                    <a:bodyPr/>
                    <a:lstStyle/>
                    <a:p>
                      <a:r>
                        <a:rPr lang="en-US" dirty="0"/>
                        <a:t>EOM AUGUST</a:t>
                      </a:r>
                    </a:p>
                  </a:txBody>
                  <a:tcPr/>
                </a:tc>
                <a:extLst>
                  <a:ext uri="{0D108BD9-81ED-4DB2-BD59-A6C34878D82A}">
                    <a16:rowId xmlns:a16="http://schemas.microsoft.com/office/drawing/2014/main" val="2400365483"/>
                  </a:ext>
                </a:extLst>
              </a:tr>
              <a:tr h="565004">
                <a:tc>
                  <a:txBody>
                    <a:bodyPr/>
                    <a:lstStyle/>
                    <a:p>
                      <a:r>
                        <a:rPr lang="en-US" dirty="0"/>
                        <a:t>TRAIN SERVICE PEOPLE </a:t>
                      </a:r>
                    </a:p>
                  </a:txBody>
                  <a:tcPr/>
                </a:tc>
                <a:tc>
                  <a:txBody>
                    <a:bodyPr/>
                    <a:lstStyle/>
                    <a:p>
                      <a:r>
                        <a:rPr lang="en-US" dirty="0"/>
                        <a:t>SERVICE DIRECTOR</a:t>
                      </a:r>
                    </a:p>
                  </a:txBody>
                  <a:tcPr/>
                </a:tc>
                <a:tc>
                  <a:txBody>
                    <a:bodyPr/>
                    <a:lstStyle/>
                    <a:p>
                      <a:r>
                        <a:rPr lang="en-US" dirty="0"/>
                        <a:t>EOM AUGUST</a:t>
                      </a:r>
                    </a:p>
                  </a:txBody>
                  <a:tcPr/>
                </a:tc>
                <a:extLst>
                  <a:ext uri="{0D108BD9-81ED-4DB2-BD59-A6C34878D82A}">
                    <a16:rowId xmlns:a16="http://schemas.microsoft.com/office/drawing/2014/main" val="107845787"/>
                  </a:ext>
                </a:extLst>
              </a:tr>
              <a:tr h="565004">
                <a:tc>
                  <a:txBody>
                    <a:bodyPr/>
                    <a:lstStyle/>
                    <a:p>
                      <a:r>
                        <a:rPr lang="en-US" dirty="0"/>
                        <a:t>REVAMP MARKETING MATERIAL, EMAILS, MAILERS</a:t>
                      </a:r>
                    </a:p>
                  </a:txBody>
                  <a:tcPr/>
                </a:tc>
                <a:tc>
                  <a:txBody>
                    <a:bodyPr/>
                    <a:lstStyle/>
                    <a:p>
                      <a:r>
                        <a:rPr lang="en-US" dirty="0"/>
                        <a:t>SERIVCE DIRECTOR/GM</a:t>
                      </a:r>
                    </a:p>
                  </a:txBody>
                  <a:tcPr/>
                </a:tc>
                <a:tc>
                  <a:txBody>
                    <a:bodyPr/>
                    <a:lstStyle/>
                    <a:p>
                      <a:r>
                        <a:rPr lang="en-US" dirty="0"/>
                        <a:t>EOM AUGUST</a:t>
                      </a:r>
                    </a:p>
                  </a:txBody>
                  <a:tcPr/>
                </a:tc>
                <a:extLst>
                  <a:ext uri="{0D108BD9-81ED-4DB2-BD59-A6C34878D82A}">
                    <a16:rowId xmlns:a16="http://schemas.microsoft.com/office/drawing/2014/main" val="1530126605"/>
                  </a:ext>
                </a:extLst>
              </a:tr>
              <a:tr h="565004">
                <a:tc>
                  <a:txBody>
                    <a:bodyPr/>
                    <a:lstStyle/>
                    <a:p>
                      <a:r>
                        <a:rPr lang="en-US" dirty="0"/>
                        <a:t>ADJUST SOCIALS AND CREATE MORE PERSONAL CONTENT</a:t>
                      </a:r>
                    </a:p>
                  </a:txBody>
                  <a:tcPr/>
                </a:tc>
                <a:tc>
                  <a:txBody>
                    <a:bodyPr/>
                    <a:lstStyle/>
                    <a:p>
                      <a:r>
                        <a:rPr lang="en-US" dirty="0"/>
                        <a:t>GM/IT MANAGER/BDC</a:t>
                      </a:r>
                    </a:p>
                  </a:txBody>
                  <a:tcPr/>
                </a:tc>
                <a:tc>
                  <a:txBody>
                    <a:bodyPr/>
                    <a:lstStyle/>
                    <a:p>
                      <a:r>
                        <a:rPr lang="en-US" dirty="0"/>
                        <a:t>EOM AUGUST</a:t>
                      </a:r>
                    </a:p>
                  </a:txBody>
                  <a:tcPr/>
                </a:tc>
                <a:extLst>
                  <a:ext uri="{0D108BD9-81ED-4DB2-BD59-A6C34878D82A}">
                    <a16:rowId xmlns:a16="http://schemas.microsoft.com/office/drawing/2014/main" val="1950345431"/>
                  </a:ext>
                </a:extLst>
              </a:tr>
              <a:tr h="565004">
                <a:tc>
                  <a:txBody>
                    <a:bodyPr/>
                    <a:lstStyle/>
                    <a:p>
                      <a:r>
                        <a:rPr lang="en-US" dirty="0"/>
                        <a:t>INCREASE CSI SATISFACTION</a:t>
                      </a:r>
                    </a:p>
                  </a:txBody>
                  <a:tcPr/>
                </a:tc>
                <a:tc>
                  <a:txBody>
                    <a:bodyPr/>
                    <a:lstStyle/>
                    <a:p>
                      <a:r>
                        <a:rPr lang="en-US" dirty="0"/>
                        <a:t>ENTIRE SERVICE DEPARTMENT</a:t>
                      </a:r>
                    </a:p>
                  </a:txBody>
                  <a:tcPr/>
                </a:tc>
                <a:tc>
                  <a:txBody>
                    <a:bodyPr/>
                    <a:lstStyle/>
                    <a:p>
                      <a:r>
                        <a:rPr lang="en-US" dirty="0"/>
                        <a:t>ASAP</a:t>
                      </a:r>
                    </a:p>
                  </a:txBody>
                  <a:tcPr/>
                </a:tc>
                <a:extLst>
                  <a:ext uri="{0D108BD9-81ED-4DB2-BD59-A6C34878D82A}">
                    <a16:rowId xmlns:a16="http://schemas.microsoft.com/office/drawing/2014/main" val="1960891333"/>
                  </a:ext>
                </a:extLst>
              </a:tr>
              <a:tr h="565004">
                <a:tc>
                  <a:txBody>
                    <a:bodyPr/>
                    <a:lstStyle/>
                    <a:p>
                      <a:r>
                        <a:rPr lang="en-US" dirty="0"/>
                        <a:t>STREAMLINE PROCESS IN NEW FACILITY</a:t>
                      </a:r>
                    </a:p>
                  </a:txBody>
                  <a:tcPr/>
                </a:tc>
                <a:tc>
                  <a:txBody>
                    <a:bodyPr/>
                    <a:lstStyle/>
                    <a:p>
                      <a:r>
                        <a:rPr lang="en-US" dirty="0"/>
                        <a:t>ENTIRE SERVICE DEPARTMENT</a:t>
                      </a:r>
                    </a:p>
                  </a:txBody>
                  <a:tcPr/>
                </a:tc>
                <a:tc>
                  <a:txBody>
                    <a:bodyPr/>
                    <a:lstStyle/>
                    <a:p>
                      <a:r>
                        <a:rPr lang="en-US" dirty="0"/>
                        <a:t>ASAP</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 After reviewing all the data with the service director, we have determined the most glaring issue is better quality employees. A dual approach to hire better qualified candidates and better train our existing staff must be done to succeed, the conversation to adjust the hours of our service department to better serve our customers is also ongoing. We must begin with a solid experience from the moment they drive into the facility, and everyone must have the commitment to provide everyone with excellent service. With the sales side margins dropping due to current market conditions, it is imperative we maximize every dollar we can in fixed as we have seen we retain more of the profit on this side of the house.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We currently use several different online mediums to market to our customer base. We have targeted direct emails that go out once a month with service specific offers to reengage customers to bring vehicles back to our service department. We also employ social media; we create videos and posts that are service focused to engage with our customers online. </a:t>
            </a:r>
          </a:p>
          <a:p>
            <a:r>
              <a:rPr lang="en-US" sz="1800" b="0" i="0" u="none" strike="noStrike" baseline="0" dirty="0">
                <a:solidFill>
                  <a:schemeClr val="tx1"/>
                </a:solidFill>
                <a:latin typeface="Calibri" panose="020F0502020204030204" pitchFamily="34" charset="0"/>
              </a:rPr>
              <a:t>Goals for improvement, We have a goal of growing our followers and interacting with our customers more frequently thru social media. </a:t>
            </a:r>
          </a:p>
          <a:p>
            <a:r>
              <a:rPr lang="en-US" sz="1800" b="0" i="0" u="none" strike="noStrike" baseline="0" dirty="0">
                <a:solidFill>
                  <a:schemeClr val="tx1"/>
                </a:solidFill>
                <a:latin typeface="Calibri" panose="020F0502020204030204" pitchFamily="34" charset="0"/>
              </a:rPr>
              <a:t>Plans to achieve your goals, we have hired a social media company to assist in creating content and adding paid ads to increase reach and visibility. </a:t>
            </a:r>
          </a:p>
          <a:p>
            <a:r>
              <a:rPr lang="en-US" sz="1800" b="0" i="0" u="none" strike="noStrike" baseline="0" dirty="0">
                <a:solidFill>
                  <a:schemeClr val="tx1"/>
                </a:solidFill>
                <a:latin typeface="Calibri" panose="020F0502020204030204" pitchFamily="34" charset="0"/>
              </a:rPr>
              <a:t>Plans to evaluate your changes, by asking our people to document the “source” that the customer used to engage with us we will be able to determine of our efforts are getting traction.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graphicFrame>
        <p:nvGraphicFramePr>
          <p:cNvPr id="4" name="Table 3">
            <a:extLst>
              <a:ext uri="{FF2B5EF4-FFF2-40B4-BE49-F238E27FC236}">
                <a16:creationId xmlns:a16="http://schemas.microsoft.com/office/drawing/2014/main" id="{0E5E6319-1583-06BF-EF6A-E3F115096F0E}"/>
              </a:ext>
            </a:extLst>
          </p:cNvPr>
          <p:cNvGraphicFramePr>
            <a:graphicFrameLocks noGrp="1"/>
          </p:cNvGraphicFramePr>
          <p:nvPr>
            <p:extLst>
              <p:ext uri="{D42A27DB-BD31-4B8C-83A1-F6EECF244321}">
                <p14:modId xmlns:p14="http://schemas.microsoft.com/office/powerpoint/2010/main" val="2323213967"/>
              </p:ext>
            </p:extLst>
          </p:nvPr>
        </p:nvGraphicFramePr>
        <p:xfrm>
          <a:off x="5569202" y="1293962"/>
          <a:ext cx="5576121" cy="4149305"/>
        </p:xfrm>
        <a:graphic>
          <a:graphicData uri="http://schemas.openxmlformats.org/drawingml/2006/table">
            <a:tbl>
              <a:tblPr>
                <a:tableStyleId>{5C22544A-7EE6-4342-B048-85BDC9FD1C3A}</a:tableStyleId>
              </a:tblPr>
              <a:tblGrid>
                <a:gridCol w="682355">
                  <a:extLst>
                    <a:ext uri="{9D8B030D-6E8A-4147-A177-3AD203B41FA5}">
                      <a16:colId xmlns:a16="http://schemas.microsoft.com/office/drawing/2014/main" val="3256912162"/>
                    </a:ext>
                  </a:extLst>
                </a:gridCol>
                <a:gridCol w="1215445">
                  <a:extLst>
                    <a:ext uri="{9D8B030D-6E8A-4147-A177-3AD203B41FA5}">
                      <a16:colId xmlns:a16="http://schemas.microsoft.com/office/drawing/2014/main" val="4087516199"/>
                    </a:ext>
                  </a:extLst>
                </a:gridCol>
                <a:gridCol w="1247431">
                  <a:extLst>
                    <a:ext uri="{9D8B030D-6E8A-4147-A177-3AD203B41FA5}">
                      <a16:colId xmlns:a16="http://schemas.microsoft.com/office/drawing/2014/main" val="3478784256"/>
                    </a:ext>
                  </a:extLst>
                </a:gridCol>
                <a:gridCol w="1066180">
                  <a:extLst>
                    <a:ext uri="{9D8B030D-6E8A-4147-A177-3AD203B41FA5}">
                      <a16:colId xmlns:a16="http://schemas.microsoft.com/office/drawing/2014/main" val="26454356"/>
                    </a:ext>
                  </a:extLst>
                </a:gridCol>
                <a:gridCol w="682355">
                  <a:extLst>
                    <a:ext uri="{9D8B030D-6E8A-4147-A177-3AD203B41FA5}">
                      <a16:colId xmlns:a16="http://schemas.microsoft.com/office/drawing/2014/main" val="4219725985"/>
                    </a:ext>
                  </a:extLst>
                </a:gridCol>
                <a:gridCol w="682355">
                  <a:extLst>
                    <a:ext uri="{9D8B030D-6E8A-4147-A177-3AD203B41FA5}">
                      <a16:colId xmlns:a16="http://schemas.microsoft.com/office/drawing/2014/main" val="1781113074"/>
                    </a:ext>
                  </a:extLst>
                </a:gridCol>
              </a:tblGrid>
              <a:tr h="181156">
                <a:tc gridSpan="6">
                  <a:txBody>
                    <a:bodyPr/>
                    <a:lstStyle/>
                    <a:p>
                      <a:pPr algn="ctr" fontAlgn="ctr"/>
                      <a:r>
                        <a:rPr lang="en-US" sz="1000" u="none" strike="noStrike" dirty="0">
                          <a:effectLst/>
                        </a:rPr>
                        <a:t>    Service Department Sales And Gross  (Labor Only)              </a:t>
                      </a:r>
                      <a:endParaRPr lang="en-US" sz="1000" b="1" i="0" u="none" strike="noStrike" dirty="0">
                        <a:solidFill>
                          <a:srgbClr val="000000"/>
                        </a:solidFill>
                        <a:effectLst/>
                        <a:latin typeface="Arial" panose="020B0604020202020204" pitchFamily="34" charset="0"/>
                      </a:endParaRP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76287448"/>
                  </a:ext>
                </a:extLst>
              </a:tr>
              <a:tr h="198206">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565675567"/>
                  </a:ext>
                </a:extLst>
              </a:tr>
              <a:tr h="501176">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ctr" fontAlgn="b"/>
                      <a:r>
                        <a:rPr lang="en-US" sz="1000" u="none" strike="noStrike" dirty="0">
                          <a:effectLst/>
                          <a:highlight>
                            <a:srgbClr val="4472C4"/>
                          </a:highlight>
                        </a:rPr>
                        <a:t>Category</a:t>
                      </a:r>
                      <a:endParaRPr lang="en-US" sz="1000" b="0" i="0" u="none" strike="noStrike" dirty="0">
                        <a:solidFill>
                          <a:srgbClr val="FFFFFF"/>
                        </a:solidFill>
                        <a:effectLst/>
                        <a:highlight>
                          <a:srgbClr val="4472C4"/>
                        </a:highlight>
                        <a:latin typeface="Arial" panose="020B0604020202020204" pitchFamily="34" charset="0"/>
                      </a:endParaRPr>
                    </a:p>
                  </a:txBody>
                  <a:tcPr marL="9525" marR="9525" marT="9525" marB="0" anchor="b"/>
                </a:tc>
                <a:tc>
                  <a:txBody>
                    <a:bodyPr/>
                    <a:lstStyle/>
                    <a:p>
                      <a:pPr algn="ctr" fontAlgn="b"/>
                      <a:r>
                        <a:rPr lang="en-US" sz="1000" u="none" strike="noStrike">
                          <a:effectLst/>
                          <a:highlight>
                            <a:srgbClr val="4472C4"/>
                          </a:highlight>
                        </a:rPr>
                        <a:t>Sales</a:t>
                      </a:r>
                      <a:endParaRPr lang="en-US" sz="1000" b="0" i="0" u="none" strike="noStrike">
                        <a:solidFill>
                          <a:srgbClr val="FFFFFF"/>
                        </a:solidFill>
                        <a:effectLst/>
                        <a:highlight>
                          <a:srgbClr val="4472C4"/>
                        </a:highlight>
                        <a:latin typeface="Arial" panose="020B0604020202020204" pitchFamily="34" charset="0"/>
                      </a:endParaRPr>
                    </a:p>
                  </a:txBody>
                  <a:tcPr marL="9525" marR="9525" marT="9525" marB="0" anchor="b"/>
                </a:tc>
                <a:tc>
                  <a:txBody>
                    <a:bodyPr/>
                    <a:lstStyle/>
                    <a:p>
                      <a:pPr algn="ctr" fontAlgn="b"/>
                      <a:r>
                        <a:rPr lang="en-US" sz="1000" u="none" strike="noStrike">
                          <a:effectLst/>
                          <a:highlight>
                            <a:srgbClr val="4472C4"/>
                          </a:highlight>
                        </a:rPr>
                        <a:t>Gross</a:t>
                      </a:r>
                      <a:endParaRPr lang="en-US" sz="1000" b="0" i="0" u="none" strike="noStrike">
                        <a:solidFill>
                          <a:srgbClr val="FFFFFF"/>
                        </a:solidFill>
                        <a:effectLst/>
                        <a:highlight>
                          <a:srgbClr val="4472C4"/>
                        </a:highlight>
                        <a:latin typeface="Arial" panose="020B0604020202020204" pitchFamily="34" charset="0"/>
                      </a:endParaRPr>
                    </a:p>
                  </a:txBody>
                  <a:tcPr marL="9525" marR="9525" marT="9525" marB="0" anchor="b"/>
                </a:tc>
                <a:tc>
                  <a:txBody>
                    <a:bodyPr/>
                    <a:lstStyle/>
                    <a:p>
                      <a:pPr algn="ctr" fontAlgn="b"/>
                      <a:r>
                        <a:rPr lang="en-US" sz="1000" u="none" strike="noStrike">
                          <a:effectLst/>
                          <a:highlight>
                            <a:srgbClr val="4472C4"/>
                          </a:highlight>
                        </a:rPr>
                        <a:t>Gross as % of Sales</a:t>
                      </a:r>
                      <a:endParaRPr lang="en-US" sz="1000" b="0" i="0" u="none" strike="noStrike">
                        <a:solidFill>
                          <a:srgbClr val="FFFFFF"/>
                        </a:solidFill>
                        <a:effectLst/>
                        <a:highlight>
                          <a:srgbClr val="4472C4"/>
                        </a:highlight>
                        <a:latin typeface="Arial" panose="020B0604020202020204" pitchFamily="34" charset="0"/>
                      </a:endParaRPr>
                    </a:p>
                  </a:txBody>
                  <a:tcPr marL="9525" marR="9525" marT="9525" marB="0" anchor="b"/>
                </a:tc>
                <a:tc>
                  <a:txBody>
                    <a:bodyPr/>
                    <a:lstStyle/>
                    <a:p>
                      <a:pPr algn="ctr" fontAlgn="b"/>
                      <a:r>
                        <a:rPr lang="en-US" sz="800" u="none" strike="noStrike">
                          <a:effectLst/>
                          <a:highlight>
                            <a:srgbClr val="4472C4"/>
                          </a:highlight>
                        </a:rPr>
                        <a:t>%Sales Contribution</a:t>
                      </a:r>
                      <a:endParaRPr lang="en-US" sz="800" b="0" i="0" u="none" strike="noStrike">
                        <a:solidFill>
                          <a:srgbClr val="FFFFFF"/>
                        </a:solidFill>
                        <a:effectLst/>
                        <a:highlight>
                          <a:srgbClr val="4472C4"/>
                        </a:highlight>
                        <a:latin typeface="Arial" panose="020B0604020202020204" pitchFamily="34" charset="0"/>
                      </a:endParaRPr>
                    </a:p>
                  </a:txBody>
                  <a:tcPr marL="9525" marR="9525" marT="9525" marB="0" anchor="b"/>
                </a:tc>
                <a:extLst>
                  <a:ext uri="{0D108BD9-81ED-4DB2-BD59-A6C34878D82A}">
                    <a16:rowId xmlns:a16="http://schemas.microsoft.com/office/drawing/2014/main" val="3608223275"/>
                  </a:ext>
                </a:extLst>
              </a:tr>
              <a:tr h="198206">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Customer Car</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76791848"/>
                  </a:ext>
                </a:extLst>
              </a:tr>
              <a:tr h="385758">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Customer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228,461 </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177,447 </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highlight>
                            <a:srgbClr val="FFFF00"/>
                          </a:highlight>
                        </a:rPr>
                        <a:t>77.67%</a:t>
                      </a:r>
                      <a:endParaRPr lang="en-US" sz="1100" b="0" i="0" u="none" strike="noStrike" dirty="0">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dirty="0">
                          <a:effectLst/>
                          <a:highlight>
                            <a:srgbClr val="FFFF00"/>
                          </a:highlight>
                        </a:rPr>
                        <a:t>53.22%</a:t>
                      </a:r>
                      <a:endParaRPr lang="en-US" sz="1100" b="0" i="0" u="none" strike="noStrike" dirty="0">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640882631"/>
                  </a:ext>
                </a:extLst>
              </a:tr>
              <a:tr h="385758">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Customer Other</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16,553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12,633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76.32%</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3.86%</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1508748047"/>
                  </a:ext>
                </a:extLst>
              </a:tr>
              <a:tr h="385758">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Warranty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85,944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66,777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77.70%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20.02%</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1851154640"/>
                  </a:ext>
                </a:extLst>
              </a:tr>
              <a:tr h="37025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Warranty Other</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1567204774"/>
                  </a:ext>
                </a:extLst>
              </a:tr>
              <a:tr h="385758">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Internal</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75,340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56,364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74.81%</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17.55%</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3790352738"/>
                  </a:ext>
                </a:extLst>
              </a:tr>
              <a:tr h="385758">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NVI / Road Ready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23,017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20,210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87.80%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5.36%</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617577692"/>
                  </a:ext>
                </a:extLst>
              </a:tr>
              <a:tr h="385758">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Adj. Cost Of Labor</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1903000441"/>
                  </a:ext>
                </a:extLst>
              </a:tr>
              <a:tr h="385758">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r" fontAlgn="b"/>
                      <a:r>
                        <a:rPr lang="en-US" sz="1000" u="none" strike="noStrike">
                          <a:effectLst/>
                        </a:rPr>
                        <a:t>Total</a:t>
                      </a:r>
                      <a:endParaRPr lang="en-U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highlight>
                            <a:srgbClr val="FFFF00"/>
                          </a:highlight>
                        </a:rPr>
                        <a:t> $                 429,315 </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l" fontAlgn="b"/>
                      <a:r>
                        <a:rPr lang="en-US" sz="1100" u="none" strike="noStrike">
                          <a:effectLst/>
                          <a:highlight>
                            <a:srgbClr val="FFFF00"/>
                          </a:highlight>
                        </a:rPr>
                        <a:t> $            333,431 </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77.67%</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dirty="0">
                          <a:effectLst/>
                          <a:highlight>
                            <a:srgbClr val="FFFF00"/>
                          </a:highlight>
                        </a:rPr>
                        <a:t>100.00%</a:t>
                      </a:r>
                      <a:endParaRPr lang="en-US" sz="1100" b="0" i="0" u="none" strike="noStrike" dirty="0">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1209153218"/>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graphicFrame>
        <p:nvGraphicFramePr>
          <p:cNvPr id="4" name="Table 3">
            <a:extLst>
              <a:ext uri="{FF2B5EF4-FFF2-40B4-BE49-F238E27FC236}">
                <a16:creationId xmlns:a16="http://schemas.microsoft.com/office/drawing/2014/main" id="{EDE445F7-7E34-CBE5-B489-2ACD1D0167D6}"/>
              </a:ext>
            </a:extLst>
          </p:cNvPr>
          <p:cNvGraphicFramePr>
            <a:graphicFrameLocks noGrp="1"/>
          </p:cNvGraphicFramePr>
          <p:nvPr>
            <p:extLst>
              <p:ext uri="{D42A27DB-BD31-4B8C-83A1-F6EECF244321}">
                <p14:modId xmlns:p14="http://schemas.microsoft.com/office/powerpoint/2010/main" val="2667019563"/>
              </p:ext>
            </p:extLst>
          </p:nvPr>
        </p:nvGraphicFramePr>
        <p:xfrm>
          <a:off x="5089352" y="2439501"/>
          <a:ext cx="4184651" cy="3541395"/>
        </p:xfrm>
        <a:graphic>
          <a:graphicData uri="http://schemas.openxmlformats.org/drawingml/2006/table">
            <a:tbl>
              <a:tblPr>
                <a:tableStyleId>{5C22544A-7EE6-4342-B048-85BDC9FD1C3A}</a:tableStyleId>
              </a:tblPr>
              <a:tblGrid>
                <a:gridCol w="710392">
                  <a:extLst>
                    <a:ext uri="{9D8B030D-6E8A-4147-A177-3AD203B41FA5}">
                      <a16:colId xmlns:a16="http://schemas.microsoft.com/office/drawing/2014/main" val="3095321117"/>
                    </a:ext>
                  </a:extLst>
                </a:gridCol>
                <a:gridCol w="1565081">
                  <a:extLst>
                    <a:ext uri="{9D8B030D-6E8A-4147-A177-3AD203B41FA5}">
                      <a16:colId xmlns:a16="http://schemas.microsoft.com/office/drawing/2014/main" val="2053270280"/>
                    </a:ext>
                  </a:extLst>
                </a:gridCol>
                <a:gridCol w="1198786">
                  <a:extLst>
                    <a:ext uri="{9D8B030D-6E8A-4147-A177-3AD203B41FA5}">
                      <a16:colId xmlns:a16="http://schemas.microsoft.com/office/drawing/2014/main" val="1454890103"/>
                    </a:ext>
                  </a:extLst>
                </a:gridCol>
                <a:gridCol w="710392">
                  <a:extLst>
                    <a:ext uri="{9D8B030D-6E8A-4147-A177-3AD203B41FA5}">
                      <a16:colId xmlns:a16="http://schemas.microsoft.com/office/drawing/2014/main" val="2788887032"/>
                    </a:ext>
                  </a:extLst>
                </a:gridCol>
              </a:tblGrid>
              <a:tr h="209550">
                <a:tc gridSpan="4">
                  <a:txBody>
                    <a:bodyPr/>
                    <a:lstStyle/>
                    <a:p>
                      <a:pPr algn="l" fontAlgn="b"/>
                      <a:r>
                        <a:rPr lang="en-US" sz="1000" u="none" strike="noStrike">
                          <a:effectLst/>
                        </a:rPr>
                        <a:t>                     Service Department Profit Centering    </a:t>
                      </a:r>
                      <a:r>
                        <a:rPr lang="en-US" sz="800" u="none" strike="noStrike">
                          <a:effectLst/>
                        </a:rPr>
                        <a:t> </a:t>
                      </a:r>
                      <a:endParaRPr lang="en-US" sz="1000" b="1" i="0" u="none" strike="noStrike">
                        <a:solidFill>
                          <a:srgbClr val="000000"/>
                        </a:solidFill>
                        <a:effectLst/>
                        <a:latin typeface="Arial" panose="020B0604020202020204" pitchFamily="34" charset="0"/>
                      </a:endParaRPr>
                    </a:p>
                  </a:txBody>
                  <a:tcPr marL="9525" marR="9525" marT="9525"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04724732"/>
                  </a:ext>
                </a:extLst>
              </a:tr>
              <a:tr h="24765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22484168"/>
                  </a:ext>
                </a:extLst>
              </a:tr>
              <a:tr h="50482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900" u="none" strike="noStrike">
                          <a:effectLst/>
                          <a:highlight>
                            <a:srgbClr val="4472C4"/>
                          </a:highlight>
                        </a:rPr>
                        <a:t>Expense Category</a:t>
                      </a:r>
                      <a:endParaRPr lang="en-US" sz="900" b="0" i="0" u="none" strike="noStrike">
                        <a:solidFill>
                          <a:srgbClr val="FFFFFF"/>
                        </a:solidFill>
                        <a:effectLst/>
                        <a:highlight>
                          <a:srgbClr val="4472C4"/>
                        </a:highlight>
                        <a:latin typeface="Arial" panose="020B0604020202020204" pitchFamily="34" charset="0"/>
                      </a:endParaRPr>
                    </a:p>
                  </a:txBody>
                  <a:tcPr marL="9525" marR="9525" marT="9525" marB="0" anchor="b"/>
                </a:tc>
                <a:tc>
                  <a:txBody>
                    <a:bodyPr/>
                    <a:lstStyle/>
                    <a:p>
                      <a:pPr algn="ctr" fontAlgn="b"/>
                      <a:r>
                        <a:rPr lang="en-US" sz="900" u="none" strike="noStrike">
                          <a:effectLst/>
                          <a:highlight>
                            <a:srgbClr val="4472C4"/>
                          </a:highlight>
                        </a:rPr>
                        <a:t>Dollar Amount</a:t>
                      </a:r>
                      <a:endParaRPr lang="en-US" sz="900" b="0" i="0" u="none" strike="noStrike">
                        <a:solidFill>
                          <a:srgbClr val="FFFFFF"/>
                        </a:solidFill>
                        <a:effectLst/>
                        <a:highlight>
                          <a:srgbClr val="4472C4"/>
                        </a:highlight>
                        <a:latin typeface="Arial" panose="020B0604020202020204" pitchFamily="34" charset="0"/>
                      </a:endParaRPr>
                    </a:p>
                  </a:txBody>
                  <a:tcPr marL="9525" marR="9525" marT="9525" marB="0" anchor="b"/>
                </a:tc>
                <a:tc>
                  <a:txBody>
                    <a:bodyPr/>
                    <a:lstStyle/>
                    <a:p>
                      <a:pPr algn="l" fontAlgn="b"/>
                      <a:r>
                        <a:rPr lang="en-US" sz="1100" u="none" strike="noStrike" dirty="0">
                          <a:effectLst/>
                          <a:highlight>
                            <a:srgbClr val="4472C4"/>
                          </a:highlight>
                        </a:rPr>
                        <a:t> </a:t>
                      </a:r>
                      <a:endParaRPr lang="en-US" sz="1100" b="0" i="0" u="none" strike="noStrike" dirty="0">
                        <a:solidFill>
                          <a:srgbClr val="000000"/>
                        </a:solidFill>
                        <a:effectLst/>
                        <a:highlight>
                          <a:srgbClr val="4472C4"/>
                        </a:highlight>
                        <a:latin typeface="Calibri" panose="020F0502020204030204" pitchFamily="34" charset="0"/>
                      </a:endParaRPr>
                    </a:p>
                  </a:txBody>
                  <a:tcPr marL="9525" marR="9525" marT="9525" marB="0" anchor="b"/>
                </a:tc>
                <a:extLst>
                  <a:ext uri="{0D108BD9-81ED-4DB2-BD59-A6C34878D82A}">
                    <a16:rowId xmlns:a16="http://schemas.microsoft.com/office/drawing/2014/main" val="2708042099"/>
                  </a:ext>
                </a:extLst>
              </a:tr>
              <a:tr h="20002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Department Gross</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highlight>
                            <a:srgbClr val="FFFF00"/>
                          </a:highlight>
                        </a:rPr>
                        <a:t> $              333,431 </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ctr" fontAlgn="b"/>
                      <a:r>
                        <a:rPr lang="en-US" sz="900" u="none" strike="noStrike">
                          <a:effectLst/>
                          <a:highlight>
                            <a:srgbClr val="4472C4"/>
                          </a:highlight>
                        </a:rPr>
                        <a:t>% of Gross</a:t>
                      </a:r>
                      <a:endParaRPr lang="en-US" sz="900" b="0" i="0" u="none" strike="noStrike">
                        <a:solidFill>
                          <a:srgbClr val="FFFFFF"/>
                        </a:solidFill>
                        <a:effectLst/>
                        <a:highlight>
                          <a:srgbClr val="4472C4"/>
                        </a:highlight>
                        <a:latin typeface="Arial" panose="020B0604020202020204" pitchFamily="34" charset="0"/>
                      </a:endParaRPr>
                    </a:p>
                  </a:txBody>
                  <a:tcPr marL="9525" marR="9525" marT="9525" marB="0" anchor="b"/>
                </a:tc>
                <a:extLst>
                  <a:ext uri="{0D108BD9-81ED-4DB2-BD59-A6C34878D82A}">
                    <a16:rowId xmlns:a16="http://schemas.microsoft.com/office/drawing/2014/main" val="3293870426"/>
                  </a:ext>
                </a:extLst>
              </a:tr>
              <a:tr h="20002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Variable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3920745797"/>
                  </a:ext>
                </a:extLst>
              </a:tr>
              <a:tr h="20002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Selling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2594515517"/>
                  </a:ext>
                </a:extLst>
              </a:tr>
              <a:tr h="20002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Personnel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433350977"/>
                  </a:ext>
                </a:extLst>
              </a:tr>
              <a:tr h="20002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Semi-Fixed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1733959842"/>
                  </a:ext>
                </a:extLst>
              </a:tr>
              <a:tr h="20002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Fixed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218,438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65.51%</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3889540530"/>
                  </a:ext>
                </a:extLst>
              </a:tr>
              <a:tr h="20002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Unallocated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4244515944"/>
                  </a:ext>
                </a:extLst>
              </a:tr>
              <a:tr h="20002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Dealer's Salary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758553898"/>
                  </a:ext>
                </a:extLst>
              </a:tr>
              <a:tr h="209550">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Total Expenses</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highlight>
                            <a:srgbClr val="FFFF00"/>
                          </a:highlight>
                        </a:rPr>
                        <a:t> $              218,438 </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65.51%</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2540276598"/>
                  </a:ext>
                </a:extLst>
              </a:tr>
              <a:tr h="20002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Net Profit</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highlight>
                            <a:srgbClr val="FFFF00"/>
                          </a:highlight>
                        </a:rPr>
                        <a:t> $              114,993 </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dirty="0">
                          <a:effectLst/>
                          <a:highlight>
                            <a:srgbClr val="FFFF00"/>
                          </a:highlight>
                        </a:rPr>
                        <a:t>34.49%</a:t>
                      </a:r>
                      <a:endParaRPr lang="en-US" sz="1100" b="0" i="0" u="none" strike="noStrike" dirty="0">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2609871570"/>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480204"/>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5055273" y="2053087"/>
            <a:ext cx="4184650" cy="3403434"/>
          </a:xfrm>
        </p:spPr>
      </p:pic>
      <p:graphicFrame>
        <p:nvGraphicFramePr>
          <p:cNvPr id="4" name="Table 3">
            <a:extLst>
              <a:ext uri="{FF2B5EF4-FFF2-40B4-BE49-F238E27FC236}">
                <a16:creationId xmlns:a16="http://schemas.microsoft.com/office/drawing/2014/main" id="{91B2E41F-3288-51AC-B5BB-8BC082DC3733}"/>
              </a:ext>
            </a:extLst>
          </p:cNvPr>
          <p:cNvGraphicFramePr>
            <a:graphicFrameLocks noGrp="1"/>
          </p:cNvGraphicFramePr>
          <p:nvPr>
            <p:extLst>
              <p:ext uri="{D42A27DB-BD31-4B8C-83A1-F6EECF244321}">
                <p14:modId xmlns:p14="http://schemas.microsoft.com/office/powerpoint/2010/main" val="1425569678"/>
              </p:ext>
            </p:extLst>
          </p:nvPr>
        </p:nvGraphicFramePr>
        <p:xfrm>
          <a:off x="4853014" y="1716656"/>
          <a:ext cx="4550719" cy="4542707"/>
        </p:xfrm>
        <a:graphic>
          <a:graphicData uri="http://schemas.openxmlformats.org/drawingml/2006/table">
            <a:tbl>
              <a:tblPr>
                <a:tableStyleId>{5C22544A-7EE6-4342-B048-85BDC9FD1C3A}</a:tableStyleId>
              </a:tblPr>
              <a:tblGrid>
                <a:gridCol w="329634">
                  <a:extLst>
                    <a:ext uri="{9D8B030D-6E8A-4147-A177-3AD203B41FA5}">
                      <a16:colId xmlns:a16="http://schemas.microsoft.com/office/drawing/2014/main" val="3867728899"/>
                    </a:ext>
                  </a:extLst>
                </a:gridCol>
                <a:gridCol w="618065">
                  <a:extLst>
                    <a:ext uri="{9D8B030D-6E8A-4147-A177-3AD203B41FA5}">
                      <a16:colId xmlns:a16="http://schemas.microsoft.com/office/drawing/2014/main" val="9958034"/>
                    </a:ext>
                  </a:extLst>
                </a:gridCol>
                <a:gridCol w="556258">
                  <a:extLst>
                    <a:ext uri="{9D8B030D-6E8A-4147-A177-3AD203B41FA5}">
                      <a16:colId xmlns:a16="http://schemas.microsoft.com/office/drawing/2014/main" val="1232682912"/>
                    </a:ext>
                  </a:extLst>
                </a:gridCol>
                <a:gridCol w="329634">
                  <a:extLst>
                    <a:ext uri="{9D8B030D-6E8A-4147-A177-3AD203B41FA5}">
                      <a16:colId xmlns:a16="http://schemas.microsoft.com/office/drawing/2014/main" val="2059508107"/>
                    </a:ext>
                  </a:extLst>
                </a:gridCol>
                <a:gridCol w="446380">
                  <a:extLst>
                    <a:ext uri="{9D8B030D-6E8A-4147-A177-3AD203B41FA5}">
                      <a16:colId xmlns:a16="http://schemas.microsoft.com/office/drawing/2014/main" val="1945204585"/>
                    </a:ext>
                  </a:extLst>
                </a:gridCol>
                <a:gridCol w="295298">
                  <a:extLst>
                    <a:ext uri="{9D8B030D-6E8A-4147-A177-3AD203B41FA5}">
                      <a16:colId xmlns:a16="http://schemas.microsoft.com/office/drawing/2014/main" val="619707015"/>
                    </a:ext>
                  </a:extLst>
                </a:gridCol>
                <a:gridCol w="398308">
                  <a:extLst>
                    <a:ext uri="{9D8B030D-6E8A-4147-A177-3AD203B41FA5}">
                      <a16:colId xmlns:a16="http://schemas.microsoft.com/office/drawing/2014/main" val="3001536910"/>
                    </a:ext>
                  </a:extLst>
                </a:gridCol>
                <a:gridCol w="329634">
                  <a:extLst>
                    <a:ext uri="{9D8B030D-6E8A-4147-A177-3AD203B41FA5}">
                      <a16:colId xmlns:a16="http://schemas.microsoft.com/office/drawing/2014/main" val="3818288378"/>
                    </a:ext>
                  </a:extLst>
                </a:gridCol>
                <a:gridCol w="329634">
                  <a:extLst>
                    <a:ext uri="{9D8B030D-6E8A-4147-A177-3AD203B41FA5}">
                      <a16:colId xmlns:a16="http://schemas.microsoft.com/office/drawing/2014/main" val="1128055464"/>
                    </a:ext>
                  </a:extLst>
                </a:gridCol>
                <a:gridCol w="917874">
                  <a:extLst>
                    <a:ext uri="{9D8B030D-6E8A-4147-A177-3AD203B41FA5}">
                      <a16:colId xmlns:a16="http://schemas.microsoft.com/office/drawing/2014/main" val="361850722"/>
                    </a:ext>
                  </a:extLst>
                </a:gridCol>
              </a:tblGrid>
              <a:tr h="127005">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3026393217"/>
                  </a:ext>
                </a:extLst>
              </a:tr>
              <a:tr h="15009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gridSpan="7">
                  <a:txBody>
                    <a:bodyPr/>
                    <a:lstStyle/>
                    <a:p>
                      <a:pPr algn="ctr" fontAlgn="b"/>
                      <a:r>
                        <a:rPr lang="en-US" sz="800" u="none" strike="noStrike">
                          <a:effectLst/>
                        </a:rPr>
                        <a:t>NADA ACTUAL SERVICE ANALYSIS     </a:t>
                      </a:r>
                      <a:endParaRPr lang="en-US" sz="800" b="1" i="0" u="none" strike="noStrike">
                        <a:solidFill>
                          <a:srgbClr val="000000"/>
                        </a:solidFill>
                        <a:effectLst/>
                        <a:latin typeface="Arial" panose="020B0604020202020204" pitchFamily="34" charset="0"/>
                      </a:endParaRPr>
                    </a:p>
                  </a:txBody>
                  <a:tcPr marL="5709" marR="5709" marT="5709"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1912986004"/>
                  </a:ext>
                </a:extLst>
              </a:tr>
              <a:tr h="305964">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Performance</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2712136415"/>
                  </a:ext>
                </a:extLst>
              </a:tr>
              <a:tr h="172033">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ctr" fontAlgn="b"/>
                      <a:r>
                        <a:rPr lang="en-US" sz="500" u="none" strike="noStrike">
                          <a:effectLst/>
                          <a:highlight>
                            <a:srgbClr val="000000"/>
                          </a:highlight>
                        </a:rPr>
                        <a:t> </a:t>
                      </a:r>
                      <a:endParaRPr lang="en-US" sz="500" b="1" i="1" u="none" strike="noStrike">
                        <a:solidFill>
                          <a:srgbClr val="FFFFFF"/>
                        </a:solidFill>
                        <a:effectLst/>
                        <a:highlight>
                          <a:srgbClr val="000000"/>
                        </a:highlight>
                        <a:latin typeface="Arial" panose="020B0604020202020204" pitchFamily="34" charset="0"/>
                      </a:endParaRPr>
                    </a:p>
                  </a:txBody>
                  <a:tcPr marL="5709" marR="5709" marT="5709" marB="0" anchor="b"/>
                </a:tc>
                <a:tc>
                  <a:txBody>
                    <a:bodyPr/>
                    <a:lstStyle/>
                    <a:p>
                      <a:pPr algn="ctr" fontAlgn="b"/>
                      <a:r>
                        <a:rPr lang="en-US" sz="500" u="none" strike="noStrike">
                          <a:effectLst/>
                          <a:highlight>
                            <a:srgbClr val="000000"/>
                          </a:highlight>
                        </a:rPr>
                        <a:t>Labor Sales / Month</a:t>
                      </a:r>
                      <a:endParaRPr lang="en-US" sz="500" b="1" i="1" u="none" strike="noStrike">
                        <a:solidFill>
                          <a:srgbClr val="FFFFFF"/>
                        </a:solidFill>
                        <a:effectLst/>
                        <a:highlight>
                          <a:srgbClr val="000000"/>
                        </a:highlight>
                        <a:latin typeface="Arial" panose="020B0604020202020204" pitchFamily="34" charset="0"/>
                      </a:endParaRPr>
                    </a:p>
                  </a:txBody>
                  <a:tcPr marL="5709" marR="5709" marT="5709" marB="0" anchor="b"/>
                </a:tc>
                <a:tc>
                  <a:txBody>
                    <a:bodyPr/>
                    <a:lstStyle/>
                    <a:p>
                      <a:pPr algn="ctr" fontAlgn="b"/>
                      <a:r>
                        <a:rPr lang="en-US" sz="500" u="none" strike="noStrike">
                          <a:effectLst/>
                          <a:highlight>
                            <a:srgbClr val="000000"/>
                          </a:highlight>
                        </a:rPr>
                        <a:t> </a:t>
                      </a:r>
                      <a:endParaRPr lang="en-US" sz="500" b="1" i="1" u="none" strike="noStrike">
                        <a:solidFill>
                          <a:srgbClr val="FFFFFF"/>
                        </a:solidFill>
                        <a:effectLst/>
                        <a:highlight>
                          <a:srgbClr val="000000"/>
                        </a:highlight>
                        <a:latin typeface="Arial" panose="020B0604020202020204" pitchFamily="34" charset="0"/>
                      </a:endParaRPr>
                    </a:p>
                  </a:txBody>
                  <a:tcPr marL="5709" marR="5709" marT="5709" marB="0" anchor="b"/>
                </a:tc>
                <a:tc>
                  <a:txBody>
                    <a:bodyPr/>
                    <a:lstStyle/>
                    <a:p>
                      <a:pPr algn="ctr" fontAlgn="b"/>
                      <a:r>
                        <a:rPr lang="en-US" sz="500" u="none" strike="noStrike">
                          <a:effectLst/>
                          <a:highlight>
                            <a:srgbClr val="000000"/>
                          </a:highlight>
                        </a:rPr>
                        <a:t>Effective Labor Rate</a:t>
                      </a:r>
                      <a:endParaRPr lang="en-US" sz="500" b="1" i="1" u="none" strike="noStrike">
                        <a:solidFill>
                          <a:srgbClr val="FFFFFF"/>
                        </a:solidFill>
                        <a:effectLst/>
                        <a:highlight>
                          <a:srgbClr val="000000"/>
                        </a:highlight>
                        <a:latin typeface="Arial" panose="020B0604020202020204" pitchFamily="34" charset="0"/>
                      </a:endParaRPr>
                    </a:p>
                  </a:txBody>
                  <a:tcPr marL="5709" marR="5709" marT="5709" marB="0" anchor="b"/>
                </a:tc>
                <a:tc>
                  <a:txBody>
                    <a:bodyPr/>
                    <a:lstStyle/>
                    <a:p>
                      <a:pPr algn="ctr" fontAlgn="b"/>
                      <a:r>
                        <a:rPr lang="en-US" sz="500" u="none" strike="noStrike">
                          <a:effectLst/>
                          <a:highlight>
                            <a:srgbClr val="000000"/>
                          </a:highlight>
                        </a:rPr>
                        <a:t> </a:t>
                      </a:r>
                      <a:endParaRPr lang="en-US" sz="500" b="1" i="1" u="none" strike="noStrike">
                        <a:solidFill>
                          <a:srgbClr val="FFFFFF"/>
                        </a:solidFill>
                        <a:effectLst/>
                        <a:highlight>
                          <a:srgbClr val="000000"/>
                        </a:highlight>
                        <a:latin typeface="Arial" panose="020B0604020202020204" pitchFamily="34" charset="0"/>
                      </a:endParaRPr>
                    </a:p>
                  </a:txBody>
                  <a:tcPr marL="5709" marR="5709" marT="5709" marB="0" anchor="b"/>
                </a:tc>
                <a:tc>
                  <a:txBody>
                    <a:bodyPr/>
                    <a:lstStyle/>
                    <a:p>
                      <a:pPr algn="ctr" fontAlgn="b"/>
                      <a:r>
                        <a:rPr lang="en-US" sz="500" u="none" strike="noStrike">
                          <a:effectLst/>
                          <a:highlight>
                            <a:srgbClr val="000000"/>
                          </a:highlight>
                        </a:rPr>
                        <a:t>Hours Billed</a:t>
                      </a:r>
                      <a:endParaRPr lang="en-US" sz="500" b="1" i="1" u="none" strike="noStrike">
                        <a:solidFill>
                          <a:srgbClr val="FFFFFF"/>
                        </a:solidFill>
                        <a:effectLst/>
                        <a:highlight>
                          <a:srgbClr val="000000"/>
                        </a:highlight>
                        <a:latin typeface="Arial" panose="020B0604020202020204" pitchFamily="34" charset="0"/>
                      </a:endParaRPr>
                    </a:p>
                  </a:txBody>
                  <a:tcPr marL="5709" marR="5709" marT="5709" marB="0" anchor="b"/>
                </a:tc>
                <a:tc>
                  <a:txBody>
                    <a:bodyPr/>
                    <a:lstStyle/>
                    <a:p>
                      <a:pPr algn="ctr" fontAlgn="b"/>
                      <a:r>
                        <a:rPr lang="en-US" sz="500" u="none" strike="noStrike">
                          <a:effectLst/>
                          <a:highlight>
                            <a:srgbClr val="000000"/>
                          </a:highlight>
                        </a:rPr>
                        <a:t> </a:t>
                      </a:r>
                      <a:endParaRPr lang="en-US" sz="500" b="1" i="1" u="none" strike="noStrike">
                        <a:solidFill>
                          <a:srgbClr val="FFFFFF"/>
                        </a:solidFill>
                        <a:effectLst/>
                        <a:highlight>
                          <a:srgbClr val="000000"/>
                        </a:highlight>
                        <a:latin typeface="Arial" panose="020B060402020202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2161146432"/>
                  </a:ext>
                </a:extLst>
              </a:tr>
              <a:tr h="1212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600" u="none" strike="noStrike">
                          <a:effectLst/>
                          <a:highlight>
                            <a:srgbClr val="FFFFFF"/>
                          </a:highlight>
                        </a:rPr>
                        <a:t>Customer Car*</a:t>
                      </a:r>
                      <a:endParaRPr lang="en-US" sz="600" b="0" i="0"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FFFF00"/>
                          </a:highlight>
                        </a:rPr>
                        <a:t>   </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09" marR="5709" marT="5709"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r" fontAlgn="b"/>
                      <a:r>
                        <a:rPr lang="en-US" sz="600" u="none" strike="noStrike">
                          <a:effectLst/>
                          <a:highlight>
                            <a:srgbClr val="FFFF00"/>
                          </a:highlight>
                        </a:rPr>
                        <a:t>0.00</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2977874805"/>
                  </a:ext>
                </a:extLst>
              </a:tr>
              <a:tr h="1212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600" u="none" strike="noStrike">
                          <a:effectLst/>
                          <a:highlight>
                            <a:srgbClr val="FFFFFF"/>
                          </a:highlight>
                        </a:rPr>
                        <a:t>Customer Truck*</a:t>
                      </a:r>
                      <a:endParaRPr lang="en-US" sz="600" b="0" i="0"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FFFF00"/>
                          </a:highlight>
                        </a:rPr>
                        <a:t> $          228,461 </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09" marR="5709" marT="5709"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r" fontAlgn="b"/>
                      <a:r>
                        <a:rPr lang="en-US" sz="600" u="none" strike="noStrike">
                          <a:effectLst/>
                          <a:highlight>
                            <a:srgbClr val="FFFF00"/>
                          </a:highlight>
                        </a:rPr>
                        <a:t>0.00</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l" fontAlgn="b"/>
                      <a:endParaRPr lang="en-US" sz="700" b="0" i="0" u="none" strike="noStrike" dirty="0">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3413002605"/>
                  </a:ext>
                </a:extLst>
              </a:tr>
              <a:tr h="1212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600" u="none" strike="noStrike">
                          <a:effectLst/>
                          <a:highlight>
                            <a:srgbClr val="FFFFFF"/>
                          </a:highlight>
                        </a:rPr>
                        <a:t>Customer Other*</a:t>
                      </a:r>
                      <a:endParaRPr lang="en-US" sz="600" b="0" i="0"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FFFF00"/>
                          </a:highlight>
                        </a:rPr>
                        <a:t> $            16,553 </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09" marR="5709" marT="5709"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r" fontAlgn="b"/>
                      <a:r>
                        <a:rPr lang="en-US" sz="600" u="none" strike="noStrike">
                          <a:effectLst/>
                          <a:highlight>
                            <a:srgbClr val="FFFF00"/>
                          </a:highlight>
                        </a:rPr>
                        <a:t>0.00</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3979474059"/>
                  </a:ext>
                </a:extLst>
              </a:tr>
              <a:tr h="1212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600" u="none" strike="noStrike">
                          <a:effectLst/>
                          <a:highlight>
                            <a:srgbClr val="FFFFFF"/>
                          </a:highlight>
                        </a:rPr>
                        <a:t>Warranty</a:t>
                      </a:r>
                      <a:endParaRPr lang="en-US" sz="600" b="0" i="0"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FFFF00"/>
                          </a:highlight>
                        </a:rPr>
                        <a:t> $            85,944 </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09" marR="5709" marT="5709"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r" fontAlgn="b"/>
                      <a:r>
                        <a:rPr lang="en-US" sz="600" u="none" strike="noStrike">
                          <a:effectLst/>
                          <a:highlight>
                            <a:srgbClr val="FFFF00"/>
                          </a:highlight>
                        </a:rPr>
                        <a:t>0.00</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230330952"/>
                  </a:ext>
                </a:extLst>
              </a:tr>
              <a:tr h="1212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600" u="none" strike="noStrike">
                          <a:effectLst/>
                          <a:highlight>
                            <a:srgbClr val="FFFFFF"/>
                          </a:highlight>
                        </a:rPr>
                        <a:t>Internal</a:t>
                      </a:r>
                      <a:endParaRPr lang="en-US" sz="600" b="0" i="0"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FFFF00"/>
                          </a:highlight>
                        </a:rPr>
                        <a:t> $            75,340 </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09" marR="5709" marT="5709"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r" fontAlgn="b"/>
                      <a:r>
                        <a:rPr lang="en-US" sz="600" u="none" strike="noStrike">
                          <a:effectLst/>
                          <a:highlight>
                            <a:srgbClr val="FFFF00"/>
                          </a:highlight>
                        </a:rPr>
                        <a:t>0.00</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783883256"/>
                  </a:ext>
                </a:extLst>
              </a:tr>
              <a:tr h="1212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600" u="none" strike="noStrike">
                          <a:effectLst/>
                          <a:highlight>
                            <a:srgbClr val="FFFFFF"/>
                          </a:highlight>
                        </a:rPr>
                        <a:t>New Vehicle Prep</a:t>
                      </a:r>
                      <a:endParaRPr lang="en-US" sz="600" b="0" i="0"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FFFF00"/>
                          </a:highlight>
                        </a:rPr>
                        <a:t> $            23,017 </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09" marR="5709" marT="5709"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r" fontAlgn="b"/>
                      <a:r>
                        <a:rPr lang="en-US" sz="600" u="none" strike="noStrike">
                          <a:effectLst/>
                          <a:highlight>
                            <a:srgbClr val="FFFF00"/>
                          </a:highlight>
                        </a:rPr>
                        <a:t>0.00</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296970201"/>
                  </a:ext>
                </a:extLst>
              </a:tr>
              <a:tr h="1212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600" u="none" strike="noStrike">
                          <a:effectLst/>
                          <a:highlight>
                            <a:srgbClr val="FFFFFF"/>
                          </a:highlight>
                        </a:rPr>
                        <a:t>Total</a:t>
                      </a:r>
                      <a:endParaRPr lang="en-US" sz="600" b="0" i="0"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FFFF00"/>
                          </a:highlight>
                        </a:rPr>
                        <a:t> $          429,315 </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r" fontAlgn="b"/>
                      <a:r>
                        <a:rPr lang="en-US" sz="600" u="none" strike="noStrike">
                          <a:effectLst/>
                          <a:highlight>
                            <a:srgbClr val="FFFF00"/>
                          </a:highlight>
                        </a:rPr>
                        <a:t>0.0</a:t>
                      </a:r>
                      <a:endParaRPr lang="en-US" sz="600" b="0" i="0" u="none" strike="noStrike">
                        <a:solidFill>
                          <a:srgbClr val="000000"/>
                        </a:solidFill>
                        <a:effectLst/>
                        <a:highlight>
                          <a:srgbClr val="FFFF00"/>
                        </a:highlight>
                        <a:latin typeface="Arial" panose="020B0604020202020204" pitchFamily="34" charset="0"/>
                      </a:endParaRPr>
                    </a:p>
                  </a:txBody>
                  <a:tcPr marL="5709" marR="5709" marT="570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1020463560"/>
                  </a:ext>
                </a:extLst>
              </a:tr>
              <a:tr h="127005">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348110068"/>
                  </a:ext>
                </a:extLst>
              </a:tr>
              <a:tr h="1212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600" u="none" strike="noStrike">
                          <a:effectLst/>
                          <a:highlight>
                            <a:srgbClr val="FFFFFF"/>
                          </a:highlight>
                        </a:rPr>
                        <a:t>POTENTIAL</a:t>
                      </a:r>
                      <a:endParaRPr lang="en-US" sz="600" b="1" i="1" u="none" strike="noStrike">
                        <a:solidFill>
                          <a:srgbClr val="000000"/>
                        </a:solidFill>
                        <a:effectLst/>
                        <a:highlight>
                          <a:srgbClr val="FFFFFF"/>
                        </a:highlight>
                        <a:latin typeface="Arial" panose="020B060402020202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3499988301"/>
                  </a:ext>
                </a:extLst>
              </a:tr>
              <a:tr h="221517">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highlight>
                            <a:srgbClr val="FFFF00"/>
                          </a:highlight>
                        </a:rPr>
                        <a:t> $              429,315 </a:t>
                      </a:r>
                      <a:endParaRPr lang="en-US" sz="700" b="0" i="0" u="none" strike="noStrike">
                        <a:solidFill>
                          <a:srgbClr val="000000"/>
                        </a:solidFill>
                        <a:effectLst/>
                        <a:highlight>
                          <a:srgbClr val="FFFF00"/>
                        </a:highlight>
                        <a:latin typeface="Calibri" panose="020F0502020204030204" pitchFamily="34" charset="0"/>
                      </a:endParaRPr>
                    </a:p>
                  </a:txBody>
                  <a:tcPr marL="5709" marR="5709" marT="570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09" marR="5709" marT="5709" marB="0" anchor="b"/>
                </a:tc>
                <a:tc>
                  <a:txBody>
                    <a:bodyPr/>
                    <a:lstStyle/>
                    <a:p>
                      <a:pPr algn="r" fontAlgn="b"/>
                      <a:r>
                        <a:rPr lang="en-US" sz="700" u="none" strike="noStrike">
                          <a:effectLst/>
                          <a:highlight>
                            <a:srgbClr val="FFFF00"/>
                          </a:highlight>
                        </a:rPr>
                        <a:t>0.00 </a:t>
                      </a:r>
                      <a:endParaRPr lang="en-US" sz="700" b="0" i="0" u="none" strike="noStrike">
                        <a:solidFill>
                          <a:srgbClr val="000000"/>
                        </a:solidFill>
                        <a:effectLst/>
                        <a:highlight>
                          <a:srgbClr val="FFFF00"/>
                        </a:highlight>
                        <a:latin typeface="Calibri" panose="020F0502020204030204" pitchFamily="34" charset="0"/>
                      </a:endParaRPr>
                    </a:p>
                  </a:txBody>
                  <a:tcPr marL="5709" marR="5709" marT="5709" marB="0" anchor="b"/>
                </a:tc>
                <a:tc>
                  <a:txBody>
                    <a:bodyPr/>
                    <a:lstStyle/>
                    <a:p>
                      <a:pPr algn="ctr" fontAlgn="b"/>
                      <a:r>
                        <a:rPr lang="en-US" sz="700" u="none" strike="noStrike">
                          <a:effectLst/>
                        </a:rPr>
                        <a:t>=</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r" fontAlgn="b"/>
                      <a:r>
                        <a:rPr lang="en-US" sz="700" u="none" strike="noStrike">
                          <a:effectLst/>
                          <a:highlight>
                            <a:srgbClr val="FFFF00"/>
                          </a:highlight>
                        </a:rPr>
                        <a:t> $0.00 </a:t>
                      </a:r>
                      <a:endParaRPr lang="en-US" sz="700" b="0" i="0" u="none" strike="noStrike">
                        <a:solidFill>
                          <a:srgbClr val="000000"/>
                        </a:solidFill>
                        <a:effectLst/>
                        <a:highlight>
                          <a:srgbClr val="FFFF00"/>
                        </a:highligh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2210980019"/>
                  </a:ext>
                </a:extLst>
              </a:tr>
              <a:tr h="15987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gridSpan="2">
                  <a:txBody>
                    <a:bodyPr/>
                    <a:lstStyle/>
                    <a:p>
                      <a:pPr algn="l" fontAlgn="b"/>
                      <a:r>
                        <a:rPr lang="en-US" sz="500" u="none" strike="noStrike">
                          <a:effectLst/>
                        </a:rPr>
                        <a:t>Total labor sales for month</a:t>
                      </a:r>
                      <a:endParaRPr lang="en-US" sz="500" b="0" i="0" u="none" strike="noStrike">
                        <a:solidFill>
                          <a:srgbClr val="000000"/>
                        </a:solidFill>
                        <a:effectLst/>
                        <a:latin typeface="Arial" panose="020B0604020202020204" pitchFamily="34" charset="0"/>
                      </a:endParaRPr>
                    </a:p>
                  </a:txBody>
                  <a:tcPr marL="5709" marR="5709" marT="5709" marB="0" anchor="b"/>
                </a:tc>
                <a:tc hMerge="1">
                  <a:txBody>
                    <a:bodyPr/>
                    <a:lstStyle/>
                    <a:p>
                      <a:endParaRPr lang="en-US"/>
                    </a:p>
                  </a:txBody>
                  <a:tcPr/>
                </a:tc>
                <a:tc>
                  <a:txBody>
                    <a:bodyPr/>
                    <a:lstStyle/>
                    <a:p>
                      <a:pPr algn="l" fontAlgn="b"/>
                      <a:r>
                        <a:rPr lang="en-US" sz="500" u="none" strike="noStrike">
                          <a:effectLst/>
                        </a:rPr>
                        <a:t>Total hours billed</a:t>
                      </a:r>
                      <a:endParaRPr lang="en-US" sz="500" b="0" i="0" u="none" strike="noStrike">
                        <a:solidFill>
                          <a:srgbClr val="000000"/>
                        </a:solidFill>
                        <a:effectLst/>
                        <a:latin typeface="Arial" panose="020B060402020202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gridSpan="2">
                  <a:txBody>
                    <a:bodyPr/>
                    <a:lstStyle/>
                    <a:p>
                      <a:pPr algn="l" fontAlgn="b"/>
                      <a:r>
                        <a:rPr lang="en-US" sz="500" u="none" strike="noStrike">
                          <a:effectLst/>
                        </a:rPr>
                        <a:t>Effective Labor Rate</a:t>
                      </a:r>
                      <a:endParaRPr lang="en-US" sz="500" b="0" i="0" u="none" strike="noStrike">
                        <a:solidFill>
                          <a:srgbClr val="000000"/>
                        </a:solidFill>
                        <a:effectLst/>
                        <a:latin typeface="Arial" panose="020B0604020202020204" pitchFamily="34" charset="0"/>
                      </a:endParaRPr>
                    </a:p>
                  </a:txBody>
                  <a:tcPr marL="5709" marR="5709" marT="5709" marB="0" anchor="b"/>
                </a:tc>
                <a:tc h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3316613365"/>
                  </a:ext>
                </a:extLst>
              </a:tr>
              <a:tr h="1212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3263274567"/>
                  </a:ext>
                </a:extLst>
              </a:tr>
              <a:tr h="11545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r" fontAlgn="b"/>
                      <a:r>
                        <a:rPr lang="en-US" sz="700" u="none" strike="noStrike">
                          <a:effectLst/>
                        </a:rPr>
                        <a:t>19.00</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5709" marR="5709" marT="5709" marB="0" anchor="b"/>
                </a:tc>
                <a:tc>
                  <a:txBody>
                    <a:bodyPr/>
                    <a:lstStyle/>
                    <a:p>
                      <a:pPr algn="r" fontAlgn="b"/>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5709" marR="5709" marT="5709" marB="0" anchor="b"/>
                </a:tc>
                <a:tc>
                  <a:txBody>
                    <a:bodyPr/>
                    <a:lstStyle/>
                    <a:p>
                      <a:pPr algn="r" fontAlgn="b"/>
                      <a:r>
                        <a:rPr lang="en-US" sz="700" u="none" strike="noStrike">
                          <a:effectLst/>
                        </a:rPr>
                        <a:t>25</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5709" marR="5709" marT="5709" marB="0" anchor="b"/>
                </a:tc>
                <a:tc>
                  <a:txBody>
                    <a:bodyPr/>
                    <a:lstStyle/>
                    <a:p>
                      <a:pPr algn="r" fontAlgn="b"/>
                      <a:r>
                        <a:rPr lang="en-US" sz="700" u="none" strike="noStrike">
                          <a:effectLst/>
                          <a:highlight>
                            <a:srgbClr val="FFFF00"/>
                          </a:highlight>
                        </a:rPr>
                        <a:t>3,800.0 </a:t>
                      </a:r>
                      <a:endParaRPr lang="en-US" sz="700" b="0" i="0" u="none" strike="noStrike">
                        <a:solidFill>
                          <a:srgbClr val="000000"/>
                        </a:solidFill>
                        <a:effectLst/>
                        <a:highlight>
                          <a:srgbClr val="FFFF00"/>
                        </a:highlight>
                        <a:latin typeface="Calibri" panose="020F0502020204030204" pitchFamily="34" charset="0"/>
                      </a:endParaRPr>
                    </a:p>
                  </a:txBody>
                  <a:tcPr marL="5709" marR="5709" marT="5709" marB="0" anchor="b"/>
                </a:tc>
                <a:tc>
                  <a:txBody>
                    <a:bodyPr/>
                    <a:lstStyle/>
                    <a:p>
                      <a:pPr algn="l" fontAlgn="b"/>
                      <a:r>
                        <a:rPr lang="en-US" sz="700" u="none" strike="noStrike">
                          <a:effectLst/>
                          <a:highlight>
                            <a:srgbClr val="FFFFFF"/>
                          </a:highlight>
                        </a:rPr>
                        <a:t> </a:t>
                      </a:r>
                      <a:endParaRPr lang="en-US" sz="700" b="0" i="0" u="none" strike="noStrike">
                        <a:solidFill>
                          <a:srgbClr val="000000"/>
                        </a:solidFill>
                        <a:effectLst/>
                        <a:highlight>
                          <a:srgbClr val="FFFFFF"/>
                        </a:highlight>
                        <a:latin typeface="Calibri" panose="020F0502020204030204" pitchFamily="34" charset="0"/>
                      </a:endParaRPr>
                    </a:p>
                  </a:txBody>
                  <a:tcPr marL="5709" marR="5709" marT="5709" marB="0" anchor="b"/>
                </a:tc>
                <a:extLst>
                  <a:ext uri="{0D108BD9-81ED-4DB2-BD59-A6C34878D82A}">
                    <a16:rowId xmlns:a16="http://schemas.microsoft.com/office/drawing/2014/main" val="3147034193"/>
                  </a:ext>
                </a:extLst>
              </a:tr>
              <a:tr h="15987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gridSpan="2">
                  <a:txBody>
                    <a:bodyPr/>
                    <a:lstStyle/>
                    <a:p>
                      <a:pPr algn="l" fontAlgn="b"/>
                      <a:r>
                        <a:rPr lang="en-US" sz="500" u="none" strike="noStrike">
                          <a:effectLst/>
                        </a:rPr>
                        <a:t># Service mechanical technicians</a:t>
                      </a:r>
                      <a:endParaRPr lang="en-US" sz="500" b="0" i="0" u="none" strike="noStrike">
                        <a:solidFill>
                          <a:srgbClr val="000000"/>
                        </a:solidFill>
                        <a:effectLst/>
                        <a:latin typeface="Arial" panose="020B0604020202020204" pitchFamily="34" charset="0"/>
                      </a:endParaRPr>
                    </a:p>
                  </a:txBody>
                  <a:tcPr marL="5709" marR="5709" marT="5709" marB="0" anchor="b"/>
                </a:tc>
                <a:tc hMerge="1">
                  <a:txBody>
                    <a:bodyPr/>
                    <a:lstStyle/>
                    <a:p>
                      <a:endParaRPr lang="en-US"/>
                    </a:p>
                  </a:txBody>
                  <a:tcPr/>
                </a:tc>
                <a:tc gridSpan="2">
                  <a:txBody>
                    <a:bodyPr/>
                    <a:lstStyle/>
                    <a:p>
                      <a:pPr algn="l" fontAlgn="b"/>
                      <a:r>
                        <a:rPr lang="en-US" sz="500" u="none" strike="noStrike">
                          <a:effectLst/>
                        </a:rPr>
                        <a:t># Hours per day for one tech</a:t>
                      </a:r>
                      <a:endParaRPr lang="en-US" sz="500" b="0" i="0" u="none" strike="noStrike">
                        <a:solidFill>
                          <a:srgbClr val="000000"/>
                        </a:solidFill>
                        <a:effectLst/>
                        <a:latin typeface="Arial" panose="020B0604020202020204" pitchFamily="34" charset="0"/>
                      </a:endParaRPr>
                    </a:p>
                  </a:txBody>
                  <a:tcPr marL="5709" marR="5709" marT="5709" marB="0" anchor="b"/>
                </a:tc>
                <a:tc hMerge="1">
                  <a:txBody>
                    <a:bodyPr/>
                    <a:lstStyle/>
                    <a:p>
                      <a:endParaRPr lang="en-US"/>
                    </a:p>
                  </a:txBody>
                  <a:tcPr/>
                </a:tc>
                <a:tc gridSpan="2">
                  <a:txBody>
                    <a:bodyPr/>
                    <a:lstStyle/>
                    <a:p>
                      <a:pPr algn="l" fontAlgn="b"/>
                      <a:r>
                        <a:rPr lang="en-US" sz="500" u="none" strike="noStrike">
                          <a:effectLst/>
                        </a:rPr>
                        <a:t>Working Days/Month</a:t>
                      </a:r>
                      <a:endParaRPr lang="en-US" sz="500" b="0" i="0" u="none" strike="noStrike">
                        <a:solidFill>
                          <a:srgbClr val="000000"/>
                        </a:solidFill>
                        <a:effectLst/>
                        <a:latin typeface="Arial" panose="020B0604020202020204" pitchFamily="34" charset="0"/>
                      </a:endParaRPr>
                    </a:p>
                  </a:txBody>
                  <a:tcPr marL="5709" marR="5709" marT="5709" marB="0" anchor="b"/>
                </a:tc>
                <a:tc hMerge="1">
                  <a:txBody>
                    <a:bodyPr/>
                    <a:lstStyle/>
                    <a:p>
                      <a:endParaRPr lang="en-US"/>
                    </a:p>
                  </a:txBody>
                  <a:tcPr/>
                </a:tc>
                <a:tc gridSpan="2">
                  <a:txBody>
                    <a:bodyPr/>
                    <a:lstStyle/>
                    <a:p>
                      <a:pPr algn="l" fontAlgn="b"/>
                      <a:r>
                        <a:rPr lang="en-US" sz="500" u="none" strike="noStrike">
                          <a:effectLst/>
                        </a:rPr>
                        <a:t>Clock Hour Aval</a:t>
                      </a:r>
                      <a:endParaRPr lang="en-US" sz="500" b="0" i="0" u="none" strike="noStrike">
                        <a:solidFill>
                          <a:srgbClr val="000000"/>
                        </a:solidFill>
                        <a:effectLst/>
                        <a:latin typeface="Arial" panose="020B0604020202020204" pitchFamily="34" charset="0"/>
                      </a:endParaRPr>
                    </a:p>
                  </a:txBody>
                  <a:tcPr marL="5709" marR="5709" marT="5709" marB="0" anchor="b"/>
                </a:tc>
                <a:tc hMerge="1">
                  <a:txBody>
                    <a:bodyPr/>
                    <a:lstStyle/>
                    <a:p>
                      <a:endParaRPr lang="en-US"/>
                    </a:p>
                  </a:txBody>
                  <a:tcPr/>
                </a:tc>
                <a:extLst>
                  <a:ext uri="{0D108BD9-81ED-4DB2-BD59-A6C34878D82A}">
                    <a16:rowId xmlns:a16="http://schemas.microsoft.com/office/drawing/2014/main" val="2552561613"/>
                  </a:ext>
                </a:extLst>
              </a:tr>
              <a:tr h="11545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348596529"/>
                  </a:ext>
                </a:extLst>
              </a:tr>
              <a:tr h="221517">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r" fontAlgn="b"/>
                      <a:r>
                        <a:rPr lang="en-US" sz="700" u="none" strike="noStrike">
                          <a:effectLst/>
                          <a:highlight>
                            <a:srgbClr val="FFFF00"/>
                          </a:highlight>
                        </a:rPr>
                        <a:t>3,800.0 </a:t>
                      </a:r>
                      <a:endParaRPr lang="en-US" sz="700" b="0" i="0" u="none" strike="noStrike">
                        <a:solidFill>
                          <a:srgbClr val="000000"/>
                        </a:solidFill>
                        <a:effectLst/>
                        <a:highlight>
                          <a:srgbClr val="FFFF00"/>
                        </a:highlight>
                        <a:latin typeface="Calibri" panose="020F0502020204030204" pitchFamily="34" charset="0"/>
                      </a:endParaRPr>
                    </a:p>
                  </a:txBody>
                  <a:tcPr marL="5709" marR="5709" marT="5709"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5709" marR="5709" marT="5709" marB="0" anchor="b"/>
                </a:tc>
                <a:tc>
                  <a:txBody>
                    <a:bodyPr/>
                    <a:lstStyle/>
                    <a:p>
                      <a:pPr algn="r" fontAlgn="b"/>
                      <a:r>
                        <a:rPr lang="en-US" sz="700" u="none" strike="noStrike">
                          <a:effectLst/>
                          <a:highlight>
                            <a:srgbClr val="FFFF00"/>
                          </a:highlight>
                        </a:rPr>
                        <a:t> $         155.00 </a:t>
                      </a:r>
                      <a:endParaRPr lang="en-US" sz="700" b="0" i="0" u="none" strike="noStrike">
                        <a:solidFill>
                          <a:srgbClr val="000000"/>
                        </a:solidFill>
                        <a:effectLst/>
                        <a:highlight>
                          <a:srgbClr val="FFFF00"/>
                        </a:highlight>
                        <a:latin typeface="Calibri" panose="020F0502020204030204" pitchFamily="34" charset="0"/>
                      </a:endParaRPr>
                    </a:p>
                  </a:txBody>
                  <a:tcPr marL="5709" marR="5709" marT="5709" marB="0" anchor="b"/>
                </a:tc>
                <a:tc>
                  <a:txBody>
                    <a:bodyPr/>
                    <a:lstStyle/>
                    <a:p>
                      <a:pPr algn="ctr" fontAlgn="b"/>
                      <a:r>
                        <a:rPr lang="en-US" sz="600" u="none" strike="noStrike">
                          <a:effectLst/>
                        </a:rPr>
                        <a:t>=</a:t>
                      </a:r>
                      <a:endParaRPr lang="en-US" sz="600" b="1" i="0" u="none" strike="noStrike">
                        <a:solidFill>
                          <a:srgbClr val="000000"/>
                        </a:solidFill>
                        <a:effectLst/>
                        <a:latin typeface="Arial" panose="020B0604020202020204" pitchFamily="34" charset="0"/>
                      </a:endParaRPr>
                    </a:p>
                  </a:txBody>
                  <a:tcPr marL="5709" marR="5709" marT="5709" marB="0" anchor="b"/>
                </a:tc>
                <a:tc>
                  <a:txBody>
                    <a:bodyPr/>
                    <a:lstStyle/>
                    <a:p>
                      <a:pPr algn="l" fontAlgn="b"/>
                      <a:r>
                        <a:rPr lang="en-US" sz="700" u="none" strike="noStrike">
                          <a:effectLst/>
                          <a:highlight>
                            <a:srgbClr val="FFFF00"/>
                          </a:highlight>
                        </a:rPr>
                        <a:t> $    589,000 </a:t>
                      </a:r>
                      <a:endParaRPr lang="en-US" sz="700" b="0" i="0" u="none" strike="noStrike">
                        <a:solidFill>
                          <a:srgbClr val="000000"/>
                        </a:solidFill>
                        <a:effectLst/>
                        <a:highlight>
                          <a:srgbClr val="FFFF00"/>
                        </a:highligh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r" fontAlgn="b"/>
                      <a:r>
                        <a:rPr lang="en-US" sz="700" u="none" strike="noStrike">
                          <a:effectLst/>
                          <a:highlight>
                            <a:srgbClr val="FFFF00"/>
                          </a:highlight>
                        </a:rPr>
                        <a:t>736250</a:t>
                      </a:r>
                      <a:endParaRPr lang="en-US" sz="700" b="0" i="0" u="none" strike="noStrike">
                        <a:solidFill>
                          <a:srgbClr val="000000"/>
                        </a:solidFill>
                        <a:effectLst/>
                        <a:highlight>
                          <a:srgbClr val="FFFF00"/>
                        </a:highligh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3664590288"/>
                  </a:ext>
                </a:extLst>
              </a:tr>
              <a:tr h="180500">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r" fontAlgn="b"/>
                      <a:r>
                        <a:rPr lang="en-US" sz="500" u="none" strike="noStrike">
                          <a:effectLst/>
                        </a:rPr>
                        <a:t>Clock Hours Available</a:t>
                      </a:r>
                      <a:endParaRPr lang="en-US" sz="500" b="0" i="0" u="none" strike="noStrike">
                        <a:solidFill>
                          <a:srgbClr val="000000"/>
                        </a:solidFill>
                        <a:effectLst/>
                        <a:latin typeface="Arial" panose="020B060402020202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gridSpan="2">
                  <a:txBody>
                    <a:bodyPr/>
                    <a:lstStyle/>
                    <a:p>
                      <a:pPr algn="l" fontAlgn="b"/>
                      <a:r>
                        <a:rPr lang="en-US" sz="500" u="none" strike="noStrike">
                          <a:effectLst/>
                        </a:rPr>
                        <a:t>Effective Labor Rate</a:t>
                      </a:r>
                      <a:endParaRPr lang="en-US" sz="500" b="0" i="0" u="none" strike="noStrike">
                        <a:solidFill>
                          <a:srgbClr val="000000"/>
                        </a:solidFill>
                        <a:effectLst/>
                        <a:latin typeface="Arial" panose="020B0604020202020204" pitchFamily="34" charset="0"/>
                      </a:endParaRPr>
                    </a:p>
                  </a:txBody>
                  <a:tcPr marL="5709" marR="5709" marT="5709" marB="0" anchor="b"/>
                </a:tc>
                <a:tc hMerge="1">
                  <a:txBody>
                    <a:bodyPr/>
                    <a:lstStyle/>
                    <a:p>
                      <a:endParaRPr lang="en-US"/>
                    </a:p>
                  </a:txBody>
                  <a:tcPr/>
                </a:tc>
                <a:tc rowSpan="2">
                  <a:txBody>
                    <a:bodyPr/>
                    <a:lstStyle/>
                    <a:p>
                      <a:pPr algn="ctr" fontAlgn="b"/>
                      <a:r>
                        <a:rPr lang="en-US" sz="500" u="none" strike="noStrike">
                          <a:effectLst/>
                        </a:rPr>
                        <a:t>Labor sales potential @100%</a:t>
                      </a:r>
                      <a:endParaRPr lang="en-US" sz="500" b="0" i="0" u="none" strike="noStrike">
                        <a:solidFill>
                          <a:srgbClr val="000000"/>
                        </a:solidFill>
                        <a:effectLst/>
                        <a:latin typeface="Arial" panose="020B060402020202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rowSpan="2">
                  <a:txBody>
                    <a:bodyPr/>
                    <a:lstStyle/>
                    <a:p>
                      <a:pPr algn="ctr" fontAlgn="b"/>
                      <a:r>
                        <a:rPr lang="en-US" sz="500" u="none" strike="noStrike">
                          <a:effectLst/>
                        </a:rPr>
                        <a:t>Labor sales potential @ 125%</a:t>
                      </a:r>
                      <a:endParaRPr lang="en-US" sz="5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2065405039"/>
                  </a:ext>
                </a:extLst>
              </a:tr>
              <a:tr h="127005">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v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vMerge="1">
                  <a:txBody>
                    <a:bodyPr/>
                    <a:lstStyle/>
                    <a:p>
                      <a:endParaRPr lang="en-US"/>
                    </a:p>
                  </a:txBody>
                  <a:tcPr/>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3536721351"/>
                  </a:ext>
                </a:extLst>
              </a:tr>
              <a:tr h="11545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gridSpan="8">
                  <a:txBody>
                    <a:bodyPr/>
                    <a:lstStyle/>
                    <a:p>
                      <a:pPr algn="l" fontAlgn="b"/>
                      <a:r>
                        <a:rPr lang="en-US" sz="700" u="none" strike="noStrike">
                          <a:effectLst/>
                        </a:rPr>
                        <a:t>How proficient are your technicians ?</a:t>
                      </a:r>
                      <a:endParaRPr lang="en-US" sz="700" b="0" i="0" u="none" strike="noStrike">
                        <a:solidFill>
                          <a:srgbClr val="000000"/>
                        </a:solidFill>
                        <a:effectLst/>
                        <a:latin typeface="Calibri" panose="020F0502020204030204" pitchFamily="34" charset="0"/>
                      </a:endParaRPr>
                    </a:p>
                  </a:txBody>
                  <a:tcPr marL="5709" marR="5709" marT="5709"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162347368"/>
                  </a:ext>
                </a:extLst>
              </a:tr>
              <a:tr h="11545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120508918"/>
                  </a:ext>
                </a:extLst>
              </a:tr>
              <a:tr h="1212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r" fontAlgn="b"/>
                      <a:r>
                        <a:rPr lang="en-US" sz="700" u="none" strike="noStrike">
                          <a:effectLst/>
                        </a:rPr>
                        <a:t>3,082.0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09" marR="5709" marT="5709" marB="0" anchor="b"/>
                </a:tc>
                <a:tc>
                  <a:txBody>
                    <a:bodyPr/>
                    <a:lstStyle/>
                    <a:p>
                      <a:pPr algn="r" fontAlgn="b"/>
                      <a:r>
                        <a:rPr lang="en-US" sz="700" u="none" strike="noStrike">
                          <a:effectLst/>
                        </a:rPr>
                        <a:t>3,800.00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ctr" fontAlgn="b"/>
                      <a:r>
                        <a:rPr lang="en-US" sz="700" u="none" strike="noStrike">
                          <a:effectLst/>
                        </a:rPr>
                        <a:t>=</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r" fontAlgn="b"/>
                      <a:r>
                        <a:rPr lang="en-US" sz="700" u="none" strike="noStrike">
                          <a:effectLst/>
                          <a:highlight>
                            <a:srgbClr val="FFFF00"/>
                          </a:highlight>
                        </a:rPr>
                        <a:t>81.11%</a:t>
                      </a:r>
                      <a:endParaRPr lang="en-US" sz="700" b="0" i="0" u="none" strike="noStrike">
                        <a:solidFill>
                          <a:srgbClr val="000000"/>
                        </a:solidFill>
                        <a:effectLst/>
                        <a:highlight>
                          <a:srgbClr val="FFFF00"/>
                        </a:highligh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3038988839"/>
                  </a:ext>
                </a:extLst>
              </a:tr>
              <a:tr h="15987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ctr" fontAlgn="t"/>
                      <a:r>
                        <a:rPr lang="en-US" sz="500" u="none" strike="noStrike">
                          <a:effectLst/>
                        </a:rPr>
                        <a:t>Hours Billed</a:t>
                      </a:r>
                      <a:endParaRPr lang="en-US" sz="500" b="0" i="0" u="none" strike="noStrike">
                        <a:solidFill>
                          <a:srgbClr val="000000"/>
                        </a:solidFill>
                        <a:effectLst/>
                        <a:latin typeface="Arial" panose="020B0604020202020204" pitchFamily="34" charset="0"/>
                      </a:endParaRPr>
                    </a:p>
                  </a:txBody>
                  <a:tcPr marL="5709" marR="5709" marT="5709" marB="0"/>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ctr" fontAlgn="t"/>
                      <a:r>
                        <a:rPr lang="en-US" sz="500" u="none" strike="noStrike">
                          <a:effectLst/>
                        </a:rPr>
                        <a:t>Hours Available</a:t>
                      </a:r>
                      <a:endParaRPr lang="en-US" sz="500" b="0" i="0" u="none" strike="noStrike">
                        <a:solidFill>
                          <a:srgbClr val="000000"/>
                        </a:solidFill>
                        <a:effectLst/>
                        <a:latin typeface="Arial" panose="020B0604020202020204" pitchFamily="34" charset="0"/>
                      </a:endParaRPr>
                    </a:p>
                  </a:txBody>
                  <a:tcPr marL="5709" marR="5709" marT="5709" marB="0"/>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ctr" fontAlgn="t"/>
                      <a:r>
                        <a:rPr lang="en-US" sz="500" u="none" strike="noStrike">
                          <a:effectLst/>
                        </a:rPr>
                        <a:t>Tech Proficiency</a:t>
                      </a:r>
                      <a:endParaRPr lang="en-US" sz="500" b="0" i="0" u="none" strike="noStrike">
                        <a:solidFill>
                          <a:srgbClr val="000000"/>
                        </a:solidFill>
                        <a:effectLst/>
                        <a:latin typeface="Arial" panose="020B0604020202020204" pitchFamily="34" charset="0"/>
                      </a:endParaRPr>
                    </a:p>
                  </a:txBody>
                  <a:tcPr marL="5709" marR="5709" marT="5709" marB="0"/>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1293760617"/>
                  </a:ext>
                </a:extLst>
              </a:tr>
              <a:tr h="11545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2779312854"/>
                  </a:ext>
                </a:extLst>
              </a:tr>
              <a:tr h="11545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2935843802"/>
                  </a:ext>
                </a:extLst>
              </a:tr>
              <a:tr h="1212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09" marR="5709" marT="5709" marB="0" anchor="b"/>
                </a:tc>
                <a:tc>
                  <a:txBody>
                    <a:bodyPr/>
                    <a:lstStyle/>
                    <a:p>
                      <a:pPr algn="l" fontAlgn="b"/>
                      <a:r>
                        <a:rPr lang="en-US" sz="700" u="none" strike="noStrike" dirty="0">
                          <a:effectLst/>
                        </a:rPr>
                        <a:t> </a:t>
                      </a:r>
                      <a:endParaRPr lang="en-US" sz="700" b="0" i="0" u="none" strike="noStrike" dirty="0">
                        <a:solidFill>
                          <a:srgbClr val="000000"/>
                        </a:solidFill>
                        <a:effectLst/>
                        <a:latin typeface="Calibri" panose="020F0502020204030204" pitchFamily="34" charset="0"/>
                      </a:endParaRPr>
                    </a:p>
                  </a:txBody>
                  <a:tcPr marL="5709" marR="5709" marT="5709" marB="0" anchor="b"/>
                </a:tc>
                <a:extLst>
                  <a:ext uri="{0D108BD9-81ED-4DB2-BD59-A6C34878D82A}">
                    <a16:rowId xmlns:a16="http://schemas.microsoft.com/office/drawing/2014/main" val="2216909266"/>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graphicFrame>
        <p:nvGraphicFramePr>
          <p:cNvPr id="4" name="Table 3">
            <a:extLst>
              <a:ext uri="{FF2B5EF4-FFF2-40B4-BE49-F238E27FC236}">
                <a16:creationId xmlns:a16="http://schemas.microsoft.com/office/drawing/2014/main" id="{A96F2585-00E0-507F-D65A-7E125E980583}"/>
              </a:ext>
            </a:extLst>
          </p:cNvPr>
          <p:cNvGraphicFramePr>
            <a:graphicFrameLocks noGrp="1"/>
          </p:cNvGraphicFramePr>
          <p:nvPr>
            <p:extLst>
              <p:ext uri="{D42A27DB-BD31-4B8C-83A1-F6EECF244321}">
                <p14:modId xmlns:p14="http://schemas.microsoft.com/office/powerpoint/2010/main" val="1959040417"/>
              </p:ext>
            </p:extLst>
          </p:nvPr>
        </p:nvGraphicFramePr>
        <p:xfrm>
          <a:off x="5752497" y="1972307"/>
          <a:ext cx="2858703" cy="4257335"/>
        </p:xfrm>
        <a:graphic>
          <a:graphicData uri="http://schemas.openxmlformats.org/drawingml/2006/table">
            <a:tbl>
              <a:tblPr>
                <a:tableStyleId>{5C22544A-7EE6-4342-B048-85BDC9FD1C3A}</a:tableStyleId>
              </a:tblPr>
              <a:tblGrid>
                <a:gridCol w="1124905">
                  <a:extLst>
                    <a:ext uri="{9D8B030D-6E8A-4147-A177-3AD203B41FA5}">
                      <a16:colId xmlns:a16="http://schemas.microsoft.com/office/drawing/2014/main" val="259820670"/>
                    </a:ext>
                  </a:extLst>
                </a:gridCol>
                <a:gridCol w="743056">
                  <a:extLst>
                    <a:ext uri="{9D8B030D-6E8A-4147-A177-3AD203B41FA5}">
                      <a16:colId xmlns:a16="http://schemas.microsoft.com/office/drawing/2014/main" val="3141651032"/>
                    </a:ext>
                  </a:extLst>
                </a:gridCol>
                <a:gridCol w="495371">
                  <a:extLst>
                    <a:ext uri="{9D8B030D-6E8A-4147-A177-3AD203B41FA5}">
                      <a16:colId xmlns:a16="http://schemas.microsoft.com/office/drawing/2014/main" val="3088107100"/>
                    </a:ext>
                  </a:extLst>
                </a:gridCol>
                <a:gridCol w="495371">
                  <a:extLst>
                    <a:ext uri="{9D8B030D-6E8A-4147-A177-3AD203B41FA5}">
                      <a16:colId xmlns:a16="http://schemas.microsoft.com/office/drawing/2014/main" val="1513269479"/>
                    </a:ext>
                  </a:extLst>
                </a:gridCol>
              </a:tblGrid>
              <a:tr h="170284">
                <a:tc>
                  <a:txBody>
                    <a:bodyPr/>
                    <a:lstStyle/>
                    <a:p>
                      <a:pPr algn="l" fontAlgn="b"/>
                      <a:endParaRPr lang="en-US" sz="900" b="0" i="0" u="none" strike="noStrike">
                        <a:solidFill>
                          <a:srgbClr val="000000"/>
                        </a:solidFill>
                        <a:effectLst/>
                        <a:latin typeface="Calibri" panose="020F0502020204030204" pitchFamily="34" charset="0"/>
                      </a:endParaRPr>
                    </a:p>
                  </a:txBody>
                  <a:tcPr marL="7740" marR="7740" marT="7740"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740" marR="7740" marT="7740"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740" marR="7740" marT="7740"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740" marR="7740" marT="7740" marB="0" anchor="b"/>
                </a:tc>
                <a:extLst>
                  <a:ext uri="{0D108BD9-81ED-4DB2-BD59-A6C34878D82A}">
                    <a16:rowId xmlns:a16="http://schemas.microsoft.com/office/drawing/2014/main" val="3365481736"/>
                  </a:ext>
                </a:extLst>
              </a:tr>
              <a:tr h="201244">
                <a:tc gridSpan="4">
                  <a:txBody>
                    <a:bodyPr/>
                    <a:lstStyle/>
                    <a:p>
                      <a:pPr algn="ctr" fontAlgn="b"/>
                      <a:r>
                        <a:rPr lang="en-US" sz="800" u="none" strike="noStrike">
                          <a:effectLst/>
                          <a:highlight>
                            <a:srgbClr val="4472C4"/>
                          </a:highlight>
                        </a:rPr>
                        <a:t>FACILITY POTENTIAL</a:t>
                      </a:r>
                      <a:endParaRPr lang="en-US" sz="800" b="1" i="0" u="none" strike="noStrike">
                        <a:solidFill>
                          <a:srgbClr val="FFFFFF"/>
                        </a:solidFill>
                        <a:effectLst/>
                        <a:highlight>
                          <a:srgbClr val="4472C4"/>
                        </a:highlight>
                        <a:latin typeface="Arial" panose="020B0604020202020204" pitchFamily="34" charset="0"/>
                      </a:endParaRPr>
                    </a:p>
                  </a:txBody>
                  <a:tcPr marL="7740" marR="7740" marT="774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5411727"/>
                  </a:ext>
                </a:extLst>
              </a:tr>
              <a:tr h="410229">
                <a:tc>
                  <a:txBody>
                    <a:bodyPr/>
                    <a:lstStyle/>
                    <a:p>
                      <a:pPr algn="l" fontAlgn="b"/>
                      <a:r>
                        <a:rPr lang="en-US" sz="800" u="none" strike="noStrike">
                          <a:effectLst/>
                          <a:highlight>
                            <a:srgbClr val="4472C4"/>
                          </a:highlight>
                        </a:rPr>
                        <a:t>Number of Bays</a:t>
                      </a:r>
                      <a:endParaRPr lang="en-US" sz="800" b="0" i="0"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r" fontAlgn="b"/>
                      <a:r>
                        <a:rPr lang="en-US" sz="900" u="none" strike="noStrike">
                          <a:effectLst/>
                          <a:highlight>
                            <a:srgbClr val="FFFFFF"/>
                          </a:highlight>
                        </a:rPr>
                        <a:t>37</a:t>
                      </a:r>
                      <a:endParaRPr lang="en-US" sz="900" b="0" i="0" u="none" strike="noStrike">
                        <a:solidFill>
                          <a:srgbClr val="000000"/>
                        </a:solidFill>
                        <a:effectLst/>
                        <a:highlight>
                          <a:srgbClr val="FFFFFF"/>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3695387355"/>
                  </a:ext>
                </a:extLst>
              </a:tr>
              <a:tr h="162544">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ctr" fontAlgn="b"/>
                      <a:r>
                        <a:rPr lang="en-US" sz="800" u="none" strike="noStrike">
                          <a:effectLst/>
                          <a:highlight>
                            <a:srgbClr val="4472C4"/>
                          </a:highlight>
                        </a:rPr>
                        <a:t>x</a:t>
                      </a:r>
                      <a:endParaRPr lang="en-US" sz="800" b="1" i="0"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2948479189"/>
                  </a:ext>
                </a:extLst>
              </a:tr>
              <a:tr h="162544">
                <a:tc>
                  <a:txBody>
                    <a:bodyPr/>
                    <a:lstStyle/>
                    <a:p>
                      <a:pPr algn="l" fontAlgn="b"/>
                      <a:r>
                        <a:rPr lang="en-US" sz="800" u="none" strike="noStrike">
                          <a:effectLst/>
                          <a:highlight>
                            <a:srgbClr val="4472C4"/>
                          </a:highlight>
                        </a:rPr>
                        <a:t>Number of Days</a:t>
                      </a:r>
                      <a:endParaRPr lang="en-US" sz="800" b="0" i="0"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r" fontAlgn="b"/>
                      <a:r>
                        <a:rPr lang="en-US" sz="900" u="none" strike="noStrike">
                          <a:effectLst/>
                          <a:highlight>
                            <a:srgbClr val="FFFFFF"/>
                          </a:highlight>
                        </a:rPr>
                        <a:t>25</a:t>
                      </a:r>
                      <a:endParaRPr lang="en-US" sz="900" b="0" i="0" u="none" strike="noStrike">
                        <a:solidFill>
                          <a:srgbClr val="000000"/>
                        </a:solidFill>
                        <a:effectLst/>
                        <a:highlight>
                          <a:srgbClr val="FFFFFF"/>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3008899125"/>
                  </a:ext>
                </a:extLst>
              </a:tr>
              <a:tr h="162544">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ctr" fontAlgn="b"/>
                      <a:r>
                        <a:rPr lang="en-US" sz="800" u="none" strike="noStrike">
                          <a:effectLst/>
                          <a:highlight>
                            <a:srgbClr val="4472C4"/>
                          </a:highlight>
                        </a:rPr>
                        <a:t>x</a:t>
                      </a:r>
                      <a:endParaRPr lang="en-US" sz="800" b="1" i="0"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3641701252"/>
                  </a:ext>
                </a:extLst>
              </a:tr>
              <a:tr h="162544">
                <a:tc>
                  <a:txBody>
                    <a:bodyPr/>
                    <a:lstStyle/>
                    <a:p>
                      <a:pPr algn="l" fontAlgn="b"/>
                      <a:r>
                        <a:rPr lang="en-US" sz="800" u="none" strike="noStrike">
                          <a:effectLst/>
                          <a:highlight>
                            <a:srgbClr val="4472C4"/>
                          </a:highlight>
                        </a:rPr>
                        <a:t>Number of Hours</a:t>
                      </a:r>
                      <a:endParaRPr lang="en-US" sz="800" b="0" i="0"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r" fontAlgn="b"/>
                      <a:r>
                        <a:rPr lang="en-US" sz="900" u="none" strike="noStrike">
                          <a:effectLst/>
                          <a:highlight>
                            <a:srgbClr val="FFFFFF"/>
                          </a:highlight>
                        </a:rPr>
                        <a:t>3800</a:t>
                      </a:r>
                      <a:endParaRPr lang="en-US" sz="900" b="0" i="0" u="none" strike="noStrike">
                        <a:solidFill>
                          <a:srgbClr val="000000"/>
                        </a:solidFill>
                        <a:effectLst/>
                        <a:highlight>
                          <a:srgbClr val="FFFFFF"/>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2809497576"/>
                  </a:ext>
                </a:extLst>
              </a:tr>
              <a:tr h="162544">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ctr" fontAlgn="b"/>
                      <a:r>
                        <a:rPr lang="en-US" sz="800" u="none" strike="noStrike">
                          <a:effectLst/>
                          <a:highlight>
                            <a:srgbClr val="4472C4"/>
                          </a:highlight>
                        </a:rPr>
                        <a:t>x</a:t>
                      </a:r>
                      <a:endParaRPr lang="en-US" sz="800" b="1" i="0"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1897358669"/>
                  </a:ext>
                </a:extLst>
              </a:tr>
              <a:tr h="280194">
                <a:tc>
                  <a:txBody>
                    <a:bodyPr/>
                    <a:lstStyle/>
                    <a:p>
                      <a:pPr algn="l" fontAlgn="b"/>
                      <a:r>
                        <a:rPr lang="en-US" sz="800" u="none" strike="noStrike">
                          <a:effectLst/>
                          <a:highlight>
                            <a:srgbClr val="4472C4"/>
                          </a:highlight>
                        </a:rPr>
                        <a:t>Effective Labor Rate</a:t>
                      </a:r>
                      <a:endParaRPr lang="en-US" sz="800" b="0" i="0"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l" fontAlgn="b"/>
                      <a:r>
                        <a:rPr lang="en-US" sz="900" u="none" strike="noStrike">
                          <a:effectLst/>
                          <a:highlight>
                            <a:srgbClr val="FFFF00"/>
                          </a:highlight>
                        </a:rPr>
                        <a:t> $             155.00 </a:t>
                      </a:r>
                      <a:endParaRPr lang="en-US" sz="900" b="0" i="0" u="none" strike="noStrike">
                        <a:solidFill>
                          <a:srgbClr val="000000"/>
                        </a:solidFill>
                        <a:effectLst/>
                        <a:highlight>
                          <a:srgbClr val="FFFF00"/>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598423359"/>
                  </a:ext>
                </a:extLst>
              </a:tr>
              <a:tr h="162544">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r" fontAlgn="b"/>
                      <a:r>
                        <a:rPr lang="en-US" sz="700" u="none" strike="noStrike">
                          <a:effectLst/>
                          <a:highlight>
                            <a:srgbClr val="4472C4"/>
                          </a:highlight>
                        </a:rPr>
                        <a:t> </a:t>
                      </a:r>
                      <a:endParaRPr lang="en-US" sz="700" b="0" i="1"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328636325"/>
                  </a:ext>
                </a:extLst>
              </a:tr>
              <a:tr h="162544">
                <a:tc>
                  <a:txBody>
                    <a:bodyPr/>
                    <a:lstStyle/>
                    <a:p>
                      <a:pPr algn="l" fontAlgn="b"/>
                      <a:r>
                        <a:rPr lang="en-US" sz="800" u="none" strike="noStrike">
                          <a:effectLst/>
                          <a:highlight>
                            <a:srgbClr val="4472C4"/>
                          </a:highlight>
                        </a:rPr>
                        <a:t>FACILITY POTENTIAL</a:t>
                      </a:r>
                      <a:endParaRPr lang="en-US" sz="800" b="0" i="0"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l" fontAlgn="b"/>
                      <a:r>
                        <a:rPr lang="en-US" sz="900" u="none" strike="noStrike">
                          <a:effectLst/>
                          <a:highlight>
                            <a:srgbClr val="FFFF00"/>
                          </a:highlight>
                        </a:rPr>
                        <a:t> $  544,825,000 </a:t>
                      </a:r>
                      <a:endParaRPr lang="en-US" sz="900" b="0" i="0" u="none" strike="noStrike">
                        <a:solidFill>
                          <a:srgbClr val="000000"/>
                        </a:solidFill>
                        <a:effectLst/>
                        <a:highlight>
                          <a:srgbClr val="FFFF00"/>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3048744159"/>
                  </a:ext>
                </a:extLst>
              </a:tr>
              <a:tr h="170284">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2318112065"/>
                  </a:ext>
                </a:extLst>
              </a:tr>
              <a:tr h="162544">
                <a:tc>
                  <a:txBody>
                    <a:bodyPr/>
                    <a:lstStyle/>
                    <a:p>
                      <a:pPr algn="l" fontAlgn="b"/>
                      <a:endParaRPr lang="en-US" sz="900" b="0" i="0" u="none" strike="noStrike">
                        <a:solidFill>
                          <a:srgbClr val="000000"/>
                        </a:solidFill>
                        <a:effectLst/>
                        <a:latin typeface="Calibri" panose="020F0502020204030204" pitchFamily="34" charset="0"/>
                      </a:endParaRPr>
                    </a:p>
                  </a:txBody>
                  <a:tcPr marL="7740" marR="7740" marT="7740"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740" marR="7740" marT="7740"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740" marR="7740" marT="7740"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740" marR="7740" marT="7740" marB="0" anchor="b"/>
                </a:tc>
                <a:extLst>
                  <a:ext uri="{0D108BD9-81ED-4DB2-BD59-A6C34878D82A}">
                    <a16:rowId xmlns:a16="http://schemas.microsoft.com/office/drawing/2014/main" val="450287465"/>
                  </a:ext>
                </a:extLst>
              </a:tr>
              <a:tr h="170284">
                <a:tc gridSpan="4">
                  <a:txBody>
                    <a:bodyPr/>
                    <a:lstStyle/>
                    <a:p>
                      <a:pPr algn="ctr" fontAlgn="b"/>
                      <a:r>
                        <a:rPr lang="en-US" sz="800" u="none" strike="noStrike">
                          <a:effectLst/>
                          <a:highlight>
                            <a:srgbClr val="4472C4"/>
                          </a:highlight>
                        </a:rPr>
                        <a:t>FACILITY UTILIZATION</a:t>
                      </a:r>
                      <a:endParaRPr lang="en-US" sz="800" b="1" i="0" u="none" strike="noStrike">
                        <a:solidFill>
                          <a:srgbClr val="FFFFFF"/>
                        </a:solidFill>
                        <a:effectLst/>
                        <a:highlight>
                          <a:srgbClr val="4472C4"/>
                        </a:highlight>
                        <a:latin typeface="Arial" panose="020B0604020202020204" pitchFamily="34" charset="0"/>
                      </a:endParaRPr>
                    </a:p>
                  </a:txBody>
                  <a:tcPr marL="7740" marR="7740" marT="774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06511973"/>
                  </a:ext>
                </a:extLst>
              </a:tr>
              <a:tr h="154803">
                <a:tc>
                  <a:txBody>
                    <a:bodyPr/>
                    <a:lstStyle/>
                    <a:p>
                      <a:pPr algn="l" fontAlgn="b"/>
                      <a:r>
                        <a:rPr lang="en-US" sz="800" u="none" strike="noStrike">
                          <a:effectLst/>
                          <a:highlight>
                            <a:srgbClr val="4472C4"/>
                          </a:highlight>
                        </a:rPr>
                        <a:t>Total Labor Sales</a:t>
                      </a:r>
                      <a:endParaRPr lang="en-US" sz="800" b="0" i="0"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l" fontAlgn="b"/>
                      <a:r>
                        <a:rPr lang="en-US" sz="900" u="none" strike="noStrike">
                          <a:effectLst/>
                          <a:highlight>
                            <a:srgbClr val="FFFF00"/>
                          </a:highlight>
                        </a:rPr>
                        <a:t> $          429,315 </a:t>
                      </a:r>
                      <a:endParaRPr lang="en-US" sz="900" b="0" i="0" u="none" strike="noStrike">
                        <a:solidFill>
                          <a:srgbClr val="000000"/>
                        </a:solidFill>
                        <a:effectLst/>
                        <a:highlight>
                          <a:srgbClr val="FFFF00"/>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78988216"/>
                  </a:ext>
                </a:extLst>
              </a:tr>
              <a:tr h="162544">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ctr" fontAlgn="b"/>
                      <a:r>
                        <a:rPr lang="en-US" sz="1000" u="none" strike="noStrike">
                          <a:effectLst/>
                          <a:highlight>
                            <a:srgbClr val="4472C4"/>
                          </a:highlight>
                        </a:rPr>
                        <a:t>÷</a:t>
                      </a:r>
                      <a:endParaRPr lang="en-US" sz="1000" b="0" i="0"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786257986"/>
                  </a:ext>
                </a:extLst>
              </a:tr>
              <a:tr h="154803">
                <a:tc>
                  <a:txBody>
                    <a:bodyPr/>
                    <a:lstStyle/>
                    <a:p>
                      <a:pPr algn="l" fontAlgn="b"/>
                      <a:r>
                        <a:rPr lang="en-US" sz="800" u="none" strike="noStrike">
                          <a:effectLst/>
                          <a:highlight>
                            <a:srgbClr val="4472C4"/>
                          </a:highlight>
                        </a:rPr>
                        <a:t>Facility Potential</a:t>
                      </a:r>
                      <a:endParaRPr lang="en-US" sz="800" b="0" i="0"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l" fontAlgn="b"/>
                      <a:r>
                        <a:rPr lang="en-US" sz="900" u="none" strike="noStrike">
                          <a:effectLst/>
                          <a:highlight>
                            <a:srgbClr val="FFFF00"/>
                          </a:highlight>
                        </a:rPr>
                        <a:t> $  544,825,000 </a:t>
                      </a:r>
                      <a:endParaRPr lang="en-US" sz="900" b="0" i="0" u="none" strike="noStrike">
                        <a:solidFill>
                          <a:srgbClr val="000000"/>
                        </a:solidFill>
                        <a:effectLst/>
                        <a:highlight>
                          <a:srgbClr val="FFFF00"/>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1608265278"/>
                  </a:ext>
                </a:extLst>
              </a:tr>
              <a:tr h="154803">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r" fontAlgn="b"/>
                      <a:r>
                        <a:rPr lang="en-US" sz="700" u="none" strike="noStrike">
                          <a:effectLst/>
                          <a:highlight>
                            <a:srgbClr val="4472C4"/>
                          </a:highlight>
                        </a:rPr>
                        <a:t>equals</a:t>
                      </a:r>
                      <a:endParaRPr lang="en-US" sz="700" b="0" i="1"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1428325743"/>
                  </a:ext>
                </a:extLst>
              </a:tr>
              <a:tr h="154803">
                <a:tc>
                  <a:txBody>
                    <a:bodyPr/>
                    <a:lstStyle/>
                    <a:p>
                      <a:pPr algn="l" fontAlgn="b"/>
                      <a:r>
                        <a:rPr lang="en-US" sz="800" u="none" strike="noStrike">
                          <a:effectLst/>
                          <a:highlight>
                            <a:srgbClr val="4472C4"/>
                          </a:highlight>
                        </a:rPr>
                        <a:t>FACILITY UTILIZATION</a:t>
                      </a:r>
                      <a:endParaRPr lang="en-US" sz="800" b="0" i="0" u="none" strike="noStrike">
                        <a:solidFill>
                          <a:srgbClr val="FFFFFF"/>
                        </a:solidFill>
                        <a:effectLst/>
                        <a:highlight>
                          <a:srgbClr val="4472C4"/>
                        </a:highlight>
                        <a:latin typeface="Arial" panose="020B0604020202020204" pitchFamily="34" charset="0"/>
                      </a:endParaRPr>
                    </a:p>
                  </a:txBody>
                  <a:tcPr marL="7740" marR="7740" marT="7740" marB="0" anchor="b"/>
                </a:tc>
                <a:tc>
                  <a:txBody>
                    <a:bodyPr/>
                    <a:lstStyle/>
                    <a:p>
                      <a:pPr algn="r" fontAlgn="b"/>
                      <a:r>
                        <a:rPr lang="en-US" sz="900" u="none" strike="noStrike">
                          <a:effectLst/>
                          <a:highlight>
                            <a:srgbClr val="FFFF00"/>
                          </a:highlight>
                        </a:rPr>
                        <a:t>0.08%</a:t>
                      </a:r>
                      <a:endParaRPr lang="en-US" sz="900" b="0" i="0" u="none" strike="noStrike">
                        <a:solidFill>
                          <a:srgbClr val="000000"/>
                        </a:solidFill>
                        <a:effectLst/>
                        <a:highlight>
                          <a:srgbClr val="FFFF00"/>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950618807"/>
                  </a:ext>
                </a:extLst>
              </a:tr>
              <a:tr h="154803">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3034872878"/>
                  </a:ext>
                </a:extLst>
              </a:tr>
              <a:tr h="242009">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7740" marR="7740" marT="7740" marB="0" anchor="b"/>
                </a:tc>
                <a:tc>
                  <a:txBody>
                    <a:bodyPr/>
                    <a:lstStyle/>
                    <a:p>
                      <a:pPr algn="l" fontAlgn="b"/>
                      <a:r>
                        <a:rPr lang="en-US" sz="900" u="none" strike="noStrike" dirty="0">
                          <a:effectLst/>
                          <a:highlight>
                            <a:srgbClr val="4472C4"/>
                          </a:highlight>
                        </a:rPr>
                        <a:t> </a:t>
                      </a:r>
                      <a:endParaRPr lang="en-US" sz="900" b="0" i="0" u="none" strike="noStrike" dirty="0">
                        <a:solidFill>
                          <a:srgbClr val="000000"/>
                        </a:solidFill>
                        <a:effectLst/>
                        <a:highlight>
                          <a:srgbClr val="4472C4"/>
                        </a:highlight>
                        <a:latin typeface="Calibri" panose="020F0502020204030204" pitchFamily="34" charset="0"/>
                      </a:endParaRPr>
                    </a:p>
                  </a:txBody>
                  <a:tcPr marL="7740" marR="7740" marT="7740" marB="0" anchor="b"/>
                </a:tc>
                <a:extLst>
                  <a:ext uri="{0D108BD9-81ED-4DB2-BD59-A6C34878D82A}">
                    <a16:rowId xmlns:a16="http://schemas.microsoft.com/office/drawing/2014/main" val="2182276410"/>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791191" y="543423"/>
            <a:ext cx="8596668" cy="1320800"/>
          </a:xfrm>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863" y="2160920"/>
            <a:ext cx="4184035" cy="3880772"/>
          </a:xfrm>
        </p:spPr>
        <p:txBody>
          <a:bodyPr/>
          <a:lstStyle/>
          <a:p>
            <a:r>
              <a:rPr lang="en-US" dirty="0"/>
              <a:t>The main takeaways from my discussion with the service director is the all over the place nature of our service writers, we have revamped our staff and part of the growing pains is getting everyone on the same page. The discounts and manor in which business is being done currently is not sustainable, we are working hard to get everyone on the same page. </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graphicFrame>
        <p:nvGraphicFramePr>
          <p:cNvPr id="4" name="Table 3">
            <a:extLst>
              <a:ext uri="{FF2B5EF4-FFF2-40B4-BE49-F238E27FC236}">
                <a16:creationId xmlns:a16="http://schemas.microsoft.com/office/drawing/2014/main" id="{B86A785D-C63C-1ED2-9856-D69A33081E4B}"/>
              </a:ext>
            </a:extLst>
          </p:cNvPr>
          <p:cNvGraphicFramePr>
            <a:graphicFrameLocks noGrp="1"/>
          </p:cNvGraphicFramePr>
          <p:nvPr>
            <p:extLst>
              <p:ext uri="{D42A27DB-BD31-4B8C-83A1-F6EECF244321}">
                <p14:modId xmlns:p14="http://schemas.microsoft.com/office/powerpoint/2010/main" val="2888536578"/>
              </p:ext>
            </p:extLst>
          </p:nvPr>
        </p:nvGraphicFramePr>
        <p:xfrm>
          <a:off x="4925683" y="1647645"/>
          <a:ext cx="4462176" cy="4914503"/>
        </p:xfrm>
        <a:graphic>
          <a:graphicData uri="http://schemas.openxmlformats.org/drawingml/2006/table">
            <a:tbl>
              <a:tblPr/>
              <a:tblGrid>
                <a:gridCol w="457342">
                  <a:extLst>
                    <a:ext uri="{9D8B030D-6E8A-4147-A177-3AD203B41FA5}">
                      <a16:colId xmlns:a16="http://schemas.microsoft.com/office/drawing/2014/main" val="2380046072"/>
                    </a:ext>
                  </a:extLst>
                </a:gridCol>
                <a:gridCol w="488244">
                  <a:extLst>
                    <a:ext uri="{9D8B030D-6E8A-4147-A177-3AD203B41FA5}">
                      <a16:colId xmlns:a16="http://schemas.microsoft.com/office/drawing/2014/main" val="1150061440"/>
                    </a:ext>
                  </a:extLst>
                </a:gridCol>
                <a:gridCol w="556227">
                  <a:extLst>
                    <a:ext uri="{9D8B030D-6E8A-4147-A177-3AD203B41FA5}">
                      <a16:colId xmlns:a16="http://schemas.microsoft.com/office/drawing/2014/main" val="3417089413"/>
                    </a:ext>
                  </a:extLst>
                </a:gridCol>
                <a:gridCol w="142147">
                  <a:extLst>
                    <a:ext uri="{9D8B030D-6E8A-4147-A177-3AD203B41FA5}">
                      <a16:colId xmlns:a16="http://schemas.microsoft.com/office/drawing/2014/main" val="1583008422"/>
                    </a:ext>
                  </a:extLst>
                </a:gridCol>
                <a:gridCol w="552107">
                  <a:extLst>
                    <a:ext uri="{9D8B030D-6E8A-4147-A177-3AD203B41FA5}">
                      <a16:colId xmlns:a16="http://schemas.microsoft.com/office/drawing/2014/main" val="2890286831"/>
                    </a:ext>
                  </a:extLst>
                </a:gridCol>
                <a:gridCol w="142147">
                  <a:extLst>
                    <a:ext uri="{9D8B030D-6E8A-4147-A177-3AD203B41FA5}">
                      <a16:colId xmlns:a16="http://schemas.microsoft.com/office/drawing/2014/main" val="475580201"/>
                    </a:ext>
                  </a:extLst>
                </a:gridCol>
                <a:gridCol w="475882">
                  <a:extLst>
                    <a:ext uri="{9D8B030D-6E8A-4147-A177-3AD203B41FA5}">
                      <a16:colId xmlns:a16="http://schemas.microsoft.com/office/drawing/2014/main" val="175157347"/>
                    </a:ext>
                  </a:extLst>
                </a:gridCol>
                <a:gridCol w="562407">
                  <a:extLst>
                    <a:ext uri="{9D8B030D-6E8A-4147-A177-3AD203B41FA5}">
                      <a16:colId xmlns:a16="http://schemas.microsoft.com/office/drawing/2014/main" val="3671647562"/>
                    </a:ext>
                  </a:extLst>
                </a:gridCol>
                <a:gridCol w="1051764">
                  <a:extLst>
                    <a:ext uri="{9D8B030D-6E8A-4147-A177-3AD203B41FA5}">
                      <a16:colId xmlns:a16="http://schemas.microsoft.com/office/drawing/2014/main" val="3980442447"/>
                    </a:ext>
                  </a:extLst>
                </a:gridCol>
                <a:gridCol w="33909">
                  <a:extLst>
                    <a:ext uri="{9D8B030D-6E8A-4147-A177-3AD203B41FA5}">
                      <a16:colId xmlns:a16="http://schemas.microsoft.com/office/drawing/2014/main" val="2014178713"/>
                    </a:ext>
                  </a:extLst>
                </a:gridCol>
              </a:tblGrid>
              <a:tr h="133515">
                <a:tc gridSpan="9">
                  <a:txBody>
                    <a:bodyPr/>
                    <a:lstStyle/>
                    <a:p>
                      <a:pPr algn="ctr" fontAlgn="b"/>
                      <a:r>
                        <a:rPr lang="en-US" sz="800" b="1" i="0" u="none" strike="noStrike">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88397545"/>
                  </a:ext>
                </a:extLst>
              </a:tr>
              <a:tr h="133515">
                <a:tc gridSpan="9">
                  <a:txBody>
                    <a:bodyPr/>
                    <a:lstStyle/>
                    <a:p>
                      <a:pPr algn="ctr" fontAlgn="b"/>
                      <a:r>
                        <a:rPr lang="en-US" sz="8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30789559"/>
                  </a:ext>
                </a:extLst>
              </a:tr>
              <a:tr h="106365">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61667531"/>
                  </a:ext>
                </a:extLst>
              </a:tr>
              <a:tr h="106365">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36028863"/>
                  </a:ext>
                </a:extLst>
              </a:tr>
              <a:tr h="200272">
                <a:tc>
                  <a:txBody>
                    <a:bodyPr/>
                    <a:lstStyle/>
                    <a:p>
                      <a:pPr algn="l" fontAlgn="b"/>
                      <a:r>
                        <a:rPr lang="en-US" sz="6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3,754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40.60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92.46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41442768"/>
                  </a:ext>
                </a:extLst>
              </a:tr>
              <a:tr h="200272">
                <a:tc>
                  <a:txBody>
                    <a:bodyPr/>
                    <a:lstStyle/>
                    <a:p>
                      <a:pPr algn="l" fontAlgn="b"/>
                      <a:r>
                        <a:rPr lang="en-US" sz="6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4,874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135.40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2593420"/>
                  </a:ext>
                </a:extLst>
              </a:tr>
              <a:tr h="200272">
                <a:tc>
                  <a:txBody>
                    <a:bodyPr/>
                    <a:lstStyle/>
                    <a:p>
                      <a:pPr algn="l" fontAlgn="b"/>
                      <a:r>
                        <a:rPr lang="en-US" sz="6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16,052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112.08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143.22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78692095"/>
                  </a:ext>
                </a:extLst>
              </a:tr>
              <a:tr h="200272">
                <a:tc>
                  <a:txBody>
                    <a:bodyPr/>
                    <a:lstStyle/>
                    <a:p>
                      <a:pPr algn="l" fontAlgn="b"/>
                      <a:r>
                        <a:rPr lang="en-US" sz="6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24,680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188.68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130.81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79893411"/>
                  </a:ext>
                </a:extLst>
              </a:tr>
              <a:tr h="801089">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49287182"/>
                  </a:ext>
                </a:extLst>
              </a:tr>
              <a:tr h="400544">
                <a:tc gridSpan="2">
                  <a:txBody>
                    <a:bodyPr/>
                    <a:lstStyle/>
                    <a:p>
                      <a:pPr algn="ctr" fontAlgn="b"/>
                      <a:r>
                        <a:rPr lang="en-US" sz="600" b="0" i="0" u="none" strike="noStrike">
                          <a:effectLst/>
                          <a:highlight>
                            <a:srgbClr val="FFFFFF"/>
                          </a:highligh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highlight>
                            <a:srgbClr val="FFFFFF"/>
                          </a:highligh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130.81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03389299"/>
                  </a:ext>
                </a:extLst>
              </a:tr>
              <a:tr h="106365">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09299089"/>
                  </a:ext>
                </a:extLst>
              </a:tr>
              <a:tr h="126626">
                <a:tc gridSpan="8">
                  <a:txBody>
                    <a:bodyPr/>
                    <a:lstStyle/>
                    <a:p>
                      <a:pPr algn="l" fontAlgn="b"/>
                      <a:r>
                        <a:rPr lang="en-US" sz="7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83013351"/>
                  </a:ext>
                </a:extLst>
              </a:tr>
              <a:tr h="106365">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5942.70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24.08%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35391470"/>
                  </a:ext>
                </a:extLst>
              </a:tr>
              <a:tr h="106365">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5942.70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31.50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84852737"/>
                  </a:ext>
                </a:extLst>
              </a:tr>
              <a:tr h="106365">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75575346"/>
                  </a:ext>
                </a:extLst>
              </a:tr>
              <a:tr h="126626">
                <a:tc gridSpan="8">
                  <a:txBody>
                    <a:bodyPr/>
                    <a:lstStyle/>
                    <a:p>
                      <a:pPr algn="l" fontAlgn="b"/>
                      <a:r>
                        <a:rPr lang="en-US" sz="7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48671452"/>
                  </a:ext>
                </a:extLst>
              </a:tr>
              <a:tr h="106365">
                <a:tc gridSpan="2">
                  <a:txBody>
                    <a:bodyPr/>
                    <a:lstStyle/>
                    <a:p>
                      <a:pPr algn="l" fontAlgn="b"/>
                      <a:r>
                        <a:rPr lang="en-US" sz="6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24,680.35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00"/>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94820660"/>
                  </a:ext>
                </a:extLst>
              </a:tr>
              <a:tr h="101300">
                <a:tc gridSpan="2">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188.68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00"/>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22661810"/>
                  </a:ext>
                </a:extLst>
              </a:tr>
              <a:tr h="101300">
                <a:tc gridSpan="2">
                  <a:txBody>
                    <a:bodyPr/>
                    <a:lstStyle/>
                    <a:p>
                      <a:pPr algn="l" fontAlgn="b"/>
                      <a:r>
                        <a:rPr lang="en-US" sz="6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29867616"/>
                  </a:ext>
                </a:extLst>
              </a:tr>
              <a:tr h="101300">
                <a:tc gridSpan="2">
                  <a:txBody>
                    <a:bodyPr/>
                    <a:lstStyle/>
                    <a:p>
                      <a:pPr algn="l" fontAlgn="b"/>
                      <a:r>
                        <a:rPr lang="en-US" sz="6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40.60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71498773"/>
                  </a:ext>
                </a:extLst>
              </a:tr>
              <a:tr h="101300">
                <a:tc gridSpan="2">
                  <a:txBody>
                    <a:bodyPr/>
                    <a:lstStyle/>
                    <a:p>
                      <a:pPr algn="l" fontAlgn="b"/>
                      <a:r>
                        <a:rPr lang="en-US" sz="6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36.00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19.08%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12158896"/>
                  </a:ext>
                </a:extLst>
              </a:tr>
              <a:tr h="101300">
                <a:tc gridSpan="2">
                  <a:txBody>
                    <a:bodyPr/>
                    <a:lstStyle/>
                    <a:p>
                      <a:pPr algn="l" fontAlgn="b"/>
                      <a:r>
                        <a:rPr lang="en-US" sz="6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112.08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59.40%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92441129"/>
                  </a:ext>
                </a:extLst>
              </a:tr>
              <a:tr h="106365">
                <a:tc gridSpan="2">
                  <a:txBody>
                    <a:bodyPr/>
                    <a:lstStyle/>
                    <a:p>
                      <a:pPr algn="l" fontAlgn="b"/>
                      <a:r>
                        <a:rPr lang="en-US" sz="6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00"/>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86152413"/>
                  </a:ext>
                </a:extLst>
              </a:tr>
              <a:tr h="106365">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65779272"/>
                  </a:ext>
                </a:extLst>
              </a:tr>
              <a:tr h="126626">
                <a:tc gridSpan="8">
                  <a:txBody>
                    <a:bodyPr/>
                    <a:lstStyle/>
                    <a:p>
                      <a:pPr algn="l" fontAlgn="b"/>
                      <a:r>
                        <a:rPr lang="en-US" sz="7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4129118232"/>
                  </a:ext>
                </a:extLst>
              </a:tr>
              <a:tr h="500681">
                <a:tc>
                  <a:txBody>
                    <a:bodyPr/>
                    <a:lstStyle/>
                    <a:p>
                      <a:pPr algn="ctr" fontAlgn="b"/>
                      <a:r>
                        <a:rPr lang="en-US" sz="6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1169767548"/>
                  </a:ext>
                </a:extLst>
              </a:tr>
              <a:tr h="106365">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highlight>
                            <a:srgbClr val="FFFF00"/>
                          </a:highligh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83761974"/>
                  </a:ext>
                </a:extLst>
              </a:tr>
              <a:tr h="194043">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40.00%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1652216203"/>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 Our main strength is the size and scope of our new shop, we have recently opened a new facility. With all new equipment and state of the art technology, it has created a situation where techs are coming in to join the team to the size and comfort of our new facility.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 Our main weakness currently is the fact we are understaffed. We are aggressively looking to fill multiple positions within our service facility. Once we are at full staff this will become a positive.</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13558</TotalTime>
  <Words>1869</Words>
  <Application>Microsoft Office PowerPoint</Application>
  <PresentationFormat>Widescreen</PresentationFormat>
  <Paragraphs>649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LEE RODRIGUEZ</cp:lastModifiedBy>
  <cp:revision>10</cp:revision>
  <dcterms:created xsi:type="dcterms:W3CDTF">2022-12-04T13:10:55Z</dcterms:created>
  <dcterms:modified xsi:type="dcterms:W3CDTF">2024-08-01T01:47:03Z</dcterms:modified>
</cp:coreProperties>
</file>