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79" autoAdjust="0"/>
    <p:restoredTop sz="94660"/>
  </p:normalViewPr>
  <p:slideViewPr>
    <p:cSldViewPr snapToGrid="0">
      <p:cViewPr varScale="1">
        <p:scale>
          <a:sx n="119" d="100"/>
          <a:sy n="119" d="100"/>
        </p:scale>
        <p:origin x="200" y="10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7/27/24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7/27/24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7/27/24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7/27/24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7/27/24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7/27/24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Fixed Operations Final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Chris Greeson </a:t>
            </a:r>
          </a:p>
          <a:p>
            <a:pPr algn="ctr"/>
            <a:r>
              <a:rPr lang="en-US" sz="3200" dirty="0"/>
              <a:t>Courtesy Ford </a:t>
            </a:r>
          </a:p>
          <a:p>
            <a:pPr algn="ctr"/>
            <a:r>
              <a:rPr lang="en-US" sz="3200" dirty="0"/>
              <a:t>N446</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Capture New Business with new Ford Pro Elite Center </a:t>
            </a:r>
          </a:p>
          <a:p>
            <a:r>
              <a:rPr lang="en-US" dirty="0"/>
              <a:t>  New Dispatch Position to improve Production </a:t>
            </a:r>
          </a:p>
          <a:p>
            <a:r>
              <a:rPr lang="en-US" dirty="0"/>
              <a:t>  New </a:t>
            </a:r>
            <a:r>
              <a:rPr lang="en-US" dirty="0" err="1"/>
              <a:t>Quicklane</a:t>
            </a:r>
            <a:r>
              <a:rPr lang="en-US" dirty="0"/>
              <a:t> facility onsite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3</a:t>
            </a:r>
            <a:r>
              <a:rPr lang="en-US" baseline="30000" dirty="0"/>
              <a:t>rd</a:t>
            </a:r>
            <a:r>
              <a:rPr lang="en-US" dirty="0"/>
              <a:t> party shops</a:t>
            </a:r>
          </a:p>
          <a:p>
            <a:r>
              <a:rPr lang="en-US" dirty="0"/>
              <a:t>  Older techs retiring </a:t>
            </a:r>
          </a:p>
          <a:p>
            <a:r>
              <a:rPr lang="en-US" dirty="0"/>
              <a:t>  New Techs trained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Speed up throughput </a:t>
            </a:r>
          </a:p>
          <a:p>
            <a:r>
              <a:rPr lang="en-US" dirty="0"/>
              <a:t>  Follow up improved with new Car Wars phone system</a:t>
            </a:r>
          </a:p>
          <a:p>
            <a:r>
              <a:rPr lang="en-US" dirty="0"/>
              <a:t>  Increase ELR</a:t>
            </a:r>
          </a:p>
          <a:p>
            <a:r>
              <a:rPr lang="en-US" dirty="0"/>
              <a:t>  Improve Facility Utilization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r>
              <a:rPr lang="en-US" dirty="0"/>
              <a:t>Monitor all inbound calls with AI</a:t>
            </a:r>
          </a:p>
          <a:p>
            <a:r>
              <a:rPr lang="en-US" dirty="0"/>
              <a:t>  Adjust hours at Ford Pro for evening hours for fleet</a:t>
            </a:r>
          </a:p>
          <a:p>
            <a:r>
              <a:rPr lang="en-US" dirty="0"/>
              <a:t>  Added Fleet Director to seek more sales AND service business customers </a:t>
            </a:r>
          </a:p>
          <a:p>
            <a:r>
              <a:rPr lang="en-US" dirty="0"/>
              <a:t>  Maximize Marketing efforts </a:t>
            </a:r>
          </a:p>
          <a:p>
            <a:r>
              <a:rPr lang="en-US" dirty="0"/>
              <a:t>  Maximize every RO </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Use call recording to coach Advisors on phone skills</a:t>
            </a:r>
          </a:p>
          <a:p>
            <a:r>
              <a:rPr lang="en-US" dirty="0"/>
              <a:t>  Mobile Service offered more </a:t>
            </a:r>
          </a:p>
          <a:p>
            <a:r>
              <a:rPr lang="en-US" dirty="0"/>
              <a:t>  Pick up Delivery offered more </a:t>
            </a:r>
          </a:p>
          <a:p>
            <a:r>
              <a:rPr lang="en-US" dirty="0"/>
              <a:t>  Introduction to service from sales </a:t>
            </a:r>
          </a:p>
          <a:p>
            <a:r>
              <a:rPr lang="en-US" dirty="0"/>
              <a:t>  Keep a fun environment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758322854"/>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HOURS AT FORD PRO</a:t>
                      </a:r>
                    </a:p>
                  </a:txBody>
                  <a:tcPr/>
                </a:tc>
                <a:tc>
                  <a:txBody>
                    <a:bodyPr/>
                    <a:lstStyle/>
                    <a:p>
                      <a:r>
                        <a:rPr lang="en-US" dirty="0"/>
                        <a:t>SERVICE DIRECTOR </a:t>
                      </a:r>
                    </a:p>
                  </a:txBody>
                  <a:tcPr/>
                </a:tc>
                <a:tc>
                  <a:txBody>
                    <a:bodyPr/>
                    <a:lstStyle/>
                    <a:p>
                      <a:r>
                        <a:rPr lang="en-US" dirty="0"/>
                        <a:t>90 DAYS</a:t>
                      </a:r>
                    </a:p>
                  </a:txBody>
                  <a:tcPr/>
                </a:tc>
                <a:extLst>
                  <a:ext uri="{0D108BD9-81ED-4DB2-BD59-A6C34878D82A}">
                    <a16:rowId xmlns:a16="http://schemas.microsoft.com/office/drawing/2014/main" val="2400365483"/>
                  </a:ext>
                </a:extLst>
              </a:tr>
              <a:tr h="565004">
                <a:tc>
                  <a:txBody>
                    <a:bodyPr/>
                    <a:lstStyle/>
                    <a:p>
                      <a:r>
                        <a:rPr lang="en-US" dirty="0"/>
                        <a:t>REVIEW RO REPORTS </a:t>
                      </a:r>
                    </a:p>
                  </a:txBody>
                  <a:tcPr/>
                </a:tc>
                <a:tc>
                  <a:txBody>
                    <a:bodyPr/>
                    <a:lstStyle/>
                    <a:p>
                      <a:r>
                        <a:rPr lang="en-US" dirty="0"/>
                        <a:t>SERVICE MGR, DIRECTOR </a:t>
                      </a:r>
                    </a:p>
                  </a:txBody>
                  <a:tcPr/>
                </a:tc>
                <a:tc>
                  <a:txBody>
                    <a:bodyPr/>
                    <a:lstStyle/>
                    <a:p>
                      <a:r>
                        <a:rPr lang="en-US" dirty="0"/>
                        <a:t>ASAP</a:t>
                      </a:r>
                    </a:p>
                  </a:txBody>
                  <a:tcPr/>
                </a:tc>
                <a:extLst>
                  <a:ext uri="{0D108BD9-81ED-4DB2-BD59-A6C34878D82A}">
                    <a16:rowId xmlns:a16="http://schemas.microsoft.com/office/drawing/2014/main" val="107845787"/>
                  </a:ext>
                </a:extLst>
              </a:tr>
              <a:tr h="565004">
                <a:tc>
                  <a:txBody>
                    <a:bodyPr/>
                    <a:lstStyle/>
                    <a:p>
                      <a:r>
                        <a:rPr lang="en-US" dirty="0"/>
                        <a:t>DISPATCHER </a:t>
                      </a:r>
                    </a:p>
                  </a:txBody>
                  <a:tcPr/>
                </a:tc>
                <a:tc>
                  <a:txBody>
                    <a:bodyPr/>
                    <a:lstStyle/>
                    <a:p>
                      <a:r>
                        <a:rPr lang="en-US" dirty="0"/>
                        <a:t>GM</a:t>
                      </a:r>
                    </a:p>
                  </a:txBody>
                  <a:tcPr/>
                </a:tc>
                <a:tc>
                  <a:txBody>
                    <a:bodyPr/>
                    <a:lstStyle/>
                    <a:p>
                      <a:r>
                        <a:rPr lang="en-US" dirty="0"/>
                        <a:t>ASAP</a:t>
                      </a:r>
                    </a:p>
                  </a:txBody>
                  <a:tcPr/>
                </a:tc>
                <a:extLst>
                  <a:ext uri="{0D108BD9-81ED-4DB2-BD59-A6C34878D82A}">
                    <a16:rowId xmlns:a16="http://schemas.microsoft.com/office/drawing/2014/main" val="1530126605"/>
                  </a:ext>
                </a:extLst>
              </a:tr>
              <a:tr h="565004">
                <a:tc>
                  <a:txBody>
                    <a:bodyPr/>
                    <a:lstStyle/>
                    <a:p>
                      <a:r>
                        <a:rPr lang="en-US" dirty="0"/>
                        <a:t>CAR WARS </a:t>
                      </a:r>
                    </a:p>
                  </a:txBody>
                  <a:tcPr/>
                </a:tc>
                <a:tc>
                  <a:txBody>
                    <a:bodyPr/>
                    <a:lstStyle/>
                    <a:p>
                      <a:r>
                        <a:rPr lang="en-US" dirty="0"/>
                        <a:t>GM</a:t>
                      </a:r>
                    </a:p>
                  </a:txBody>
                  <a:tcPr/>
                </a:tc>
                <a:tc>
                  <a:txBody>
                    <a:bodyPr/>
                    <a:lstStyle/>
                    <a:p>
                      <a:r>
                        <a:rPr lang="en-US" dirty="0"/>
                        <a:t>ASAP</a:t>
                      </a:r>
                    </a:p>
                  </a:txBody>
                  <a:tcPr/>
                </a:tc>
                <a:extLst>
                  <a:ext uri="{0D108BD9-81ED-4DB2-BD59-A6C34878D82A}">
                    <a16:rowId xmlns:a16="http://schemas.microsoft.com/office/drawing/2014/main" val="1950345431"/>
                  </a:ext>
                </a:extLst>
              </a:tr>
              <a:tr h="565004">
                <a:tc>
                  <a:txBody>
                    <a:bodyPr/>
                    <a:lstStyle/>
                    <a:p>
                      <a:r>
                        <a:rPr lang="en-US" dirty="0"/>
                        <a:t>MARKETING ADJUSTMENTS </a:t>
                      </a:r>
                    </a:p>
                  </a:txBody>
                  <a:tcPr/>
                </a:tc>
                <a:tc>
                  <a:txBody>
                    <a:bodyPr/>
                    <a:lstStyle/>
                    <a:p>
                      <a:r>
                        <a:rPr lang="en-US" dirty="0"/>
                        <a:t>GM, CMO</a:t>
                      </a:r>
                    </a:p>
                  </a:txBody>
                  <a:tcPr/>
                </a:tc>
                <a:tc>
                  <a:txBody>
                    <a:bodyPr/>
                    <a:lstStyle/>
                    <a:p>
                      <a:r>
                        <a:rPr lang="en-US" dirty="0"/>
                        <a:t>ASAP</a:t>
                      </a:r>
                    </a:p>
                  </a:txBody>
                  <a:tcPr/>
                </a:tc>
                <a:extLst>
                  <a:ext uri="{0D108BD9-81ED-4DB2-BD59-A6C34878D82A}">
                    <a16:rowId xmlns:a16="http://schemas.microsoft.com/office/drawing/2014/main" val="1960891333"/>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endParaRPr lang="en-US" dirty="0"/>
          </a:p>
          <a:p>
            <a:pPr marL="0" indent="0">
              <a:buNone/>
            </a:pPr>
            <a:r>
              <a:rPr lang="en-US" dirty="0"/>
              <a:t>After reviewing the Service Department I realized we have a good operation </a:t>
            </a:r>
          </a:p>
          <a:p>
            <a:pPr marL="0" indent="0">
              <a:buNone/>
            </a:pPr>
            <a:r>
              <a:rPr lang="en-US" dirty="0"/>
              <a:t>that can be improved with some adjustments in different areas.  Adding a </a:t>
            </a:r>
          </a:p>
          <a:p>
            <a:pPr marL="0" indent="0">
              <a:buNone/>
            </a:pPr>
            <a:r>
              <a:rPr lang="en-US" dirty="0"/>
              <a:t>Dispatcher will improve downtime and throughput.  Managing the RO reports will </a:t>
            </a:r>
          </a:p>
          <a:p>
            <a:pPr marL="0" indent="0">
              <a:buNone/>
            </a:pPr>
            <a:r>
              <a:rPr lang="en-US" dirty="0"/>
              <a:t>help us raise the ELR.  Adding evening hours and Ford Pro will give us a </a:t>
            </a:r>
          </a:p>
          <a:p>
            <a:pPr marL="0" indent="0">
              <a:buNone/>
            </a:pPr>
            <a:r>
              <a:rPr lang="en-US" dirty="0"/>
              <a:t>competitive advantage in the fleet side of business which is huge potential.  </a:t>
            </a:r>
          </a:p>
          <a:p>
            <a:pPr marL="0" indent="0">
              <a:buNone/>
            </a:pPr>
            <a:r>
              <a:rPr lang="en-US" dirty="0" err="1"/>
              <a:t>Faciltiy</a:t>
            </a:r>
            <a:r>
              <a:rPr lang="en-US" dirty="0"/>
              <a:t> Utilization improvement will drive dollars to the bottom line.  Car Wars </a:t>
            </a:r>
          </a:p>
          <a:p>
            <a:pPr marL="0" indent="0">
              <a:buNone/>
            </a:pPr>
            <a:r>
              <a:rPr lang="en-US" dirty="0"/>
              <a:t>call monitoring with AI will create accountability on follow up where we are very </a:t>
            </a:r>
          </a:p>
          <a:p>
            <a:pPr marL="0" indent="0">
              <a:buNone/>
            </a:pPr>
            <a:r>
              <a:rPr lang="en-US" dirty="0"/>
              <a:t>weak.  Overall I am thrilled at the challenge of growing this Service </a:t>
            </a:r>
          </a:p>
          <a:p>
            <a:pPr marL="0" indent="0">
              <a:buNone/>
            </a:pPr>
            <a:r>
              <a:rPr lang="en-US" dirty="0"/>
              <a:t> and improving Customer Experience!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2160589"/>
            <a:ext cx="8596668" cy="4605971"/>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latin typeface="Calibri" panose="020F0502020204030204" pitchFamily="34" charset="0"/>
              </a:rPr>
              <a:t>Currently use Outsell, Consumer Connection and Internal</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     Outsell retargets, banners and SEO</a:t>
            </a:r>
          </a:p>
          <a:p>
            <a:r>
              <a:rPr lang="en-US" sz="1800" b="0" i="0" u="none" strike="noStrike" baseline="0" dirty="0">
                <a:solidFill>
                  <a:schemeClr val="tx1"/>
                </a:solidFill>
                <a:latin typeface="Calibri" panose="020F0502020204030204" pitchFamily="34" charset="0"/>
              </a:rPr>
              <a:t>     Consumer Connection (Ford) post</a:t>
            </a:r>
            <a:r>
              <a:rPr lang="en-US" dirty="0">
                <a:solidFill>
                  <a:schemeClr val="tx1"/>
                </a:solidFill>
                <a:latin typeface="Calibri" panose="020F0502020204030204" pitchFamily="34" charset="0"/>
              </a:rPr>
              <a:t>cards, Social, and Banners</a:t>
            </a:r>
          </a:p>
          <a:p>
            <a:r>
              <a:rPr lang="en-US" sz="1800" b="0" i="0" u="none" strike="noStrike" baseline="0" dirty="0">
                <a:solidFill>
                  <a:schemeClr val="tx1"/>
                </a:solidFill>
                <a:latin typeface="Calibri" panose="020F0502020204030204" pitchFamily="34" charset="0"/>
              </a:rPr>
              <a:t>     Internal email blasts, and billboard</a:t>
            </a:r>
          </a:p>
          <a:p>
            <a:r>
              <a:rPr lang="en-US" sz="1800" b="0" i="0" u="none" strike="noStrike" baseline="0" dirty="0">
                <a:solidFill>
                  <a:schemeClr val="tx1"/>
                </a:solidFill>
                <a:latin typeface="Calibri" panose="020F0502020204030204" pitchFamily="34" charset="0"/>
              </a:rPr>
              <a:t>Goals Ford Improvement</a:t>
            </a:r>
          </a:p>
          <a:p>
            <a:r>
              <a:rPr lang="en-US" sz="1800" b="0" i="0" u="none" strike="noStrike" baseline="0" dirty="0">
                <a:solidFill>
                  <a:schemeClr val="tx1"/>
                </a:solidFill>
                <a:latin typeface="Calibri" panose="020F0502020204030204" pitchFamily="34" charset="0"/>
              </a:rPr>
              <a:t>     Better Creative, More offers and better tracking </a:t>
            </a:r>
          </a:p>
          <a:p>
            <a:r>
              <a:rPr lang="en-US" sz="1800" b="0" i="0" u="none" strike="noStrike" baseline="0" dirty="0">
                <a:solidFill>
                  <a:schemeClr val="tx1"/>
                </a:solidFill>
                <a:latin typeface="Calibri" panose="020F0502020204030204" pitchFamily="34" charset="0"/>
              </a:rPr>
              <a:t>Plans to achieve your goals </a:t>
            </a:r>
          </a:p>
          <a:p>
            <a:r>
              <a:rPr lang="en-US" sz="1800" b="0" i="0" u="none" strike="noStrike" baseline="0" dirty="0">
                <a:solidFill>
                  <a:schemeClr val="tx1"/>
                </a:solidFill>
                <a:latin typeface="Calibri" panose="020F0502020204030204" pitchFamily="34" charset="0"/>
              </a:rPr>
              <a:t>     Management meeting monthly Focused on Marketing and Results</a:t>
            </a:r>
          </a:p>
          <a:p>
            <a:r>
              <a:rPr lang="en-US" sz="1800" b="0" i="0" u="none" strike="noStrike" baseline="0" dirty="0">
                <a:solidFill>
                  <a:schemeClr val="tx1"/>
                </a:solidFill>
                <a:latin typeface="Calibri" panose="020F0502020204030204" pitchFamily="34" charset="0"/>
              </a:rPr>
              <a:t>Evaluating </a:t>
            </a:r>
          </a:p>
          <a:p>
            <a:r>
              <a:rPr lang="en-US" dirty="0">
                <a:solidFill>
                  <a:schemeClr val="tx1"/>
                </a:solidFill>
                <a:latin typeface="Calibri" panose="020F0502020204030204" pitchFamily="34" charset="0"/>
              </a:rPr>
              <a:t>     Review RO results monthly</a:t>
            </a:r>
          </a:p>
          <a:p>
            <a:r>
              <a:rPr lang="en-US" sz="1800" b="0" i="0" u="none" strike="noStrike" baseline="0" dirty="0">
                <a:solidFill>
                  <a:schemeClr val="tx1"/>
                </a:solidFill>
                <a:latin typeface="Calibri" panose="020F0502020204030204" pitchFamily="34" charset="0"/>
              </a:rPr>
              <a:t>     Financial Statement review </a:t>
            </a:r>
          </a:p>
          <a:p>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Cost of Labor is at Guide.  </a:t>
            </a:r>
          </a:p>
          <a:p>
            <a:r>
              <a:rPr lang="en-US" sz="1800" b="0" i="0" u="none" strike="noStrike" baseline="0" dirty="0">
                <a:solidFill>
                  <a:srgbClr val="221E1F"/>
                </a:solidFill>
                <a:latin typeface="Calibri" panose="020F0502020204030204" pitchFamily="34" charset="0"/>
              </a:rPr>
              <a:t>Internal is low and should be over 70%</a:t>
            </a:r>
          </a:p>
          <a:p>
            <a:r>
              <a:rPr lang="en-US" sz="1800" b="0" i="0" u="none" strike="noStrike" baseline="0" dirty="0">
                <a:solidFill>
                  <a:srgbClr val="221E1F"/>
                </a:solidFill>
                <a:latin typeface="Calibri" panose="020F0502020204030204" pitchFamily="34" charset="0"/>
              </a:rPr>
              <a:t>We will increase some rates </a:t>
            </a:r>
            <a:r>
              <a:rPr lang="en-US" dirty="0">
                <a:solidFill>
                  <a:srgbClr val="221E1F"/>
                </a:solidFill>
                <a:latin typeface="Calibri" panose="020F0502020204030204" pitchFamily="34" charset="0"/>
              </a:rPr>
              <a:t>on internal and watch discounts to achieve this.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will monitor this monthly.  </a:t>
            </a:r>
          </a:p>
          <a:p>
            <a:endParaRPr lang="en-US" dirty="0"/>
          </a:p>
        </p:txBody>
      </p:sp>
      <p:pic>
        <p:nvPicPr>
          <p:cNvPr id="7" name="Content Placeholder 6">
            <a:extLst>
              <a:ext uri="{FF2B5EF4-FFF2-40B4-BE49-F238E27FC236}">
                <a16:creationId xmlns:a16="http://schemas.microsoft.com/office/drawing/2014/main" id="{6F1684CA-1FAA-E71B-AE92-B8D84989DD1C}"/>
              </a:ext>
            </a:extLst>
          </p:cNvPr>
          <p:cNvPicPr>
            <a:picLocks noGrp="1" noChangeAspect="1"/>
          </p:cNvPicPr>
          <p:nvPr>
            <p:ph sz="quarter" idx="4"/>
          </p:nvPr>
        </p:nvPicPr>
        <p:blipFill>
          <a:blip r:embed="rId2"/>
          <a:stretch>
            <a:fillRect/>
          </a:stretch>
        </p:blipFill>
        <p:spPr>
          <a:xfrm>
            <a:off x="5123215" y="1884680"/>
            <a:ext cx="4186237" cy="1791407"/>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GM and Service Director manage Expenses and make adjustments as needed</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 Net profit of 17% </a:t>
            </a:r>
          </a:p>
          <a:p>
            <a:r>
              <a:rPr lang="en-US" sz="1800" b="0" i="0" u="none" strike="noStrike" baseline="0" dirty="0">
                <a:solidFill>
                  <a:srgbClr val="221E1F"/>
                </a:solidFill>
                <a:latin typeface="Calibri" panose="020F0502020204030204" pitchFamily="34" charset="0"/>
              </a:rPr>
              <a:t>Work at reducing vendor charges renegotiating contracts</a:t>
            </a:r>
          </a:p>
          <a:p>
            <a:r>
              <a:rPr lang="en-US" sz="1800" b="0" i="0" u="none" strike="noStrike" baseline="0" dirty="0">
                <a:solidFill>
                  <a:srgbClr val="221E1F"/>
                </a:solidFill>
                <a:latin typeface="Calibri" panose="020F0502020204030204" pitchFamily="34" charset="0"/>
              </a:rPr>
              <a:t>Increasing gross which will adjust expense </a:t>
            </a:r>
          </a:p>
          <a:p>
            <a:r>
              <a:rPr lang="en-US" sz="1800" b="0" i="0" u="none" strike="noStrike" baseline="0" dirty="0">
                <a:solidFill>
                  <a:srgbClr val="221E1F"/>
                </a:solidFill>
                <a:latin typeface="Calibri" panose="020F0502020204030204" pitchFamily="34" charset="0"/>
              </a:rPr>
              <a:t>Cut bad ROI</a:t>
            </a:r>
          </a:p>
          <a:p>
            <a:r>
              <a:rPr lang="en-US" dirty="0">
                <a:solidFill>
                  <a:srgbClr val="221E1F"/>
                </a:solidFill>
                <a:latin typeface="Calibri" panose="020F0502020204030204" pitchFamily="34" charset="0"/>
              </a:rPr>
              <a:t>Monthly detailed expense report analysis </a:t>
            </a:r>
            <a:endParaRPr lang="en-US" dirty="0"/>
          </a:p>
        </p:txBody>
      </p:sp>
      <p:pic>
        <p:nvPicPr>
          <p:cNvPr id="10" name="Content Placeholder 9">
            <a:extLst>
              <a:ext uri="{FF2B5EF4-FFF2-40B4-BE49-F238E27FC236}">
                <a16:creationId xmlns:a16="http://schemas.microsoft.com/office/drawing/2014/main" id="{98B10F3C-6BE4-17F6-2ED6-5915F4B4A7BC}"/>
              </a:ext>
            </a:extLst>
          </p:cNvPr>
          <p:cNvPicPr>
            <a:picLocks noGrp="1" noChangeAspect="1"/>
          </p:cNvPicPr>
          <p:nvPr>
            <p:ph sz="half" idx="2"/>
          </p:nvPr>
        </p:nvPicPr>
        <p:blipFill>
          <a:blip r:embed="rId2"/>
          <a:stretch>
            <a:fillRect/>
          </a:stretch>
        </p:blipFill>
        <p:spPr>
          <a:xfrm>
            <a:off x="5143500" y="2793206"/>
            <a:ext cx="4076700" cy="261620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Current</a:t>
            </a:r>
          </a:p>
          <a:p>
            <a:r>
              <a:rPr lang="en-US" dirty="0">
                <a:solidFill>
                  <a:srgbClr val="221E1F"/>
                </a:solidFill>
                <a:latin typeface="Calibri" panose="020F0502020204030204" pitchFamily="34" charset="0"/>
              </a:rPr>
              <a:t>  Proficiency is well under 125% target</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  ELR is lower than Guide</a:t>
            </a:r>
          </a:p>
          <a:p>
            <a:r>
              <a:rPr lang="en-US" dirty="0">
                <a:solidFill>
                  <a:srgbClr val="221E1F"/>
                </a:solidFill>
                <a:latin typeface="Calibri" panose="020F0502020204030204" pitchFamily="34" charset="0"/>
              </a:rPr>
              <a:t>Goals </a:t>
            </a:r>
          </a:p>
          <a:p>
            <a:r>
              <a:rPr lang="en-US" dirty="0">
                <a:solidFill>
                  <a:srgbClr val="221E1F"/>
                </a:solidFill>
                <a:latin typeface="Calibri" panose="020F0502020204030204" pitchFamily="34" charset="0"/>
              </a:rPr>
              <a:t>  Increase ELR to Guide and Proficiency to     125%</a:t>
            </a:r>
          </a:p>
          <a:p>
            <a:r>
              <a:rPr lang="en-US" dirty="0">
                <a:solidFill>
                  <a:srgbClr val="221E1F"/>
                </a:solidFill>
                <a:latin typeface="Calibri" panose="020F0502020204030204" pitchFamily="34" charset="0"/>
              </a:rPr>
              <a:t>Plan to Achieve Goal</a:t>
            </a:r>
          </a:p>
          <a:p>
            <a:r>
              <a:rPr lang="en-US" dirty="0">
                <a:solidFill>
                  <a:srgbClr val="221E1F"/>
                </a:solidFill>
                <a:latin typeface="Calibri" panose="020F0502020204030204" pitchFamily="34" charset="0"/>
              </a:rPr>
              <a:t>  Warranty rate increase approved</a:t>
            </a:r>
          </a:p>
          <a:p>
            <a:r>
              <a:rPr lang="en-US" dirty="0">
                <a:solidFill>
                  <a:srgbClr val="221E1F"/>
                </a:solidFill>
                <a:latin typeface="Calibri" panose="020F0502020204030204" pitchFamily="34" charset="0"/>
              </a:rPr>
              <a:t>  Monitor MPI and mandate usage </a:t>
            </a:r>
          </a:p>
          <a:p>
            <a:r>
              <a:rPr lang="en-US" dirty="0">
                <a:solidFill>
                  <a:srgbClr val="221E1F"/>
                </a:solidFill>
                <a:latin typeface="Calibri" panose="020F0502020204030204" pitchFamily="34" charset="0"/>
              </a:rPr>
              <a:t>  Adding Dispatcher for Maximum uptime</a:t>
            </a:r>
          </a:p>
          <a:p>
            <a:r>
              <a:rPr lang="en-US" dirty="0">
                <a:solidFill>
                  <a:srgbClr val="221E1F"/>
                </a:solidFill>
                <a:latin typeface="Calibri" panose="020F0502020204030204" pitchFamily="34" charset="0"/>
              </a:rPr>
              <a:t>Evaluation </a:t>
            </a:r>
          </a:p>
          <a:p>
            <a:r>
              <a:rPr lang="en-US" dirty="0">
                <a:solidFill>
                  <a:srgbClr val="221E1F"/>
                </a:solidFill>
                <a:latin typeface="Calibri" panose="020F0502020204030204" pitchFamily="34" charset="0"/>
              </a:rPr>
              <a:t>  Weekly Proficiency meetings </a:t>
            </a:r>
          </a:p>
          <a:p>
            <a:r>
              <a:rPr lang="en-US" dirty="0">
                <a:solidFill>
                  <a:srgbClr val="221E1F"/>
                </a:solidFill>
                <a:latin typeface="Calibri" panose="020F0502020204030204" pitchFamily="34" charset="0"/>
              </a:rPr>
              <a:t>  Financial Statement meeting monthly </a:t>
            </a:r>
          </a:p>
          <a:p>
            <a:r>
              <a:rPr lang="en-US" dirty="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348AA257-BEF3-0923-84D2-9B8FF8B2552B}"/>
              </a:ext>
            </a:extLst>
          </p:cNvPr>
          <p:cNvPicPr>
            <a:picLocks noGrp="1" noChangeAspect="1"/>
          </p:cNvPicPr>
          <p:nvPr>
            <p:ph sz="half" idx="2"/>
          </p:nvPr>
        </p:nvPicPr>
        <p:blipFill>
          <a:blip r:embed="rId2"/>
          <a:stretch>
            <a:fillRect/>
          </a:stretch>
        </p:blipFill>
        <p:spPr>
          <a:xfrm>
            <a:off x="5089525" y="2552150"/>
            <a:ext cx="4184650" cy="3098312"/>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err="1">
                <a:solidFill>
                  <a:srgbClr val="221E1F"/>
                </a:solidFill>
                <a:latin typeface="Calibri" panose="020F0502020204030204" pitchFamily="34" charset="0"/>
              </a:rPr>
              <a:t>Quicklane</a:t>
            </a:r>
            <a:r>
              <a:rPr lang="en-US" sz="1800" b="0" i="0" u="none" strike="noStrike" baseline="0" dirty="0">
                <a:solidFill>
                  <a:srgbClr val="221E1F"/>
                </a:solidFill>
                <a:latin typeface="Calibri" panose="020F0502020204030204" pitchFamily="34" charset="0"/>
              </a:rPr>
              <a:t>, Main Shop and Ford Pro Elite Service Center </a:t>
            </a:r>
          </a:p>
          <a:p>
            <a:r>
              <a:rPr lang="en-US" dirty="0">
                <a:solidFill>
                  <a:srgbClr val="221E1F"/>
                </a:solidFill>
                <a:latin typeface="Calibri" panose="020F0502020204030204" pitchFamily="34" charset="0"/>
              </a:rPr>
              <a:t>  48% Facility Utilization </a:t>
            </a:r>
          </a:p>
          <a:p>
            <a:r>
              <a:rPr lang="en-US" dirty="0">
                <a:solidFill>
                  <a:srgbClr val="221E1F"/>
                </a:solidFill>
                <a:latin typeface="Calibri" panose="020F0502020204030204" pitchFamily="34" charset="0"/>
              </a:rPr>
              <a:t>Goals</a:t>
            </a:r>
          </a:p>
          <a:p>
            <a:r>
              <a:rPr lang="en-US" dirty="0">
                <a:solidFill>
                  <a:srgbClr val="221E1F"/>
                </a:solidFill>
                <a:latin typeface="Calibri" panose="020F0502020204030204" pitchFamily="34" charset="0"/>
              </a:rPr>
              <a:t>  Increase Facility Utilization to 70%     within 12 months </a:t>
            </a:r>
          </a:p>
          <a:p>
            <a:r>
              <a:rPr lang="en-US" dirty="0">
                <a:solidFill>
                  <a:srgbClr val="221E1F"/>
                </a:solidFill>
                <a:latin typeface="Calibri" panose="020F0502020204030204" pitchFamily="34" charset="0"/>
              </a:rPr>
              <a:t>  Increase awareness of new off site Ford Pro Elite Service    Center </a:t>
            </a:r>
          </a:p>
          <a:p>
            <a:r>
              <a:rPr lang="en-US" sz="1800" b="0" i="0" u="none" strike="noStrike" baseline="0" dirty="0">
                <a:solidFill>
                  <a:srgbClr val="221E1F"/>
                </a:solidFill>
                <a:latin typeface="Calibri" panose="020F0502020204030204" pitchFamily="34" charset="0"/>
              </a:rPr>
              <a:t> Plan</a:t>
            </a:r>
          </a:p>
          <a:p>
            <a:r>
              <a:rPr lang="en-US" sz="1800" b="0" i="0" u="none" strike="noStrike" baseline="0" dirty="0">
                <a:solidFill>
                  <a:srgbClr val="221E1F"/>
                </a:solidFill>
                <a:latin typeface="Calibri" panose="020F0502020204030204" pitchFamily="34" charset="0"/>
              </a:rPr>
              <a:t>  Use New Dispatch position to maximize hours </a:t>
            </a:r>
          </a:p>
          <a:p>
            <a:r>
              <a:rPr lang="en-US" sz="1800" b="0" i="0" u="none" strike="noStrike" baseline="0" dirty="0">
                <a:solidFill>
                  <a:srgbClr val="221E1F"/>
                </a:solidFill>
                <a:latin typeface="Calibri" panose="020F0502020204030204" pitchFamily="34" charset="0"/>
              </a:rPr>
              <a:t>  Increase marketing for Ford Pro</a:t>
            </a:r>
          </a:p>
          <a:p>
            <a:r>
              <a:rPr lang="en-US" sz="1800" b="0" i="0" u="none" strike="noStrike" baseline="0" dirty="0">
                <a:solidFill>
                  <a:srgbClr val="221E1F"/>
                </a:solidFill>
                <a:latin typeface="Calibri" panose="020F0502020204030204" pitchFamily="34" charset="0"/>
              </a:rPr>
              <a:t>  Increase ELR </a:t>
            </a:r>
          </a:p>
          <a:p>
            <a:r>
              <a:rPr lang="en-US" sz="1800" b="0" i="0" u="none" strike="noStrike" baseline="0" dirty="0">
                <a:solidFill>
                  <a:srgbClr val="221E1F"/>
                </a:solidFill>
                <a:latin typeface="Calibri" panose="020F0502020204030204" pitchFamily="34" charset="0"/>
              </a:rPr>
              <a:t>Evaluation </a:t>
            </a:r>
          </a:p>
          <a:p>
            <a:r>
              <a:rPr lang="en-US" sz="1800" b="0" i="0" u="none" strike="noStrike" baseline="0" dirty="0">
                <a:solidFill>
                  <a:srgbClr val="221E1F"/>
                </a:solidFill>
                <a:latin typeface="Calibri" panose="020F0502020204030204" pitchFamily="34" charset="0"/>
              </a:rPr>
              <a:t>  Review these calculations monthly as well as Financial Statement </a:t>
            </a:r>
          </a:p>
          <a:p>
            <a:pPr marL="0" indent="0">
              <a:buNone/>
            </a:pPr>
            <a:r>
              <a:rPr lang="en-US" sz="1800" b="0" i="0" u="none" strike="noStrike" baseline="0" dirty="0">
                <a:solidFill>
                  <a:srgbClr val="221E1F"/>
                </a:solidFill>
                <a:latin typeface="Calibri" panose="020F0502020204030204" pitchFamily="34" charset="0"/>
              </a:rPr>
              <a:t> </a:t>
            </a:r>
          </a:p>
          <a:p>
            <a:endParaRPr lang="en-US" dirty="0"/>
          </a:p>
        </p:txBody>
      </p:sp>
      <p:pic>
        <p:nvPicPr>
          <p:cNvPr id="7" name="Content Placeholder 6">
            <a:extLst>
              <a:ext uri="{FF2B5EF4-FFF2-40B4-BE49-F238E27FC236}">
                <a16:creationId xmlns:a16="http://schemas.microsoft.com/office/drawing/2014/main" id="{C8C0426F-870F-6C16-6B83-FB36CADDC880}"/>
              </a:ext>
            </a:extLst>
          </p:cNvPr>
          <p:cNvPicPr>
            <a:picLocks noGrp="1" noChangeAspect="1"/>
          </p:cNvPicPr>
          <p:nvPr>
            <p:ph sz="half" idx="2"/>
          </p:nvPr>
        </p:nvPicPr>
        <p:blipFill>
          <a:blip r:embed="rId2"/>
          <a:stretch>
            <a:fillRect/>
          </a:stretch>
        </p:blipFill>
        <p:spPr>
          <a:xfrm>
            <a:off x="5480324" y="2160588"/>
            <a:ext cx="3403052" cy="3881437"/>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pPr marL="0" indent="0">
              <a:buNone/>
            </a:pPr>
            <a:r>
              <a:rPr lang="en-US" dirty="0"/>
              <a:t>We were surprised at the number of 1 line repair orders.  We will look at better usage of MPI and a Manager TO on turn down items.  Also, looking at recalls we are not selling customer pay service which we will concentrate on. There is also discounting going on we found by going through this exercise.  It was eye opening for both of us.  We have lots of room for improvement and we will move the needle by managing more closely.   </a:t>
            </a:r>
          </a:p>
        </p:txBody>
      </p:sp>
      <p:pic>
        <p:nvPicPr>
          <p:cNvPr id="7" name="Content Placeholder 6">
            <a:extLst>
              <a:ext uri="{FF2B5EF4-FFF2-40B4-BE49-F238E27FC236}">
                <a16:creationId xmlns:a16="http://schemas.microsoft.com/office/drawing/2014/main" id="{BBFA2F17-AC42-8230-7C02-4C06C3D29935}"/>
              </a:ext>
            </a:extLst>
          </p:cNvPr>
          <p:cNvPicPr>
            <a:picLocks noGrp="1" noChangeAspect="1"/>
          </p:cNvPicPr>
          <p:nvPr>
            <p:ph sz="half" idx="2"/>
          </p:nvPr>
        </p:nvPicPr>
        <p:blipFill>
          <a:blip r:embed="rId2"/>
          <a:stretch>
            <a:fillRect/>
          </a:stretch>
        </p:blipFill>
        <p:spPr>
          <a:xfrm>
            <a:off x="5266780" y="2160588"/>
            <a:ext cx="3830140" cy="3881437"/>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 Strengths</a:t>
            </a:r>
          </a:p>
          <a:p>
            <a:r>
              <a:rPr lang="en-US" dirty="0"/>
              <a:t>  Strong Tenure </a:t>
            </a:r>
          </a:p>
          <a:p>
            <a:r>
              <a:rPr lang="en-US" dirty="0"/>
              <a:t>  Highly trained Techs </a:t>
            </a:r>
          </a:p>
          <a:p>
            <a:r>
              <a:rPr lang="en-US" dirty="0"/>
              <a:t>  Huge Growth </a:t>
            </a:r>
          </a:p>
          <a:p>
            <a:r>
              <a:rPr lang="en-US" dirty="0"/>
              <a:t>  New Ford Pro Elite Service Center big potential</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ELR lower than guide </a:t>
            </a:r>
          </a:p>
          <a:p>
            <a:r>
              <a:rPr lang="en-US" dirty="0"/>
              <a:t>  Follow up with Advisors poor </a:t>
            </a:r>
          </a:p>
          <a:p>
            <a:r>
              <a:rPr lang="en-US" dirty="0"/>
              <a:t>  No BDC</a:t>
            </a:r>
          </a:p>
          <a:p>
            <a:r>
              <a:rPr lang="en-US" dirty="0"/>
              <a:t>  Dispatching </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567</TotalTime>
  <Words>742</Words>
  <Application>Microsoft Macintosh PowerPoint</Application>
  <PresentationFormat>Widescreen</PresentationFormat>
  <Paragraphs>137</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Fixed Operations Final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Chris Greeson</cp:lastModifiedBy>
  <cp:revision>9</cp:revision>
  <dcterms:created xsi:type="dcterms:W3CDTF">2022-12-04T13:10:55Z</dcterms:created>
  <dcterms:modified xsi:type="dcterms:W3CDTF">2024-07-28T01:23:57Z</dcterms:modified>
</cp:coreProperties>
</file>