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51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8/5/2024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8/5/2024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8/5/2024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999067" y="2404533"/>
            <a:ext cx="8274936" cy="3115733"/>
          </a:xfrm>
        </p:spPr>
        <p:txBody>
          <a:bodyPr/>
          <a:lstStyle/>
          <a:p>
            <a:r>
              <a:rPr lang="en-US" dirty="0">
                <a:solidFill>
                  <a:srgbClr val="FF0000"/>
                </a:solidFill>
              </a:rPr>
              <a:t>JOE GENTILE – AUDI LYNBROOK – NADA CLASS N446 POST-SERVICE CLASS HOMEWORK</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Advertising campaigns, including coupons for discounted tires or maintenance to drive traffic to the store.  </a:t>
            </a:r>
          </a:p>
          <a:p>
            <a:pPr lvl="1"/>
            <a:r>
              <a:rPr lang="en-US" dirty="0"/>
              <a:t>Including our service advisors in our company-wide sales training sessions. </a:t>
            </a:r>
          </a:p>
          <a:p>
            <a:pPr lvl="1"/>
            <a:r>
              <a:rPr lang="en-US" dirty="0"/>
              <a:t>With the amount of one-item maintenance RO’s, we could look into hiring another lube/express tech to work solely on the inspections and oil changes so that the bigger jobs can be left for the more experienced techs.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Threats</a:t>
            </a:r>
          </a:p>
          <a:p>
            <a:pPr lvl="1"/>
            <a:r>
              <a:rPr lang="en-US" dirty="0"/>
              <a:t>Continued poor communication between advisors and customers with cars in the shop.  Many times, a lack of communication between advisor and customer will lead to (</a:t>
            </a:r>
            <a:r>
              <a:rPr lang="en-US" dirty="0" err="1"/>
              <a:t>i</a:t>
            </a:r>
            <a:r>
              <a:rPr lang="en-US" dirty="0"/>
              <a:t>) losing the customer; (ii) triggering the dealership’s repurchase obligations under NY’s used car lemon law statute; (iii) frustrating a customer such that they lose trust in the dealer and decline recommended services.</a:t>
            </a:r>
          </a:p>
          <a:p>
            <a:pPr lvl="1"/>
            <a:r>
              <a:rPr lang="en-US" dirty="0"/>
              <a:t>Third party independent shops not only threaten to take our customers, but occasionally they will successfully solicit our technicians.  </a:t>
            </a:r>
          </a:p>
          <a:p>
            <a:pPr lvl="1"/>
            <a:r>
              <a:rPr lang="en-US" dirty="0"/>
              <a:t>Delivery driving for UPS/Amazon or working for the Metropolitan Transit Authority have become increasingly more appealing for automotive technicians. Those are market-specific competitors, but it underlines the nationwide issue with tech shortages. </a:t>
            </a:r>
          </a:p>
          <a:p>
            <a:pPr lvl="1"/>
            <a:r>
              <a:rPr lang="en-US" dirty="0"/>
              <a:t>If advisors continue without sales training, we risk losing techs because there’s not enough work, which makes it more difficult to produce gross if we don’t have the techs to do so.  If we don’t have the techs then we won’t have the capacity to increase gross. A vicious cycle.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Drastically reduce the one-item RO’s that we have. </a:t>
            </a:r>
          </a:p>
          <a:p>
            <a:pPr lvl="1"/>
            <a:r>
              <a:rPr lang="en-US" dirty="0"/>
              <a:t>Less RO’s without time punches so we can more accurately track progress (or regression).</a:t>
            </a:r>
          </a:p>
          <a:p>
            <a:pPr lvl="1"/>
            <a:r>
              <a:rPr lang="en-US" dirty="0"/>
              <a:t>Invest in advertising geared toward our service and parts department as opposed to focusing solely on sales. </a:t>
            </a:r>
          </a:p>
          <a:p>
            <a:pPr lvl="1"/>
            <a:r>
              <a:rPr lang="en-US" dirty="0"/>
              <a:t>Increase gross per RO</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Sales training for service advisors.</a:t>
            </a:r>
          </a:p>
          <a:p>
            <a:pPr lvl="1"/>
            <a:r>
              <a:rPr lang="en-US" dirty="0"/>
              <a:t>Track the lives of oil changes, battery replacements, tire rotations, NYS inspections and use that to follow up with customers regarding services that may be of use to them for the next visit. This will remind customers that they’re due to come to the dealership and, further, show customers that we’re on top of their vehicle’s needs.</a:t>
            </a:r>
          </a:p>
          <a:p>
            <a:pPr lvl="1"/>
            <a:r>
              <a:rPr lang="en-US" dirty="0"/>
              <a:t>During this time when delivery of parts has caused significant delays in completing repairs, we need to make sure that we’re stocking the right parts and our service advisors are providing regular updates to customers regarding the status of repairs.  Maintaining a sufficient loaner inventory will also help to alleviate customers’ frustration during the repair process. </a:t>
            </a:r>
          </a:p>
          <a:p>
            <a:pPr lvl="1"/>
            <a:r>
              <a:rPr lang="en-US" dirty="0"/>
              <a:t>Determine the proper distribution of work amongst techs to maximize efficiency.</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Our CRM should be able to tell us when customers are due for maintenance so that we can follow-up accordingly and try to drive traffic to the service department. </a:t>
            </a:r>
          </a:p>
          <a:p>
            <a:pPr lvl="1"/>
            <a:r>
              <a:rPr lang="en-US" dirty="0"/>
              <a:t>Hold weekly meetings between the service manager, advisors and techs to hear feedback on what can be done better and how new processes have impacted our performance as a department. </a:t>
            </a:r>
          </a:p>
          <a:p>
            <a:pPr lvl="1"/>
            <a:r>
              <a:rPr lang="en-US" dirty="0"/>
              <a:t>Reviewing customer calls with our service advisors will be key to showing them where improvements can be made.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79522707"/>
              </p:ext>
            </p:extLst>
          </p:nvPr>
        </p:nvGraphicFramePr>
        <p:xfrm>
          <a:off x="677334" y="1818624"/>
          <a:ext cx="9132492" cy="4279261"/>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39736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737962">
                <a:tc>
                  <a:txBody>
                    <a:bodyPr/>
                    <a:lstStyle/>
                    <a:p>
                      <a:r>
                        <a:rPr lang="en-US" dirty="0"/>
                        <a:t>Train Service Advisors</a:t>
                      </a:r>
                    </a:p>
                  </a:txBody>
                  <a:tcPr/>
                </a:tc>
                <a:tc>
                  <a:txBody>
                    <a:bodyPr/>
                    <a:lstStyle/>
                    <a:p>
                      <a:r>
                        <a:rPr lang="en-US" dirty="0"/>
                        <a:t>Service Manager/BDC Director/VP of Sales</a:t>
                      </a:r>
                    </a:p>
                  </a:txBody>
                  <a:tcPr/>
                </a:tc>
                <a:tc>
                  <a:txBody>
                    <a:bodyPr/>
                    <a:lstStyle/>
                    <a:p>
                      <a:r>
                        <a:rPr lang="en-US" sz="1200" dirty="0"/>
                        <a:t>At least quarterly training with monthly performance review and weekly departmental review</a:t>
                      </a:r>
                    </a:p>
                  </a:txBody>
                  <a:tcPr/>
                </a:tc>
                <a:extLst>
                  <a:ext uri="{0D108BD9-81ED-4DB2-BD59-A6C34878D82A}">
                    <a16:rowId xmlns:a16="http://schemas.microsoft.com/office/drawing/2014/main" val="2400365483"/>
                  </a:ext>
                </a:extLst>
              </a:tr>
              <a:tr h="737962">
                <a:tc>
                  <a:txBody>
                    <a:bodyPr/>
                    <a:lstStyle/>
                    <a:p>
                      <a:r>
                        <a:rPr lang="en-US" dirty="0"/>
                        <a:t>Follow-Up with Customers on Upcoming Scheduled repair/service</a:t>
                      </a:r>
                    </a:p>
                  </a:txBody>
                  <a:tcPr/>
                </a:tc>
                <a:tc>
                  <a:txBody>
                    <a:bodyPr/>
                    <a:lstStyle/>
                    <a:p>
                      <a:r>
                        <a:rPr lang="en-US" dirty="0"/>
                        <a:t>BDC Director/Service Advisors</a:t>
                      </a:r>
                    </a:p>
                  </a:txBody>
                  <a:tcPr/>
                </a:tc>
                <a:tc>
                  <a:txBody>
                    <a:bodyPr/>
                    <a:lstStyle/>
                    <a:p>
                      <a:r>
                        <a:rPr lang="en-US" sz="1200" dirty="0"/>
                        <a:t>This should be checked on a daily basis to start, but will be reinforced with monthly review meetings</a:t>
                      </a:r>
                    </a:p>
                  </a:txBody>
                  <a:tcPr/>
                </a:tc>
                <a:extLst>
                  <a:ext uri="{0D108BD9-81ED-4DB2-BD59-A6C34878D82A}">
                    <a16:rowId xmlns:a16="http://schemas.microsoft.com/office/drawing/2014/main" val="107845787"/>
                  </a:ext>
                </a:extLst>
              </a:tr>
              <a:tr h="1078559">
                <a:tc>
                  <a:txBody>
                    <a:bodyPr/>
                    <a:lstStyle/>
                    <a:p>
                      <a:r>
                        <a:rPr lang="en-US" dirty="0"/>
                        <a:t>Proper Distribution of Work</a:t>
                      </a:r>
                    </a:p>
                  </a:txBody>
                  <a:tcPr/>
                </a:tc>
                <a:tc>
                  <a:txBody>
                    <a:bodyPr/>
                    <a:lstStyle/>
                    <a:p>
                      <a:r>
                        <a:rPr lang="en-US" dirty="0"/>
                        <a:t>Dispatch/Service Advisor/Service Manager</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This will be reviewed daily until it is corrected as it this is something that could slip without constant monitoring.</a:t>
                      </a:r>
                    </a:p>
                    <a:p>
                      <a:endParaRPr lang="en-US" sz="1200" dirty="0"/>
                    </a:p>
                  </a:txBody>
                  <a:tcPr/>
                </a:tc>
                <a:extLst>
                  <a:ext uri="{0D108BD9-81ED-4DB2-BD59-A6C34878D82A}">
                    <a16:rowId xmlns:a16="http://schemas.microsoft.com/office/drawing/2014/main" val="1530126605"/>
                  </a:ext>
                </a:extLst>
              </a:tr>
              <a:tr h="908260">
                <a:tc>
                  <a:txBody>
                    <a:bodyPr/>
                    <a:lstStyle/>
                    <a:p>
                      <a:r>
                        <a:rPr lang="en-US" dirty="0"/>
                        <a:t>Increase gross per RO</a:t>
                      </a:r>
                    </a:p>
                  </a:txBody>
                  <a:tcPr/>
                </a:tc>
                <a:tc>
                  <a:txBody>
                    <a:bodyPr/>
                    <a:lstStyle/>
                    <a:p>
                      <a:r>
                        <a:rPr lang="en-US" dirty="0"/>
                        <a:t>Service Advisor/Fixed Ops Director</a:t>
                      </a:r>
                    </a:p>
                  </a:txBody>
                  <a:tcPr/>
                </a:tc>
                <a:tc>
                  <a:txBody>
                    <a:bodyPr/>
                    <a:lstStyle/>
                    <a:p>
                      <a:r>
                        <a:rPr lang="en-US" sz="1200" dirty="0"/>
                        <a:t>This will be reviewed daily until it is corrected as it this is something that could slip without constant monitoring.</a:t>
                      </a:r>
                    </a:p>
                  </a:txBody>
                  <a:tcPr/>
                </a:tc>
                <a:extLst>
                  <a:ext uri="{0D108BD9-81ED-4DB2-BD59-A6C34878D82A}">
                    <a16:rowId xmlns:a16="http://schemas.microsoft.com/office/drawing/2014/main" val="1950345431"/>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are confident that this service department has the people in place necessary to drastically improve our efficiency.  As discussed throughout this analysis, there’s a theme of inefficiency.  There are too many one-item RO’s; facility under-utilization; not enough gross per RO; etc.  There are aspects of the service department (intra-department communication, skilled technicians) that are promising and give reason for optimism.  However, we need to focus on maximizing what we have in our service department in order to begin seeing improvement in efficiency.  </a:t>
            </a:r>
          </a:p>
          <a:p>
            <a:r>
              <a:rPr lang="en-US" dirty="0"/>
              <a:t>Our main objective to increase efficiency from our technicians will require a collaborative effort from managers, techs and advisors, as well as the parts department to ensure that we have what we need to become a more efficient </a:t>
            </a:r>
            <a:r>
              <a:rPr lang="en-US"/>
              <a:t>service department. </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838200"/>
            <a:ext cx="8596668" cy="4627429"/>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pPr>
              <a:buFont typeface="Arial" panose="020B0604020202020204" pitchFamily="34" charset="0"/>
              <a:buChar char="•"/>
            </a:pPr>
            <a:r>
              <a:rPr lang="en-US" sz="1800" b="0" i="0" u="none" strike="noStrike" baseline="0" dirty="0">
                <a:solidFill>
                  <a:schemeClr val="tx1"/>
                </a:solidFill>
                <a:latin typeface="Calibri" panose="020F0502020204030204" pitchFamily="34" charset="0"/>
              </a:rPr>
              <a:t>Current practices </a:t>
            </a:r>
          </a:p>
          <a:p>
            <a:pPr lvl="1"/>
            <a:r>
              <a:rPr lang="en-US" b="0" i="0" u="none" strike="noStrike" baseline="0" dirty="0">
                <a:solidFill>
                  <a:schemeClr val="tx1"/>
                </a:solidFill>
                <a:latin typeface="Calibri" panose="020F0502020204030204" pitchFamily="34" charset="0"/>
              </a:rPr>
              <a:t>As we find with many other dealers in our area, we focus more on vehicles sales than service in our marketing.  We have internal promotions (</a:t>
            </a:r>
            <a:r>
              <a:rPr lang="en-US" dirty="0">
                <a:solidFill>
                  <a:schemeClr val="tx1"/>
                </a:solidFill>
                <a:latin typeface="Calibri" panose="020F0502020204030204" pitchFamily="34" charset="0"/>
              </a:rPr>
              <a:t>e.g., discounted/free maintenance with the purchase of a vehicle.  </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a:t>
            </a:r>
          </a:p>
          <a:p>
            <a:pPr lvl="1"/>
            <a:r>
              <a:rPr lang="en-US" b="0" i="0" u="none" strike="noStrike" baseline="0" dirty="0">
                <a:solidFill>
                  <a:schemeClr val="tx1"/>
                </a:solidFill>
                <a:latin typeface="Calibri" panose="020F0502020204030204" pitchFamily="34" charset="0"/>
              </a:rPr>
              <a:t>Considering </a:t>
            </a:r>
            <a:r>
              <a:rPr lang="en-US" dirty="0">
                <a:solidFill>
                  <a:schemeClr val="tx1"/>
                </a:solidFill>
                <a:latin typeface="Calibri" panose="020F0502020204030204" pitchFamily="34" charset="0"/>
              </a:rPr>
              <a:t>our densely populated market, we have several other competing Audi dealerships within a 12-mile radius of our store.  We need to be the first place that consumers think of when they’re thinking of where to have their Audi service, which includes customers who did not purchase their vehicle from our dealership. </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a:t>
            </a:r>
          </a:p>
          <a:p>
            <a:pPr lvl="1"/>
            <a:r>
              <a:rPr lang="en-US" dirty="0">
                <a:solidFill>
                  <a:schemeClr val="tx1"/>
                </a:solidFill>
                <a:latin typeface="Calibri" panose="020F0502020204030204" pitchFamily="34" charset="0"/>
              </a:rPr>
              <a:t>We must increase efficiency.  In our metropolitan New York area, people are constantly in a rush and never want to hear that they need to sit at the dealership for hours while their car is being worked on, or they’ll be without their car for several weeks while the dealership is waiting for parts to come in.  Like any other department, it starts with our people. In this instance, our technicians need to maintain the motivation to churn cars.  The service advisors will play an important role in keeping techs motivated because the techs need to feel both appreciated and “fed their hours.”  Service advisors also MUST improve on their communication with customers.  Improving communication and efficiency will improve our reputation, which will, in turn, improve our popularity in our market. </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 </a:t>
            </a:r>
          </a:p>
          <a:p>
            <a:pPr lvl="1"/>
            <a:endParaRPr lang="en-US" b="0" i="0" u="none" strike="noStrike" baseline="0" dirty="0">
              <a:solidFill>
                <a:schemeClr val="tx1"/>
              </a:solidFill>
              <a:latin typeface="Calibri" panose="020F0502020204030204" pitchFamily="34" charset="0"/>
            </a:endParaRPr>
          </a:p>
          <a:p>
            <a:pPr lvl="1"/>
            <a:endParaRPr lang="en-US" b="0" i="0" u="none" strike="noStrike" baseline="0" dirty="0">
              <a:solidFill>
                <a:schemeClr val="tx1"/>
              </a:solidFill>
              <a:latin typeface="Calibri" panose="020F0502020204030204" pitchFamily="34" charset="0"/>
            </a:endParaRPr>
          </a:p>
          <a:p>
            <a:endParaRPr lang="en-US" dirty="0"/>
          </a:p>
        </p:txBody>
      </p:sp>
      <p:sp>
        <p:nvSpPr>
          <p:cNvPr id="5" name="Title 4">
            <a:extLst>
              <a:ext uri="{FF2B5EF4-FFF2-40B4-BE49-F238E27FC236}">
                <a16:creationId xmlns:a16="http://schemas.microsoft.com/office/drawing/2014/main" id="{D8BE417F-FCB8-51D0-243F-BC3CBB33ABA1}"/>
              </a:ext>
            </a:extLst>
          </p:cNvPr>
          <p:cNvSpPr>
            <a:spLocks noGrp="1"/>
          </p:cNvSpPr>
          <p:nvPr>
            <p:ph type="title"/>
          </p:nvPr>
        </p:nvSpPr>
        <p:spPr>
          <a:xfrm>
            <a:off x="677334" y="609600"/>
            <a:ext cx="8596668" cy="711200"/>
          </a:xfrm>
        </p:spPr>
        <p:txBody>
          <a:bodyPr/>
          <a:lstStyle/>
          <a:p>
            <a:r>
              <a:rPr lang="en-US" dirty="0">
                <a:solidFill>
                  <a:schemeClr val="tx1"/>
                </a:solidFill>
              </a:rPr>
              <a:t>Marketing</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5458355" cy="4529667"/>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b="0" i="0" u="none" strike="noStrike" baseline="0" dirty="0">
                <a:solidFill>
                  <a:srgbClr val="221E1F"/>
                </a:solidFill>
                <a:latin typeface="Calibri" panose="020F0502020204030204" pitchFamily="34" charset="0"/>
              </a:rPr>
              <a:t>We are currently priced more aggressively than our nearby competitors.  </a:t>
            </a:r>
            <a:r>
              <a:rPr lang="en-US" dirty="0">
                <a:solidFill>
                  <a:srgbClr val="221E1F"/>
                </a:solidFill>
                <a:latin typeface="Calibri" panose="020F0502020204030204" pitchFamily="34" charset="0"/>
              </a:rPr>
              <a:t>During our in-class exercise, it was also clear that our advisors need to be held accountable for customer care through communication.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If we improve our efficiency and customer service, we believe customers will pay a premium, thereby justifying an increase to our pricing.  From there, we believe our customer base will grow.</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We need to regularly monitor the pricing of nearby dealers to ensure that our pricing reflects our approach.  Coach our advisors on selling work and maintaining the appropriate level of communication.  Lastly, we need to incentivize our technicians to churn hours by implementing an hours-based </a:t>
            </a:r>
            <a:r>
              <a:rPr lang="en-US" b="0" i="0" u="none" strike="noStrike" baseline="0" dirty="0" err="1">
                <a:solidFill>
                  <a:srgbClr val="221E1F"/>
                </a:solidFill>
                <a:latin typeface="Calibri" panose="020F0502020204030204" pitchFamily="34" charset="0"/>
              </a:rPr>
              <a:t>staistep</a:t>
            </a:r>
            <a:r>
              <a:rPr lang="en-US" b="0" i="0" u="none" strike="noStrike" baseline="0" dirty="0">
                <a:solidFill>
                  <a:srgbClr val="221E1F"/>
                </a:solidFill>
                <a:latin typeface="Calibri" panose="020F0502020204030204" pitchFamily="34" charset="0"/>
              </a:rPr>
              <a:t> bonus program.</a:t>
            </a: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Ownership holds us accountable on a monthly basis when we conduct our performance reviews. However, to make sure that we’re meeting our monthly goals, we’ll need to monitor progress on a weekly basis.  Our hours/gross per RO will be a good metric to judge whether our tech efficiency has increased. </a:t>
            </a:r>
          </a:p>
          <a:p>
            <a:endParaRPr lang="en-US" dirty="0"/>
          </a:p>
        </p:txBody>
      </p:sp>
      <p:pic>
        <p:nvPicPr>
          <p:cNvPr id="12" name="Picture 11">
            <a:extLst>
              <a:ext uri="{FF2B5EF4-FFF2-40B4-BE49-F238E27FC236}">
                <a16:creationId xmlns:a16="http://schemas.microsoft.com/office/drawing/2014/main" id="{182B8765-E98D-A009-AEC6-04DD39FE28D6}"/>
              </a:ext>
            </a:extLst>
          </p:cNvPr>
          <p:cNvPicPr>
            <a:picLocks noChangeAspect="1"/>
          </p:cNvPicPr>
          <p:nvPr/>
        </p:nvPicPr>
        <p:blipFill>
          <a:blip r:embed="rId2"/>
          <a:stretch>
            <a:fillRect/>
          </a:stretch>
        </p:blipFill>
        <p:spPr>
          <a:xfrm>
            <a:off x="6248400" y="2041891"/>
            <a:ext cx="4429743" cy="2333951"/>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136122"/>
            <a:ext cx="4825999" cy="4832878"/>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Service expense is 86.27%, with nearly half of that being in personnel expense.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We are please that personnel expense is the largest of our expense categories, but we desperately need to increase tech efficiency to justify our personnel expenses.  Again, we are glad that we appear to be sufficiently staffed, but it’s a matter of improving what we have in-house.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Coaching service advisors on how to sell by having them involved in our sales training classes.  Incentivizing our techs with stairstep hourly bonus programs.  Determining the best approach to workflow based on our schedule of techs working, as well as shop layout.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Gross profit will be the main metric to monitor, but also monitoring hours per RO and gross per RO.</a:t>
            </a:r>
          </a:p>
          <a:p>
            <a:endParaRPr lang="en-US" dirty="0"/>
          </a:p>
        </p:txBody>
      </p:sp>
      <p:pic>
        <p:nvPicPr>
          <p:cNvPr id="7" name="Picture 6">
            <a:extLst>
              <a:ext uri="{FF2B5EF4-FFF2-40B4-BE49-F238E27FC236}">
                <a16:creationId xmlns:a16="http://schemas.microsoft.com/office/drawing/2014/main" id="{5BB7A111-562C-1875-2692-FE82A1623852}"/>
              </a:ext>
            </a:extLst>
          </p:cNvPr>
          <p:cNvPicPr>
            <a:picLocks noChangeAspect="1"/>
          </p:cNvPicPr>
          <p:nvPr/>
        </p:nvPicPr>
        <p:blipFill>
          <a:blip r:embed="rId2"/>
          <a:stretch>
            <a:fillRect/>
          </a:stretch>
        </p:blipFill>
        <p:spPr>
          <a:xfrm>
            <a:off x="5800040" y="1761067"/>
            <a:ext cx="4436161" cy="254353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45585" y="573746"/>
            <a:ext cx="8596668" cy="745067"/>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946279"/>
            <a:ext cx="4859866" cy="5598453"/>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Our tech proficiency leaves a lot to be desired. It’s discouraging to think how much money we have let slip away from us due to inefficiency.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More hours per RO ! We need to drastically reduce the number of 1-item RO’s, which starts with up-selling from our advisors and also puts a focus on the parts department for properly stocking our inventory to ensure that our advisors have what they need to up-sell and our techs have what they need to produce hours.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In addition to teaching our </a:t>
            </a:r>
            <a:r>
              <a:rPr lang="en-US" dirty="0">
                <a:solidFill>
                  <a:srgbClr val="221E1F"/>
                </a:solidFill>
                <a:latin typeface="Calibri" panose="020F0502020204030204" pitchFamily="34" charset="0"/>
              </a:rPr>
              <a:t>advisors on how to sell, we also need to train our customers on how to spend.  If we sell customers early on in the life of their vehicle, the idea of spending money on repairs will not be foreign when the opportunity to sell a large repair arises.  We will also emphasize efficiency in warranty work as that will leave more time for customer paid jobs.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Reviewing hours and jobs by service advisors on a weekly basis.  </a:t>
            </a:r>
            <a:r>
              <a:rPr lang="en-US" dirty="0">
                <a:solidFill>
                  <a:srgbClr val="221E1F"/>
                </a:solidFill>
                <a:latin typeface="Calibri" panose="020F0502020204030204" pitchFamily="34" charset="0"/>
              </a:rPr>
              <a:t>As part of that training, w</a:t>
            </a:r>
            <a:r>
              <a:rPr lang="en-US" b="0" i="0" u="none" strike="noStrike" baseline="0" dirty="0">
                <a:solidFill>
                  <a:srgbClr val="221E1F"/>
                </a:solidFill>
                <a:latin typeface="Calibri" panose="020F0502020204030204" pitchFamily="34" charset="0"/>
              </a:rPr>
              <a:t>e will also review phone calls with our advisors as our calls are recorded.  </a:t>
            </a:r>
            <a:r>
              <a:rPr lang="en-US" dirty="0">
                <a:solidFill>
                  <a:srgbClr val="221E1F"/>
                </a:solidFill>
                <a:latin typeface="Calibri" panose="020F0502020204030204" pitchFamily="34" charset="0"/>
              </a:rPr>
              <a:t>Reviewing RO’s with techs to ensure efficiency will also be key</a:t>
            </a:r>
            <a:endParaRPr lang="en-US"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3D22E102-7545-0E23-83CB-22B9DADBAFC5}"/>
              </a:ext>
            </a:extLst>
          </p:cNvPr>
          <p:cNvPicPr>
            <a:picLocks noGrp="1" noChangeAspect="1"/>
          </p:cNvPicPr>
          <p:nvPr>
            <p:ph sz="half" idx="2"/>
          </p:nvPr>
        </p:nvPicPr>
        <p:blipFill>
          <a:blip r:embed="rId2"/>
          <a:stretch>
            <a:fillRect/>
          </a:stretch>
        </p:blipFill>
        <p:spPr>
          <a:xfrm>
            <a:off x="5614458" y="1565281"/>
            <a:ext cx="4184650" cy="3727437"/>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33234"/>
            <a:ext cx="5486399" cy="4468033"/>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b="0" i="0" u="none" strike="noStrike" baseline="0" dirty="0">
                <a:solidFill>
                  <a:srgbClr val="221E1F"/>
                </a:solidFill>
                <a:latin typeface="Calibri" panose="020F0502020204030204" pitchFamily="34" charset="0"/>
              </a:rPr>
              <a:t>All but one of our technicians has 2 bays to work on.  Our facility utilization is terrible.</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Improving efficiency.  I previously believed we didn’t have enough techs, but after looking at our numbers, it’s really a matter of having our existing staff develop better time-management before adding techs becomes our top concern.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While we ultimately will want more techs once we can justify adding the staff, we need to manage workflow in a way that allows our existing 14 techs to use both of the bays they’re allotted in our shop.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Analyzing hours per RO will be the key factor in evaluating whether we are maximizing our facility potential.  If our techs are producing hours on the same number of RO’s, our efficiency/utilization will increase.</a:t>
            </a:r>
            <a:endParaRPr lang="en-US" b="0" i="0" u="none"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C1A09678-6CDF-3DED-2368-5AB784D29CEE}"/>
              </a:ext>
            </a:extLst>
          </p:cNvPr>
          <p:cNvPicPr>
            <a:picLocks noChangeAspect="1"/>
          </p:cNvPicPr>
          <p:nvPr/>
        </p:nvPicPr>
        <p:blipFill>
          <a:blip r:embed="rId2"/>
          <a:stretch>
            <a:fillRect/>
          </a:stretch>
        </p:blipFill>
        <p:spPr>
          <a:xfrm>
            <a:off x="6631443" y="1433234"/>
            <a:ext cx="2295845" cy="3991532"/>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557867"/>
            <a:ext cx="4184035" cy="3907761"/>
          </a:xfrm>
        </p:spPr>
        <p:txBody>
          <a:bodyPr>
            <a:normAutofit lnSpcReduction="10000"/>
          </a:bodyPr>
          <a:lstStyle/>
          <a:p>
            <a:r>
              <a:rPr lang="en-US" dirty="0"/>
              <a:t>We MUST address the number of one-item RO’s as our efficiency took a huge hit because of it.  There was a substantial number of RO’s where it appears that customers showed up only for an inspection and left without even being offered anything else.  There were also plenty of one-item RO’s where services were recommended but declined by the customer.  </a:t>
            </a:r>
          </a:p>
          <a:p>
            <a:r>
              <a:rPr lang="en-US" dirty="0"/>
              <a:t>This particular batch of RO’s had many line-items with no hours input.</a:t>
            </a:r>
          </a:p>
        </p:txBody>
      </p:sp>
      <p:pic>
        <p:nvPicPr>
          <p:cNvPr id="8" name="Content Placeholder 7">
            <a:extLst>
              <a:ext uri="{FF2B5EF4-FFF2-40B4-BE49-F238E27FC236}">
                <a16:creationId xmlns:a16="http://schemas.microsoft.com/office/drawing/2014/main" id="{7D42D317-DD30-1A2C-92DB-C9D268F3E555}"/>
              </a:ext>
            </a:extLst>
          </p:cNvPr>
          <p:cNvPicPr>
            <a:picLocks noGrp="1" noChangeAspect="1"/>
          </p:cNvPicPr>
          <p:nvPr>
            <p:ph sz="half" idx="2"/>
          </p:nvPr>
        </p:nvPicPr>
        <p:blipFill>
          <a:blip r:embed="rId2"/>
          <a:stretch>
            <a:fillRect/>
          </a:stretch>
        </p:blipFill>
        <p:spPr>
          <a:xfrm>
            <a:off x="5326591" y="1310223"/>
            <a:ext cx="4184650" cy="4540244"/>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High warranty labor rate of $234.21 (increased by over $50.00 per hour in July 2024)</a:t>
            </a:r>
          </a:p>
          <a:p>
            <a:pPr lvl="1"/>
            <a:r>
              <a:rPr lang="en-US" dirty="0"/>
              <a:t>We are effective when it comes to fixing issues the first time. </a:t>
            </a:r>
          </a:p>
          <a:p>
            <a:pPr lvl="1"/>
            <a:r>
              <a:rPr lang="en-US" dirty="0"/>
              <a:t>We are a union shop so that is a good recruiting tool for techs.</a:t>
            </a:r>
          </a:p>
          <a:p>
            <a:pPr lvl="1"/>
            <a:r>
              <a:rPr lang="en-US" dirty="0"/>
              <a:t>Camaraderie amongst service and parts. Unlike certain other stores within our group, Audi Lynbrook has a cohesive fixed operations department.</a:t>
            </a:r>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Our service advisors need sales training, including but not limited to communication/follow-up.</a:t>
            </a:r>
          </a:p>
          <a:p>
            <a:pPr lvl="1"/>
            <a:r>
              <a:rPr lang="en-US" dirty="0"/>
              <a:t>Efficiency is way down (one-item RO’s, wasted time, etc.).</a:t>
            </a:r>
          </a:p>
          <a:p>
            <a:pPr lvl="1"/>
            <a:r>
              <a:rPr lang="en-US" dirty="0"/>
              <a:t>As a whole, this is a successful dealership and that can bread complacency.  We need to address that. </a:t>
            </a:r>
          </a:p>
          <a:p>
            <a:pPr lvl="1"/>
            <a:r>
              <a:rPr lang="en-US" dirty="0"/>
              <a:t>Marketing our service and parts department.</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266</TotalTime>
  <Words>2047</Words>
  <Application>Microsoft Office PowerPoint</Application>
  <PresentationFormat>Widescreen</PresentationFormat>
  <Paragraphs>114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JOE GENTILE – AUDI LYNBROOK – NADA CLASS N446 POST-SERVICE CLASS HOMEWORK</vt:lpstr>
      <vt:lpstr>Marketing</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IT Dept</cp:lastModifiedBy>
  <cp:revision>17</cp:revision>
  <dcterms:created xsi:type="dcterms:W3CDTF">2022-12-04T13:10:55Z</dcterms:created>
  <dcterms:modified xsi:type="dcterms:W3CDTF">2024-08-05T16:53:44Z</dcterms:modified>
</cp:coreProperties>
</file>