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0"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60" d="100"/>
          <a:sy n="160" d="100"/>
        </p:scale>
        <p:origin x="342"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Sousa" userId="bbb1db4f-abeb-4262-b877-f13c982c989f" providerId="ADAL" clId="{EEA16E10-5728-4F11-8A38-DCD2007B0D65}"/>
    <pc:docChg chg="undo custSel modSld">
      <pc:chgData name="Matthew Sousa" userId="bbb1db4f-abeb-4262-b877-f13c982c989f" providerId="ADAL" clId="{EEA16E10-5728-4F11-8A38-DCD2007B0D65}" dt="2024-09-23T23:59:29.233" v="2038" actId="20577"/>
      <pc:docMkLst>
        <pc:docMk/>
      </pc:docMkLst>
      <pc:sldChg chg="modSp">
        <pc:chgData name="Matthew Sousa" userId="bbb1db4f-abeb-4262-b877-f13c982c989f" providerId="ADAL" clId="{EEA16E10-5728-4F11-8A38-DCD2007B0D65}" dt="2024-09-23T23:24:23.830" v="452" actId="20577"/>
        <pc:sldMkLst>
          <pc:docMk/>
          <pc:sldMk cId="2924363353" sldId="259"/>
        </pc:sldMkLst>
        <pc:spChg chg="mod">
          <ac:chgData name="Matthew Sousa" userId="bbb1db4f-abeb-4262-b877-f13c982c989f" providerId="ADAL" clId="{EEA16E10-5728-4F11-8A38-DCD2007B0D65}" dt="2024-09-23T23:24:23.830" v="452" actId="20577"/>
          <ac:spMkLst>
            <pc:docMk/>
            <pc:sldMk cId="2924363353" sldId="259"/>
            <ac:spMk id="3" creationId="{0CC31931-4847-F763-D4D1-1433E7E0CE49}"/>
          </ac:spMkLst>
        </pc:spChg>
      </pc:sldChg>
      <pc:sldChg chg="modSp">
        <pc:chgData name="Matthew Sousa" userId="bbb1db4f-abeb-4262-b877-f13c982c989f" providerId="ADAL" clId="{EEA16E10-5728-4F11-8A38-DCD2007B0D65}" dt="2024-09-23T23:28:15.294" v="939" actId="20577"/>
        <pc:sldMkLst>
          <pc:docMk/>
          <pc:sldMk cId="3887641486" sldId="270"/>
        </pc:sldMkLst>
        <pc:spChg chg="mod">
          <ac:chgData name="Matthew Sousa" userId="bbb1db4f-abeb-4262-b877-f13c982c989f" providerId="ADAL" clId="{EEA16E10-5728-4F11-8A38-DCD2007B0D65}" dt="2024-09-23T23:28:15.294" v="939" actId="20577"/>
          <ac:spMkLst>
            <pc:docMk/>
            <pc:sldMk cId="3887641486" sldId="270"/>
            <ac:spMk id="3" creationId="{0CC31931-4847-F763-D4D1-1433E7E0CE49}"/>
          </ac:spMkLst>
        </pc:spChg>
      </pc:sldChg>
      <pc:sldChg chg="modSp">
        <pc:chgData name="Matthew Sousa" userId="bbb1db4f-abeb-4262-b877-f13c982c989f" providerId="ADAL" clId="{EEA16E10-5728-4F11-8A38-DCD2007B0D65}" dt="2024-09-23T23:45:01.992" v="1267" actId="20577"/>
        <pc:sldMkLst>
          <pc:docMk/>
          <pc:sldMk cId="1306592365" sldId="271"/>
        </pc:sldMkLst>
        <pc:spChg chg="mod">
          <ac:chgData name="Matthew Sousa" userId="bbb1db4f-abeb-4262-b877-f13c982c989f" providerId="ADAL" clId="{EEA16E10-5728-4F11-8A38-DCD2007B0D65}" dt="2024-09-23T23:45:01.992" v="1267" actId="20577"/>
          <ac:spMkLst>
            <pc:docMk/>
            <pc:sldMk cId="1306592365" sldId="271"/>
            <ac:spMk id="3" creationId="{0CC31931-4847-F763-D4D1-1433E7E0CE49}"/>
          </ac:spMkLst>
        </pc:spChg>
      </pc:sldChg>
      <pc:sldChg chg="modSp">
        <pc:chgData name="Matthew Sousa" userId="bbb1db4f-abeb-4262-b877-f13c982c989f" providerId="ADAL" clId="{EEA16E10-5728-4F11-8A38-DCD2007B0D65}" dt="2024-09-23T23:55:24.442" v="1695" actId="20577"/>
        <pc:sldMkLst>
          <pc:docMk/>
          <pc:sldMk cId="1901477980" sldId="272"/>
        </pc:sldMkLst>
        <pc:spChg chg="mod">
          <ac:chgData name="Matthew Sousa" userId="bbb1db4f-abeb-4262-b877-f13c982c989f" providerId="ADAL" clId="{EEA16E10-5728-4F11-8A38-DCD2007B0D65}" dt="2024-09-23T23:55:24.442" v="1695" actId="20577"/>
          <ac:spMkLst>
            <pc:docMk/>
            <pc:sldMk cId="1901477980" sldId="272"/>
            <ac:spMk id="3" creationId="{0CC31931-4847-F763-D4D1-1433E7E0CE49}"/>
          </ac:spMkLst>
        </pc:spChg>
      </pc:sldChg>
      <pc:sldChg chg="modSp">
        <pc:chgData name="Matthew Sousa" userId="bbb1db4f-abeb-4262-b877-f13c982c989f" providerId="ADAL" clId="{EEA16E10-5728-4F11-8A38-DCD2007B0D65}" dt="2024-09-23T23:59:29.233" v="2038" actId="20577"/>
        <pc:sldMkLst>
          <pc:docMk/>
          <pc:sldMk cId="3333452679" sldId="273"/>
        </pc:sldMkLst>
        <pc:spChg chg="mod">
          <ac:chgData name="Matthew Sousa" userId="bbb1db4f-abeb-4262-b877-f13c982c989f" providerId="ADAL" clId="{EEA16E10-5728-4F11-8A38-DCD2007B0D65}" dt="2024-09-23T23:59:29.233" v="2038" actId="20577"/>
          <ac:spMkLst>
            <pc:docMk/>
            <pc:sldMk cId="3333452679" sldId="273"/>
            <ac:spMk id="3" creationId="{0CC31931-4847-F763-D4D1-1433E7E0CE4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42027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37408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126741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95795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214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941509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479003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879302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08833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50585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0399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9/23/2024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007249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107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31996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17140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9/23/2024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840289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96403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9/23/2024</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92193010"/>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 N446</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DUECK ON MARINE</a:t>
            </a:r>
          </a:p>
          <a:p>
            <a:pPr algn="ctr"/>
            <a:r>
              <a:rPr lang="en-US" sz="3200" dirty="0"/>
              <a:t>Matthew Sousa / David Wu</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pPr lvl="0"/>
            <a:r>
              <a:rPr lang="en-US" dirty="0"/>
              <a:t>Market Area – We are located in the largest city in Western Canada with one of the highest growing populations in the Country. Therefore, we have high opportunity for marketing.</a:t>
            </a:r>
            <a:endParaRPr lang="en-CA" dirty="0"/>
          </a:p>
          <a:p>
            <a:pPr lvl="0"/>
            <a:r>
              <a:rPr lang="en-US" dirty="0"/>
              <a:t>All makes and model repairs – We can further invest in this by getting the tools required to perform the diagnostics for all vehicles</a:t>
            </a:r>
            <a:endParaRPr lang="en-CA" dirty="0"/>
          </a:p>
          <a:p>
            <a:pPr lvl="0"/>
            <a:r>
              <a:rPr lang="en-US" dirty="0"/>
              <a:t>Competitive pricing board – Install boards indicating our pricing compared to local non-dealers</a:t>
            </a:r>
            <a:endParaRPr lang="en-CA" dirty="0"/>
          </a:p>
          <a:p>
            <a:pPr lvl="0"/>
            <a:r>
              <a:rPr lang="en-US" dirty="0"/>
              <a:t>Staffing – Setup relationships and sponsorships with the local training institutions to have access of newly qualified technicians before competitors</a:t>
            </a:r>
            <a:endParaRPr lang="en-CA"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pPr lvl="0"/>
            <a:r>
              <a:rPr lang="en-US" dirty="0"/>
              <a:t>Technician retention – High risk to lose non-tenured staff to unionized organizations due to work hours and pensions</a:t>
            </a:r>
            <a:endParaRPr lang="en-CA" dirty="0"/>
          </a:p>
          <a:p>
            <a:pPr lvl="0"/>
            <a:r>
              <a:rPr lang="en-US" dirty="0"/>
              <a:t>Customer retention – Loss of customers on competitive Repair Orders due to turn around of jobs compared to non-dealers</a:t>
            </a:r>
            <a:endParaRPr lang="en-CA" dirty="0"/>
          </a:p>
          <a:p>
            <a:pPr lvl="0"/>
            <a:r>
              <a:rPr lang="en-US" dirty="0"/>
              <a:t>Independent Mechanics – Loss of customer business to Independents due to perception of value or better service hours</a:t>
            </a:r>
            <a:endParaRPr lang="en-CA" dirty="0"/>
          </a:p>
          <a:p>
            <a:pPr lvl="0"/>
            <a:r>
              <a:rPr lang="en-US" dirty="0"/>
              <a:t>Diversity of Market – Recognition of the Company has diminished with the increased diversity of new immigrants to the Country, due to poor marketing, and given the brand is domestic, it does not sway customers that are more familiar with Import brands</a:t>
            </a:r>
            <a:endParaRPr lang="en-CA"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lvl="0"/>
            <a:r>
              <a:rPr lang="en-US" dirty="0"/>
              <a:t>Decrease number of one-line repair orders</a:t>
            </a:r>
            <a:endParaRPr lang="en-CA" dirty="0"/>
          </a:p>
          <a:p>
            <a:pPr lvl="0"/>
            <a:r>
              <a:rPr lang="en-US" dirty="0"/>
              <a:t>Increase number of repair orders written</a:t>
            </a:r>
            <a:endParaRPr lang="en-CA" dirty="0"/>
          </a:p>
          <a:p>
            <a:pPr lvl="0"/>
            <a:r>
              <a:rPr lang="en-US" dirty="0"/>
              <a:t>Increase gross on repair orders</a:t>
            </a:r>
            <a:endParaRPr lang="en-CA" dirty="0"/>
          </a:p>
          <a:p>
            <a:pPr lvl="0"/>
            <a:r>
              <a:rPr lang="en-US" dirty="0"/>
              <a:t>Improve technician productivity, efficiency, and proficiency</a:t>
            </a:r>
            <a:endParaRPr lang="en-CA"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62500" lnSpcReduction="20000"/>
          </a:bodyPr>
          <a:lstStyle/>
          <a:p>
            <a:pPr lvl="0"/>
            <a:r>
              <a:rPr lang="en-US" dirty="0"/>
              <a:t>Provide more training to staff</a:t>
            </a:r>
            <a:endParaRPr lang="en-CA" dirty="0"/>
          </a:p>
          <a:p>
            <a:pPr lvl="1"/>
            <a:r>
              <a:rPr lang="en-US" dirty="0"/>
              <a:t>Technicians – customer service</a:t>
            </a:r>
            <a:endParaRPr lang="en-CA" dirty="0"/>
          </a:p>
          <a:p>
            <a:pPr lvl="1"/>
            <a:r>
              <a:rPr lang="en-US" dirty="0"/>
              <a:t>Advisors – selling </a:t>
            </a:r>
            <a:endParaRPr lang="en-CA" dirty="0"/>
          </a:p>
          <a:p>
            <a:pPr lvl="1"/>
            <a:r>
              <a:rPr lang="en-US" dirty="0"/>
              <a:t>Appointment coordinators – product knowledge</a:t>
            </a:r>
            <a:endParaRPr lang="en-CA" dirty="0"/>
          </a:p>
          <a:p>
            <a:pPr lvl="0"/>
            <a:r>
              <a:rPr lang="en-US" dirty="0"/>
              <a:t>Hire additional low-level technicians for competitive pay services</a:t>
            </a:r>
            <a:endParaRPr lang="en-CA" dirty="0"/>
          </a:p>
          <a:p>
            <a:pPr lvl="0"/>
            <a:r>
              <a:rPr lang="en-US" dirty="0"/>
              <a:t>Setup a non-dealer competitive pricing board</a:t>
            </a:r>
            <a:endParaRPr lang="en-CA" dirty="0"/>
          </a:p>
          <a:p>
            <a:pPr lvl="0"/>
            <a:r>
              <a:rPr lang="en-US" dirty="0"/>
              <a:t>Increase service hours to match sales hours</a:t>
            </a:r>
            <a:endParaRPr lang="en-CA" dirty="0"/>
          </a:p>
          <a:p>
            <a:pPr lvl="0"/>
            <a:r>
              <a:rPr lang="en-US" dirty="0"/>
              <a:t>Increase management review of staff and provide additional coaching</a:t>
            </a:r>
            <a:endParaRPr lang="en-CA" dirty="0"/>
          </a:p>
          <a:p>
            <a:pPr lvl="0"/>
            <a:r>
              <a:rPr lang="en-US" dirty="0"/>
              <a:t>Increase parts department integration with service department</a:t>
            </a:r>
            <a:endParaRPr lang="en-CA" dirty="0"/>
          </a:p>
          <a:p>
            <a:pPr lvl="0"/>
            <a:r>
              <a:rPr lang="en-US" dirty="0"/>
              <a:t>Improve marketing in the area</a:t>
            </a:r>
            <a:endParaRPr lang="en-CA"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pPr lvl="0"/>
            <a:r>
              <a:rPr lang="en-US" dirty="0"/>
              <a:t>Training – Monthly training to be provided to staff in their respective work area</a:t>
            </a:r>
            <a:endParaRPr lang="en-CA" dirty="0"/>
          </a:p>
          <a:p>
            <a:pPr lvl="0"/>
            <a:r>
              <a:rPr lang="en-US" dirty="0"/>
              <a:t>Staffing – Implement a bonus system for new employee referrals and retention</a:t>
            </a:r>
            <a:endParaRPr lang="en-CA" dirty="0"/>
          </a:p>
          <a:p>
            <a:pPr lvl="0"/>
            <a:r>
              <a:rPr lang="en-US" dirty="0"/>
              <a:t>Pricing Board – Have service managers reach out for competitive pricing and coordinate with marketing</a:t>
            </a:r>
            <a:endParaRPr lang="en-CA" dirty="0"/>
          </a:p>
          <a:p>
            <a:pPr lvl="0"/>
            <a:r>
              <a:rPr lang="en-US" dirty="0"/>
              <a:t>Hours – Work with technicians and appointment coordinators to develop new staff schedules</a:t>
            </a:r>
            <a:endParaRPr lang="en-CA" dirty="0"/>
          </a:p>
          <a:p>
            <a:pPr lvl="0"/>
            <a:r>
              <a:rPr lang="en-US" dirty="0"/>
              <a:t>Management – To review random sample of work orders from the previous days for deficiencies (no inspections performed, one-line item Repair Orders, declined services, etc.) and discuss with team members</a:t>
            </a:r>
            <a:endParaRPr lang="en-CA" dirty="0"/>
          </a:p>
          <a:p>
            <a:pPr lvl="0"/>
            <a:r>
              <a:rPr lang="en-US" dirty="0"/>
              <a:t>Parts integration – Close parts back counter and have an employee provide parts directly to technicians</a:t>
            </a:r>
            <a:endParaRPr lang="en-CA" dirty="0"/>
          </a:p>
          <a:p>
            <a:pPr lvl="0"/>
            <a:r>
              <a:rPr lang="en-US" dirty="0"/>
              <a:t>Marketing – Increase social media presence by highlighting repairs performed</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30963050"/>
              </p:ext>
            </p:extLst>
          </p:nvPr>
        </p:nvGraphicFramePr>
        <p:xfrm>
          <a:off x="2037177" y="2221756"/>
          <a:ext cx="8458428" cy="3696415"/>
        </p:xfrm>
        <a:graphic>
          <a:graphicData uri="http://schemas.openxmlformats.org/drawingml/2006/table">
            <a:tbl>
              <a:tblPr firstRow="1" bandRow="1">
                <a:tableStyleId>{5C22544A-7EE6-4342-B048-85BDC9FD1C3A}</a:tableStyleId>
              </a:tblPr>
              <a:tblGrid>
                <a:gridCol w="2819476">
                  <a:extLst>
                    <a:ext uri="{9D8B030D-6E8A-4147-A177-3AD203B41FA5}">
                      <a16:colId xmlns:a16="http://schemas.microsoft.com/office/drawing/2014/main" val="2235853955"/>
                    </a:ext>
                  </a:extLst>
                </a:gridCol>
                <a:gridCol w="2819476">
                  <a:extLst>
                    <a:ext uri="{9D8B030D-6E8A-4147-A177-3AD203B41FA5}">
                      <a16:colId xmlns:a16="http://schemas.microsoft.com/office/drawing/2014/main" val="4174400132"/>
                    </a:ext>
                  </a:extLst>
                </a:gridCol>
                <a:gridCol w="2819476">
                  <a:extLst>
                    <a:ext uri="{9D8B030D-6E8A-4147-A177-3AD203B41FA5}">
                      <a16:colId xmlns:a16="http://schemas.microsoft.com/office/drawing/2014/main" val="1146395385"/>
                    </a:ext>
                  </a:extLst>
                </a:gridCol>
              </a:tblGrid>
              <a:tr h="587723">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397889">
                <a:tc>
                  <a:txBody>
                    <a:bodyPr/>
                    <a:lstStyle/>
                    <a:p>
                      <a:pPr>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Develop training programs for staff</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Service Managers and Director of Fixed Operations</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December 1, 2024</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00365483"/>
                  </a:ext>
                </a:extLst>
              </a:tr>
              <a:tr h="351851">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Develop and implement hiring referral bonus</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Service Managers and Director of Fixed Operations</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October 31, 2024</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98967806"/>
                  </a:ext>
                </a:extLst>
              </a:tr>
              <a:tr h="238898">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Competitive pricing board</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Service Managers and Marketing</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September 30, 2024</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67830825"/>
                  </a:ext>
                </a:extLst>
              </a:tr>
              <a:tr h="181232">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Increase service hours</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Director of Fixed Operations and GM</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December 31, 2024</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62907693"/>
                  </a:ext>
                </a:extLst>
              </a:tr>
              <a:tr h="411892">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Management to perform daily reviews</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Service Managers and Director of Fixed Operations</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September 30, 2024</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7845787"/>
                  </a:ext>
                </a:extLst>
              </a:tr>
              <a:tr h="230659">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Close parts back counter</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Service Managers and Parts Manager</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October 31, 2024</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30126605"/>
                  </a:ext>
                </a:extLst>
              </a:tr>
              <a:tr h="238898">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Marketing social media ads</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Service Managers and Marketing</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October 31, 2024</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0345431"/>
                  </a:ext>
                </a:extLst>
              </a:tr>
              <a:tr h="280086">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Create better focus on Competitive Pay services with new staff</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Service Managers</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December 31, 2024</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60891333"/>
                  </a:ext>
                </a:extLst>
              </a:tr>
              <a:tr h="283475">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Institute weekly technician meetings</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Service Managers</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September 30, 2024</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37224325"/>
                  </a:ext>
                </a:extLst>
              </a:tr>
              <a:tr h="370703">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Institute weekly Advisor and Appointment Coordinator meetings</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Service Managers</a:t>
                      </a:r>
                      <a:endParaRPr lang="en-C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September 30, 2024</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Given the significant size of the Company’s service department, under utilization of the facility, both in terms of man hours due to number of available bays, and that of short work days, it is clear this needs to be addressed quickly. This issue limits profitability of the department along with causing associated issues.</a:t>
            </a:r>
            <a:endParaRPr lang="en-CA" dirty="0"/>
          </a:p>
          <a:p>
            <a:r>
              <a:rPr lang="en-US" dirty="0"/>
              <a:t>As the department is busy with the current staff threshold, a high-level view might make this appear to be good, however, it causes people to not be efficient and not look for areas of improvement. </a:t>
            </a:r>
            <a:endParaRPr lang="en-CA" dirty="0"/>
          </a:p>
          <a:p>
            <a:r>
              <a:rPr lang="en-US" dirty="0"/>
              <a:t>The above Action Plan should result in the department becoming more proactive to the needs of the business and the market, instead of complacent and reactive. This would then result in an increase to gross profit and ultimately working towards being the department profitable. </a:t>
            </a:r>
            <a:endParaRPr lang="en-CA"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r>
              <a:rPr lang="en-US" sz="1800" dirty="0">
                <a:latin typeface="Calibri" panose="020F0502020204030204" pitchFamily="34" charset="0"/>
              </a:rPr>
              <a:t>– Post service specials on website and occasionally on social media</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r>
              <a:rPr lang="en-US" sz="1800" dirty="0">
                <a:latin typeface="Calibri" panose="020F0502020204030204" pitchFamily="34" charset="0"/>
              </a:rPr>
              <a:t>– Increase frequency and more targeted advertisement on social media through geofencing. Cross promote service/parts with sales.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 Have monthly meetings and budgets between service and marketing managers. </a:t>
            </a:r>
          </a:p>
          <a:p>
            <a:r>
              <a:rPr lang="en-US" sz="1800" b="0" i="0" u="none" strike="noStrike" baseline="0" dirty="0">
                <a:solidFill>
                  <a:schemeClr val="tx1"/>
                </a:solidFill>
                <a:latin typeface="Calibri" panose="020F0502020204030204" pitchFamily="34" charset="0"/>
              </a:rPr>
              <a:t>Plans to evaluate your changes – Quarterly review of sales/business triggered from specific advertising.</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309029" y="2020392"/>
            <a:ext cx="4185623" cy="330411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Lots of one-line item ROs and frequent discounts</a:t>
            </a:r>
          </a:p>
          <a:p>
            <a:r>
              <a:rPr lang="en-US" sz="1800" b="0" i="0" u="none" strike="noStrike" baseline="0" dirty="0">
                <a:solidFill>
                  <a:srgbClr val="221E1F"/>
                </a:solidFill>
                <a:latin typeface="Calibri" panose="020F0502020204030204" pitchFamily="34" charset="0"/>
              </a:rPr>
              <a:t>Goals for improvement – Train service advisors to better promote value of services provided and incentivize reduction in one-line item ROs </a:t>
            </a:r>
          </a:p>
          <a:p>
            <a:r>
              <a:rPr lang="en-US" sz="1800" b="0" i="0" u="none" strike="noStrike" baseline="0" dirty="0">
                <a:solidFill>
                  <a:srgbClr val="221E1F"/>
                </a:solidFill>
                <a:latin typeface="Calibri" panose="020F0502020204030204" pitchFamily="34" charset="0"/>
              </a:rPr>
              <a:t>Plans to achieve your goals – Consistent sales training and review of ROs by service advisors on a daily/weekly basis</a:t>
            </a:r>
          </a:p>
          <a:p>
            <a:r>
              <a:rPr lang="en-US" sz="1800" b="0" i="0" u="none" strike="noStrike" baseline="0" dirty="0">
                <a:solidFill>
                  <a:srgbClr val="221E1F"/>
                </a:solidFill>
                <a:latin typeface="Calibri" panose="020F0502020204030204" pitchFamily="34" charset="0"/>
              </a:rPr>
              <a:t>Plans to evaluate your changes – Quarterly review of % of one-line item ROs and discount % of total sales </a:t>
            </a:r>
          </a:p>
          <a:p>
            <a:endParaRPr lang="en-US" dirty="0"/>
          </a:p>
        </p:txBody>
      </p:sp>
      <p:pic>
        <p:nvPicPr>
          <p:cNvPr id="4" name="Picture 3">
            <a:extLst>
              <a:ext uri="{FF2B5EF4-FFF2-40B4-BE49-F238E27FC236}">
                <a16:creationId xmlns:a16="http://schemas.microsoft.com/office/drawing/2014/main" id="{3AE4C09C-3785-4A52-8B87-175B78CBDDDF}"/>
              </a:ext>
            </a:extLst>
          </p:cNvPr>
          <p:cNvPicPr>
            <a:picLocks noChangeAspect="1"/>
          </p:cNvPicPr>
          <p:nvPr/>
        </p:nvPicPr>
        <p:blipFill>
          <a:blip r:embed="rId2"/>
          <a:stretch>
            <a:fillRect/>
          </a:stretch>
        </p:blipFill>
        <p:spPr>
          <a:xfrm>
            <a:off x="5669934" y="2020392"/>
            <a:ext cx="3978361" cy="2232134"/>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Not a primary issue or ability to change. Personnel Expense is the primary expense that can be changed but the issue is with </a:t>
            </a:r>
            <a:r>
              <a:rPr lang="en-US" sz="1800" b="0" i="0" u="none" strike="noStrike" baseline="0" dirty="0" err="1">
                <a:solidFill>
                  <a:srgbClr val="221E1F"/>
                </a:solidFill>
                <a:latin typeface="Calibri" panose="020F0502020204030204" pitchFamily="34" charset="0"/>
              </a:rPr>
              <a:t>Profiency</a:t>
            </a:r>
            <a:r>
              <a:rPr lang="en-US" sz="1800" b="0" i="0" u="none" strike="noStrike" baseline="0" dirty="0">
                <a:solidFill>
                  <a:srgbClr val="221E1F"/>
                </a:solidFill>
                <a:latin typeface="Calibri" panose="020F0502020204030204" pitchFamily="34" charset="0"/>
              </a:rPr>
              <a:t> on the right jobs to increase Department Gross</a:t>
            </a:r>
          </a:p>
          <a:p>
            <a:r>
              <a:rPr lang="en-US" sz="1800" b="0" i="0" u="none" strike="noStrike" baseline="0" dirty="0">
                <a:solidFill>
                  <a:srgbClr val="221E1F"/>
                </a:solidFill>
                <a:latin typeface="Calibri" panose="020F0502020204030204" pitchFamily="34" charset="0"/>
              </a:rPr>
              <a:t>Goals for improvement – Better allocation of technicians by job and </a:t>
            </a:r>
            <a:r>
              <a:rPr lang="en-US" dirty="0">
                <a:solidFill>
                  <a:srgbClr val="221E1F"/>
                </a:solidFill>
                <a:latin typeface="Calibri" panose="020F0502020204030204" pitchFamily="34" charset="0"/>
              </a:rPr>
              <a:t>decreasing one-line ROs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r>
              <a:rPr lang="en-US" dirty="0">
                <a:solidFill>
                  <a:srgbClr val="221E1F"/>
                </a:solidFill>
                <a:latin typeface="Calibri" panose="020F0502020204030204" pitchFamily="34" charset="0"/>
              </a:rPr>
              <a:t>– Consistent sales training and review of ROs by service advisors on a daily/weekly basis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 </a:t>
            </a:r>
            <a:r>
              <a:rPr lang="en-US" dirty="0">
                <a:solidFill>
                  <a:srgbClr val="221E1F"/>
                </a:solidFill>
                <a:latin typeface="Calibri" panose="020F0502020204030204" pitchFamily="34" charset="0"/>
              </a:rPr>
              <a:t>Quarterly review of % of one-line item ROs and discount % of total sales </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A7CFFC81-5139-44F8-B721-679BBAFEF3DE}"/>
              </a:ext>
            </a:extLst>
          </p:cNvPr>
          <p:cNvPicPr>
            <a:picLocks noChangeAspect="1"/>
          </p:cNvPicPr>
          <p:nvPr/>
        </p:nvPicPr>
        <p:blipFill>
          <a:blip r:embed="rId2"/>
          <a:stretch>
            <a:fillRect/>
          </a:stretch>
        </p:blipFill>
        <p:spPr>
          <a:xfrm>
            <a:off x="6661321" y="2307753"/>
            <a:ext cx="3581400" cy="300037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188631" y="2655047"/>
            <a:ext cx="4895055" cy="3124201"/>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Techs grab their own parts and the facility is large and low first time fill rate</a:t>
            </a:r>
          </a:p>
          <a:p>
            <a:r>
              <a:rPr lang="en-US" sz="1800" b="0" i="0" u="none" strike="noStrike" baseline="0" dirty="0">
                <a:solidFill>
                  <a:srgbClr val="221E1F"/>
                </a:solidFill>
                <a:latin typeface="Calibri" panose="020F0502020204030204" pitchFamily="34" charset="0"/>
              </a:rPr>
              <a:t>Goals for improvement – Work to have Parts deliver parts to Service. Better monitoring of first-time fill rate.</a:t>
            </a:r>
          </a:p>
          <a:p>
            <a:r>
              <a:rPr lang="en-US" sz="1800" b="0" i="0" u="none" strike="noStrike" baseline="0" dirty="0">
                <a:solidFill>
                  <a:srgbClr val="221E1F"/>
                </a:solidFill>
                <a:latin typeface="Calibri" panose="020F0502020204030204" pitchFamily="34" charset="0"/>
              </a:rPr>
              <a:t>Plans to achieve your goals – Have Service and Parts Managers meet weekly to discuss constraints</a:t>
            </a:r>
          </a:p>
          <a:p>
            <a:r>
              <a:rPr lang="en-US" sz="1800" b="0" i="0" u="none" strike="noStrike" baseline="0" dirty="0">
                <a:solidFill>
                  <a:srgbClr val="221E1F"/>
                </a:solidFill>
                <a:latin typeface="Calibri" panose="020F0502020204030204" pitchFamily="34" charset="0"/>
              </a:rPr>
              <a:t>Plans to evaluate your changes – Review Tech Proficiency and First-Time Fill Quarterly</a:t>
            </a:r>
          </a:p>
          <a:p>
            <a:endParaRPr lang="en-US" dirty="0"/>
          </a:p>
        </p:txBody>
      </p:sp>
      <p:pic>
        <p:nvPicPr>
          <p:cNvPr id="7" name="Picture 6">
            <a:extLst>
              <a:ext uri="{FF2B5EF4-FFF2-40B4-BE49-F238E27FC236}">
                <a16:creationId xmlns:a16="http://schemas.microsoft.com/office/drawing/2014/main" id="{C11A87D8-05A3-44B7-A852-3B16BF1B0617}"/>
              </a:ext>
            </a:extLst>
          </p:cNvPr>
          <p:cNvPicPr>
            <a:picLocks noChangeAspect="1"/>
          </p:cNvPicPr>
          <p:nvPr/>
        </p:nvPicPr>
        <p:blipFill>
          <a:blip r:embed="rId2"/>
          <a:stretch>
            <a:fillRect/>
          </a:stretch>
        </p:blipFill>
        <p:spPr>
          <a:xfrm>
            <a:off x="6083686" y="1702586"/>
            <a:ext cx="4624002" cy="3923214"/>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Shortage of Technicians so bays are not all utilized</a:t>
            </a:r>
          </a:p>
          <a:p>
            <a:r>
              <a:rPr lang="en-US" sz="1800" b="0" i="0" u="none" strike="noStrike" baseline="0" dirty="0">
                <a:solidFill>
                  <a:srgbClr val="221E1F"/>
                </a:solidFill>
                <a:latin typeface="Calibri" panose="020F0502020204030204" pitchFamily="34" charset="0"/>
              </a:rPr>
              <a:t>Goals for improvement – Hire more low level apprentice technicians to perform competitive pay services so licensed technicians can focus on higher value projects</a:t>
            </a:r>
          </a:p>
          <a:p>
            <a:r>
              <a:rPr lang="en-US" sz="1800" b="0" i="0" u="none" strike="noStrike" baseline="0" dirty="0">
                <a:solidFill>
                  <a:srgbClr val="221E1F"/>
                </a:solidFill>
                <a:latin typeface="Calibri" panose="020F0502020204030204" pitchFamily="34" charset="0"/>
              </a:rPr>
              <a:t>Plans to achieve your goals – Discuss with Service Managers about hiring for these roles</a:t>
            </a:r>
          </a:p>
          <a:p>
            <a:r>
              <a:rPr lang="en-US" sz="1800" b="0" i="0" u="none" strike="noStrike" baseline="0" dirty="0">
                <a:solidFill>
                  <a:srgbClr val="221E1F"/>
                </a:solidFill>
                <a:latin typeface="Calibri" panose="020F0502020204030204" pitchFamily="34" charset="0"/>
              </a:rPr>
              <a:t>Plans to evaluate your changes – Quarterly review of Facility Utilization</a:t>
            </a:r>
          </a:p>
          <a:p>
            <a:endParaRPr lang="en-US" dirty="0"/>
          </a:p>
        </p:txBody>
      </p:sp>
      <p:pic>
        <p:nvPicPr>
          <p:cNvPr id="7" name="Picture 6">
            <a:extLst>
              <a:ext uri="{FF2B5EF4-FFF2-40B4-BE49-F238E27FC236}">
                <a16:creationId xmlns:a16="http://schemas.microsoft.com/office/drawing/2014/main" id="{82A5D886-BC18-4B64-A905-1CD934130E54}"/>
              </a:ext>
            </a:extLst>
          </p:cNvPr>
          <p:cNvPicPr>
            <a:picLocks noChangeAspect="1"/>
          </p:cNvPicPr>
          <p:nvPr/>
        </p:nvPicPr>
        <p:blipFill>
          <a:blip r:embed="rId2"/>
          <a:stretch>
            <a:fillRect/>
          </a:stretch>
        </p:blipFill>
        <p:spPr>
          <a:xfrm>
            <a:off x="7376146" y="1976766"/>
            <a:ext cx="2962341" cy="371480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p:txBody>
      </p:sp>
      <p:pic>
        <p:nvPicPr>
          <p:cNvPr id="7" name="Picture 6">
            <a:extLst>
              <a:ext uri="{FF2B5EF4-FFF2-40B4-BE49-F238E27FC236}">
                <a16:creationId xmlns:a16="http://schemas.microsoft.com/office/drawing/2014/main" id="{3D47EA2E-37AE-4CAF-A877-B28B5EBC5AA2}"/>
              </a:ext>
            </a:extLst>
          </p:cNvPr>
          <p:cNvPicPr>
            <a:picLocks noChangeAspect="1"/>
          </p:cNvPicPr>
          <p:nvPr/>
        </p:nvPicPr>
        <p:blipFill>
          <a:blip r:embed="rId2"/>
          <a:stretch>
            <a:fillRect/>
          </a:stretch>
        </p:blipFill>
        <p:spPr>
          <a:xfrm>
            <a:off x="6493667" y="2218399"/>
            <a:ext cx="4815918" cy="3773984"/>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pPr lvl="0"/>
            <a:r>
              <a:rPr lang="en-US" dirty="0"/>
              <a:t>Employee Retention – Long tenure for most employees both technicians and service advisors. For reference, one technician just reached 50 years of service with the Company.</a:t>
            </a:r>
            <a:endParaRPr lang="en-CA" dirty="0"/>
          </a:p>
          <a:p>
            <a:pPr lvl="0"/>
            <a:r>
              <a:rPr lang="en-US" dirty="0"/>
              <a:t>Technician Training – Technicians have regular training to ensure they are kept up to date on latest advancements i.e. EV training</a:t>
            </a:r>
            <a:endParaRPr lang="en-CA" dirty="0"/>
          </a:p>
          <a:p>
            <a:pPr lvl="0"/>
            <a:r>
              <a:rPr lang="en-US" dirty="0"/>
              <a:t>Customer Base – have a strong retention of customers both individual and fleet. This is supported by a consistent CSI of approximately 90%</a:t>
            </a:r>
            <a:endParaRPr lang="en-CA" dirty="0"/>
          </a:p>
          <a:p>
            <a:pPr lvl="0"/>
            <a:r>
              <a:rPr lang="en-US" dirty="0"/>
              <a:t>Shop Capacity – One of the largest, if not largest, shop capacity in the area/western Canada</a:t>
            </a:r>
            <a:endParaRPr lang="en-CA"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55000" lnSpcReduction="20000"/>
          </a:bodyPr>
          <a:lstStyle/>
          <a:p>
            <a:pPr lvl="0"/>
            <a:r>
              <a:rPr lang="en-US" dirty="0"/>
              <a:t>One-line Work Orders – Significant portion of Customer Pay Repair Orders originate from competitive and maintenance work.  This includes many customers that have “lifetime” free/$50 oil change work from a discontinued policy from years ago. These services also have a longer turn around time to perform than they should.</a:t>
            </a:r>
            <a:endParaRPr lang="en-CA" dirty="0"/>
          </a:p>
          <a:p>
            <a:pPr lvl="0"/>
            <a:r>
              <a:rPr lang="en-US" dirty="0"/>
              <a:t>Service Advisor Training - These team members do not have proper training and support to sell the services identified by technicians (see above)</a:t>
            </a:r>
            <a:endParaRPr lang="en-CA" dirty="0"/>
          </a:p>
          <a:p>
            <a:pPr lvl="0"/>
            <a:r>
              <a:rPr lang="en-US" dirty="0"/>
              <a:t>Appointment Coordinators – These individuals do not have proper training for product/service knowledge which can lead to inefficient dispatching of technicians</a:t>
            </a:r>
            <a:endParaRPr lang="en-CA" dirty="0"/>
          </a:p>
          <a:p>
            <a:pPr lvl="0"/>
            <a:r>
              <a:rPr lang="en-US" dirty="0"/>
              <a:t>Technician Training – Although they receive strong technician training, they receive poor customer service training, which can lead to negative customer experiences</a:t>
            </a:r>
            <a:endParaRPr lang="en-CA" dirty="0"/>
          </a:p>
          <a:p>
            <a:pPr lvl="0"/>
            <a:r>
              <a:rPr lang="en-US" dirty="0"/>
              <a:t>Inspections – These are not performed on all Repair Orders, and when completed, are not always thorough </a:t>
            </a:r>
            <a:endParaRPr lang="en-CA" dirty="0"/>
          </a:p>
          <a:p>
            <a:pPr lvl="0"/>
            <a:r>
              <a:rPr lang="en-US" dirty="0"/>
              <a:t>Hours – Service hours are limited to 8:00 AM to 5:00 PM Monday to Friday, which is shorter than our sales hours which means all vehicle sales do not have a proper turnover to the service department and we are missing service work for individuals that are unavailable to meet these hours</a:t>
            </a:r>
            <a:endParaRPr lang="en-CA" dirty="0"/>
          </a:p>
          <a:p>
            <a:pPr lvl="0"/>
            <a:r>
              <a:rPr lang="en-US" dirty="0"/>
              <a:t>Parts Department – Increase integration with the Parts Department for Parts to provide parts necessary to complete jobs on a timely basis</a:t>
            </a:r>
            <a:endParaRPr lang="en-CA"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BDE1D7C29F4A4A9B41514D2F58F911" ma:contentTypeVersion="4" ma:contentTypeDescription="Create a new document." ma:contentTypeScope="" ma:versionID="86f2689aae85043b6f1ac3a3b6eb96fd">
  <xsd:schema xmlns:xsd="http://www.w3.org/2001/XMLSchema" xmlns:xs="http://www.w3.org/2001/XMLSchema" xmlns:p="http://schemas.microsoft.com/office/2006/metadata/properties" xmlns:ns2="44db1a19-cf15-4cea-9ab1-ee4f567fd0eb" targetNamespace="http://schemas.microsoft.com/office/2006/metadata/properties" ma:root="true" ma:fieldsID="acc172ecc617da3f867e9dc40f8b9e2d" ns2:_="">
    <xsd:import namespace="44db1a19-cf15-4cea-9ab1-ee4f567fd0e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db1a19-cf15-4cea-9ab1-ee4f567fd0e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3340DD-2821-4A5A-924E-F85724BF481B}"/>
</file>

<file path=customXml/itemProps2.xml><?xml version="1.0" encoding="utf-8"?>
<ds:datastoreItem xmlns:ds="http://schemas.openxmlformats.org/officeDocument/2006/customXml" ds:itemID="{8C06453F-5018-4B50-9E3D-6A46A7D7A18B}">
  <ds:schemaRefs>
    <ds:schemaRef ds:uri="http://schemas.microsoft.com/office/2006/metadata/properties"/>
    <ds:schemaRef ds:uri="http://purl.org/dc/terms/"/>
    <ds:schemaRef ds:uri="http://purl.org/dc/elements/1.1/"/>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0667280-7948-4FFF-8D26-FFB7E8ABC4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TM03457496[[fn=Parallax]]</Template>
  <TotalTime>2356</TotalTime>
  <Words>1456</Words>
  <Application>Microsoft Office PowerPoint</Application>
  <PresentationFormat>Widescreen</PresentationFormat>
  <Paragraphs>122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Corbel</vt:lpstr>
      <vt:lpstr>Times New Roman</vt:lpstr>
      <vt:lpstr>Parallax</vt:lpstr>
      <vt:lpstr>NADA Service Homework – N446</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Matthew Sousa</cp:lastModifiedBy>
  <cp:revision>11</cp:revision>
  <dcterms:created xsi:type="dcterms:W3CDTF">2022-12-04T13:10:55Z</dcterms:created>
  <dcterms:modified xsi:type="dcterms:W3CDTF">2024-09-24T00:01:38Z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0x010100E8BDE1D7C29F4A4A9B41514D2F58F911</vt:lpwstr>
  </property>
</Properties>
</file>