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14"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Kendall Toyota of Eugene</a:t>
            </a:r>
          </a:p>
          <a:p>
            <a:pPr algn="ctr"/>
            <a:r>
              <a:rPr lang="en-US" sz="3200" dirty="0"/>
              <a:t>Service department month of June evaluation</a:t>
            </a:r>
          </a:p>
          <a:p>
            <a:pPr algn="ctr"/>
            <a:r>
              <a:rPr lang="en-US" sz="3200" dirty="0"/>
              <a:t>NADA446 for NADA443 class 03-Fixed Operations 2 Service</a:t>
            </a:r>
          </a:p>
          <a:p>
            <a:pPr algn="ctr"/>
            <a:endParaRPr lang="en-US" sz="3200" dirty="0"/>
          </a:p>
          <a:p>
            <a:pPr algn="ctr"/>
            <a:endParaRPr lang="en-US" sz="3200" dirty="0"/>
          </a:p>
        </p:txBody>
      </p:sp>
      <p:pic>
        <p:nvPicPr>
          <p:cNvPr id="5" name="Picture 4">
            <a:extLst>
              <a:ext uri="{FF2B5EF4-FFF2-40B4-BE49-F238E27FC236}">
                <a16:creationId xmlns:a16="http://schemas.microsoft.com/office/drawing/2014/main" id="{A7D50373-0696-2075-7E3B-5A9515AB6B20}"/>
              </a:ext>
            </a:extLst>
          </p:cNvPr>
          <p:cNvPicPr>
            <a:picLocks noChangeAspect="1"/>
          </p:cNvPicPr>
          <p:nvPr/>
        </p:nvPicPr>
        <p:blipFill>
          <a:blip r:embed="rId2"/>
          <a:stretch>
            <a:fillRect/>
          </a:stretch>
        </p:blipFill>
        <p:spPr>
          <a:xfrm>
            <a:off x="3147084" y="2821961"/>
            <a:ext cx="4486901" cy="1096899"/>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Increase facility utilization by adding more productive gross producing employees…aka, techs!</a:t>
            </a:r>
          </a:p>
          <a:p>
            <a:r>
              <a:rPr lang="en-US" dirty="0"/>
              <a:t>Our Service BDC is now fully operational and can directly work with service advisors to see who is available.  </a:t>
            </a:r>
          </a:p>
          <a:p>
            <a:r>
              <a:rPr lang="en-US" dirty="0"/>
              <a:t>Service BDC can also start calling our At Risk and Inactive customer lists.</a:t>
            </a:r>
          </a:p>
          <a:p>
            <a:r>
              <a:rPr lang="en-US" dirty="0"/>
              <a:t>Video MPI (service snap 2.0) is now fully operational so we should start seeing more videos being sent.</a:t>
            </a:r>
          </a:p>
          <a:p>
            <a:r>
              <a:rPr lang="en-US" dirty="0"/>
              <a:t>Shop Foreman is also our dispatcher now which is going to save a ton of headaches for our Service drive manager.</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Reduced customer satisfaction scores.</a:t>
            </a:r>
          </a:p>
          <a:p>
            <a:r>
              <a:rPr lang="en-US" dirty="0"/>
              <a:t>Not meeting customer demand.</a:t>
            </a:r>
          </a:p>
          <a:p>
            <a:r>
              <a:rPr lang="en-US" dirty="0"/>
              <a:t>Meeting customer expectations on estimated time to complete.</a:t>
            </a:r>
          </a:p>
          <a:p>
            <a:r>
              <a:rPr lang="en-US" dirty="0"/>
              <a:t>Keeping current employees happy and not over worked.</a:t>
            </a:r>
          </a:p>
          <a:p>
            <a:r>
              <a:rPr lang="en-US" dirty="0"/>
              <a:t>More Techs leaving for various reasons.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Continue our search for more techs and manage the schedule.</a:t>
            </a:r>
          </a:p>
          <a:p>
            <a:r>
              <a:rPr lang="en-US" dirty="0"/>
              <a:t>Keep Service BDC scheduling appointments.</a:t>
            </a:r>
          </a:p>
          <a:p>
            <a:r>
              <a:rPr lang="en-US" dirty="0"/>
              <a:t>Keep advisors selling work.</a:t>
            </a:r>
          </a:p>
          <a:p>
            <a:r>
              <a:rPr lang="en-US" dirty="0"/>
              <a:t>Make sure advisors are communicating and setting up expectations to meet customer demand at time of write up.  Don’t over promise and under deliver.</a:t>
            </a:r>
          </a:p>
          <a:p>
            <a:r>
              <a:rPr lang="en-US" dirty="0"/>
              <a:t>Review ROs daily.</a:t>
            </a:r>
          </a:p>
          <a:p>
            <a:r>
              <a:rPr lang="en-US" dirty="0"/>
              <a:t>Daily training for service advisors.</a:t>
            </a:r>
          </a:p>
          <a:p>
            <a:r>
              <a:rPr lang="en-US" dirty="0"/>
              <a:t>Keeping Service BDC active on At Risk and Inactive lists.</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Continue to use the Service BDC to help load and manage the advisor schedule daily.</a:t>
            </a:r>
          </a:p>
          <a:p>
            <a:r>
              <a:rPr lang="en-US" dirty="0"/>
              <a:t>Have an active Service Manager and Service Drive Manager.</a:t>
            </a:r>
          </a:p>
          <a:p>
            <a:r>
              <a:rPr lang="en-US" dirty="0"/>
              <a:t>Training on upsells and competition-based spiffs on items like alignments.</a:t>
            </a:r>
          </a:p>
          <a:p>
            <a:r>
              <a:rPr lang="en-US" dirty="0"/>
              <a:t>Service BDC to continue to call At Risk and Inactive lists.</a:t>
            </a:r>
          </a:p>
          <a:p>
            <a:r>
              <a:rPr lang="en-US" dirty="0"/>
              <a:t>Review Ros daily with the service manager.</a:t>
            </a:r>
          </a:p>
          <a:p>
            <a:r>
              <a:rPr lang="en-US" dirty="0"/>
              <a:t>More video MPIs</a:t>
            </a:r>
          </a:p>
          <a:p>
            <a:r>
              <a:rPr lang="en-US" dirty="0"/>
              <a:t>Daily training with service advisors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Tactics</a:t>
            </a:r>
          </a:p>
          <a:p>
            <a:r>
              <a:rPr lang="en-US" dirty="0"/>
              <a:t>Service Manager, Drive Manager, and myself to go over all RO’s from previous days business.</a:t>
            </a:r>
          </a:p>
          <a:p>
            <a:r>
              <a:rPr lang="en-US" dirty="0"/>
              <a:t>Keep the constant pressure on for finding new techs to fill our shop.</a:t>
            </a:r>
          </a:p>
          <a:p>
            <a:r>
              <a:rPr lang="en-US" dirty="0"/>
              <a:t>Daily and weekly training sessions for advisors.</a:t>
            </a:r>
          </a:p>
          <a:p>
            <a:r>
              <a:rPr lang="en-US" dirty="0"/>
              <a:t>Weekly meetings that show recommendations that are sold for constructive competition.</a:t>
            </a:r>
          </a:p>
          <a:p>
            <a:r>
              <a:rPr lang="en-US" dirty="0"/>
              <a:t>Weekly meetings for Service BDC that tracks progress on at risk customers etc.</a:t>
            </a:r>
          </a:p>
          <a:p>
            <a:r>
              <a:rPr lang="en-US" dirty="0"/>
              <a:t>Shop Foreman is now our dispatcher.</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17707966"/>
              </p:ext>
            </p:extLst>
          </p:nvPr>
        </p:nvGraphicFramePr>
        <p:xfrm>
          <a:off x="677334" y="1818624"/>
          <a:ext cx="9132492" cy="76386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pPr marL="342900" indent="-342900">
                        <a:buAutoNum type="arabicPeriod"/>
                      </a:pPr>
                      <a:r>
                        <a:rPr lang="en-US" dirty="0"/>
                        <a:t>Don’t skip on training</a:t>
                      </a:r>
                    </a:p>
                    <a:p>
                      <a:pPr marL="342900" indent="-342900">
                        <a:buAutoNum type="arabicPeriod"/>
                      </a:pPr>
                      <a:r>
                        <a:rPr lang="en-US" dirty="0"/>
                        <a:t>Hire techs</a:t>
                      </a:r>
                    </a:p>
                  </a:txBody>
                  <a:tcPr/>
                </a:tc>
                <a:tc>
                  <a:txBody>
                    <a:bodyPr/>
                    <a:lstStyle/>
                    <a:p>
                      <a:r>
                        <a:rPr lang="en-US" dirty="0"/>
                        <a:t>Carrie Bates/Duane Thompson/Gary Newport</a:t>
                      </a:r>
                    </a:p>
                  </a:txBody>
                  <a:tcPr/>
                </a:tc>
                <a:tc>
                  <a:txBody>
                    <a:bodyPr/>
                    <a:lstStyle/>
                    <a:p>
                      <a:r>
                        <a:rPr lang="en-US" dirty="0"/>
                        <a:t>Weakly</a:t>
                      </a:r>
                    </a:p>
                    <a:p>
                      <a:r>
                        <a:rPr lang="en-US" dirty="0"/>
                        <a:t>Everyday</a:t>
                      </a:r>
                    </a:p>
                  </a:txBody>
                  <a:tcPr/>
                </a:tc>
                <a:extLst>
                  <a:ext uri="{0D108BD9-81ED-4DB2-BD59-A6C34878D82A}">
                    <a16:rowId xmlns:a16="http://schemas.microsoft.com/office/drawing/2014/main" val="2400365483"/>
                  </a:ext>
                </a:extLst>
              </a:tr>
              <a:tr h="565004">
                <a:tc>
                  <a:txBody>
                    <a:bodyPr/>
                    <a:lstStyle/>
                    <a:p>
                      <a:pPr marL="342900" indent="-342900">
                        <a:buAutoNum type="arabicPeriod"/>
                      </a:pPr>
                      <a:r>
                        <a:rPr lang="en-US" dirty="0"/>
                        <a:t>Service BDC on track</a:t>
                      </a:r>
                    </a:p>
                    <a:p>
                      <a:pPr marL="342900" indent="-342900">
                        <a:buAutoNum type="arabicPeriod"/>
                      </a:pPr>
                      <a:r>
                        <a:rPr lang="en-US" dirty="0"/>
                        <a:t>Monitor RO’s daily</a:t>
                      </a:r>
                    </a:p>
                  </a:txBody>
                  <a:tcPr/>
                </a:tc>
                <a:tc>
                  <a:txBody>
                    <a:bodyPr/>
                    <a:lstStyle/>
                    <a:p>
                      <a:r>
                        <a:rPr lang="en-US" dirty="0"/>
                        <a:t>Carrie B /Duane T</a:t>
                      </a:r>
                    </a:p>
                    <a:p>
                      <a:r>
                        <a:rPr lang="en-US" dirty="0"/>
                        <a:t>Duane T /Gary N</a:t>
                      </a:r>
                    </a:p>
                  </a:txBody>
                  <a:tcPr/>
                </a:tc>
                <a:tc>
                  <a:txBody>
                    <a:bodyPr/>
                    <a:lstStyle/>
                    <a:p>
                      <a:r>
                        <a:rPr lang="en-US" dirty="0"/>
                        <a:t>Daily</a:t>
                      </a:r>
                    </a:p>
                    <a:p>
                      <a:r>
                        <a:rPr lang="en-US" dirty="0"/>
                        <a:t>Daily</a:t>
                      </a:r>
                    </a:p>
                  </a:txBody>
                  <a:tcPr/>
                </a:tc>
                <a:extLst>
                  <a:ext uri="{0D108BD9-81ED-4DB2-BD59-A6C34878D82A}">
                    <a16:rowId xmlns:a16="http://schemas.microsoft.com/office/drawing/2014/main" val="107845787"/>
                  </a:ext>
                </a:extLst>
              </a:tr>
              <a:tr h="565004">
                <a:tc>
                  <a:txBody>
                    <a:bodyPr/>
                    <a:lstStyle/>
                    <a:p>
                      <a:pPr marL="342900" indent="-342900">
                        <a:buAutoNum type="arabicPeriod"/>
                      </a:pPr>
                      <a:r>
                        <a:rPr lang="en-US" dirty="0"/>
                        <a:t>Monitor Advisor discounting</a:t>
                      </a:r>
                    </a:p>
                    <a:p>
                      <a:pPr marL="0" indent="0">
                        <a:buNone/>
                      </a:pPr>
                      <a:r>
                        <a:rPr lang="en-US" dirty="0"/>
                        <a:t>2. Service </a:t>
                      </a:r>
                      <a:r>
                        <a:rPr lang="en-US" dirty="0" err="1"/>
                        <a:t>Mng</a:t>
                      </a:r>
                      <a:r>
                        <a:rPr lang="en-US" dirty="0"/>
                        <a:t> &amp; GM communication daily</a:t>
                      </a:r>
                    </a:p>
                  </a:txBody>
                  <a:tcPr/>
                </a:tc>
                <a:tc>
                  <a:txBody>
                    <a:bodyPr/>
                    <a:lstStyle/>
                    <a:p>
                      <a:r>
                        <a:rPr lang="en-US" dirty="0"/>
                        <a:t>Duane T &amp; Carrie B</a:t>
                      </a:r>
                    </a:p>
                    <a:p>
                      <a:endParaRPr lang="en-US" dirty="0"/>
                    </a:p>
                    <a:p>
                      <a:r>
                        <a:rPr lang="en-US" dirty="0"/>
                        <a:t>Duane T &amp; Gary N</a:t>
                      </a:r>
                    </a:p>
                  </a:txBody>
                  <a:tcPr/>
                </a:tc>
                <a:tc>
                  <a:txBody>
                    <a:bodyPr/>
                    <a:lstStyle/>
                    <a:p>
                      <a:r>
                        <a:rPr lang="en-US" dirty="0"/>
                        <a:t>Now until the end of time</a:t>
                      </a:r>
                    </a:p>
                    <a:p>
                      <a:endParaRPr lang="en-US" dirty="0"/>
                    </a:p>
                    <a:p>
                      <a:r>
                        <a:rPr lang="en-US" dirty="0"/>
                        <a:t>Daily </a:t>
                      </a:r>
                    </a:p>
                  </a:txBody>
                  <a:tcPr/>
                </a:tc>
                <a:extLst>
                  <a:ext uri="{0D108BD9-81ED-4DB2-BD59-A6C34878D82A}">
                    <a16:rowId xmlns:a16="http://schemas.microsoft.com/office/drawing/2014/main" val="1530126605"/>
                  </a:ext>
                </a:extLst>
              </a:tr>
              <a:tr h="565004">
                <a:tc>
                  <a:txBody>
                    <a:bodyPr/>
                    <a:lstStyle/>
                    <a:p>
                      <a:pPr marL="342900" indent="-342900">
                        <a:buAutoNum type="arabicPeriod"/>
                      </a:pPr>
                      <a:r>
                        <a:rPr lang="en-US" dirty="0"/>
                        <a:t>Monitor advertising spend monthly and plan accordingly.</a:t>
                      </a:r>
                    </a:p>
                    <a:p>
                      <a:pPr marL="342900" indent="-342900">
                        <a:buAutoNum type="arabicPeriod"/>
                      </a:pPr>
                      <a:r>
                        <a:rPr lang="en-US" dirty="0"/>
                        <a:t>Keep current techs trained and achieving higher levels of certification</a:t>
                      </a:r>
                    </a:p>
                    <a:p>
                      <a:pPr marL="342900" indent="-342900">
                        <a:buAutoNum type="arabicPeriod"/>
                      </a:pPr>
                      <a:r>
                        <a:rPr lang="en-US" dirty="0"/>
                        <a:t>Monitor Door rate, parts prices, and costs with mystery shops.</a:t>
                      </a:r>
                    </a:p>
                  </a:txBody>
                  <a:tcPr/>
                </a:tc>
                <a:tc>
                  <a:txBody>
                    <a:bodyPr/>
                    <a:lstStyle/>
                    <a:p>
                      <a:r>
                        <a:rPr lang="en-US" dirty="0"/>
                        <a:t>Duane T / Carrie B / Gary N</a:t>
                      </a:r>
                    </a:p>
                    <a:p>
                      <a:endParaRPr lang="en-US" dirty="0"/>
                    </a:p>
                    <a:p>
                      <a:endParaRPr lang="en-US" dirty="0"/>
                    </a:p>
                    <a:p>
                      <a:r>
                        <a:rPr lang="en-US" dirty="0"/>
                        <a:t>Duane T / Carrie B</a:t>
                      </a:r>
                    </a:p>
                    <a:p>
                      <a:endParaRPr lang="en-US" dirty="0"/>
                    </a:p>
                    <a:p>
                      <a:endParaRPr lang="en-US" dirty="0"/>
                    </a:p>
                    <a:p>
                      <a:endParaRPr lang="en-US" dirty="0"/>
                    </a:p>
                    <a:p>
                      <a:r>
                        <a:rPr lang="en-US" dirty="0"/>
                        <a:t>Duane T / Carrie B / Adam</a:t>
                      </a:r>
                    </a:p>
                  </a:txBody>
                  <a:tcPr/>
                </a:tc>
                <a:tc>
                  <a:txBody>
                    <a:bodyPr/>
                    <a:lstStyle/>
                    <a:p>
                      <a:r>
                        <a:rPr lang="en-US" dirty="0"/>
                        <a:t>Monthly</a:t>
                      </a:r>
                    </a:p>
                    <a:p>
                      <a:endParaRPr lang="en-US" dirty="0"/>
                    </a:p>
                    <a:p>
                      <a:endParaRPr lang="en-US" dirty="0"/>
                    </a:p>
                    <a:p>
                      <a:r>
                        <a:rPr lang="en-US" dirty="0"/>
                        <a:t>Weekly</a:t>
                      </a:r>
                    </a:p>
                    <a:p>
                      <a:endParaRPr lang="en-US" dirty="0"/>
                    </a:p>
                    <a:p>
                      <a:endParaRPr lang="en-US" dirty="0"/>
                    </a:p>
                    <a:p>
                      <a:endParaRPr lang="en-US" dirty="0"/>
                    </a:p>
                    <a:p>
                      <a:r>
                        <a:rPr lang="en-US" dirty="0"/>
                        <a:t>Monthly</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This structure provided a comprehensive overview for me and how our service department is currently performing.  The timing of this exercise was perfect for myself and our service manager.  There is no doubt our biggest challenge is finding more Service techs and quick lane techs, but moving our Shop Foreman to dispatch has already paid huge dividends in morale of the shop, and freed up time for service drive manager to help train our new service advisors.</a:t>
            </a:r>
          </a:p>
          <a:p>
            <a:r>
              <a:rPr lang="en-US" dirty="0"/>
              <a:t>With a few months left in the year and our video MPI process fixed through Reynolds and Reynolds, I’m excited to see our one-line item ROs start to increase.  It won’t be long before we start hitting that $400k mark consistently!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dirty="0">
                <a:solidFill>
                  <a:schemeClr val="tx1"/>
                </a:solidFill>
                <a:latin typeface="Calibri" panose="020F0502020204030204" pitchFamily="34" charset="0"/>
              </a:rPr>
              <a:t>We currently use RAPP (contracted w/Toyota) for our marketing and conquesting strategies.  We also use RAPP for Facebook and our Instagram impressions for our win back program.</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r>
              <a:rPr lang="en-US" dirty="0">
                <a:solidFill>
                  <a:schemeClr val="tx1"/>
                </a:solidFill>
                <a:latin typeface="Calibri" panose="020F0502020204030204" pitchFamily="34" charset="0"/>
              </a:rPr>
              <a:t>To maximize our brand-new Service BDC in house that we are using for customer retention (TLE) and conquesting for pulling more customers in our drive inside and outside our PMA.</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r>
              <a:rPr lang="en-US" dirty="0">
                <a:solidFill>
                  <a:schemeClr val="tx1"/>
                </a:solidFill>
                <a:latin typeface="Calibri" panose="020F0502020204030204" pitchFamily="34" charset="0"/>
              </a:rPr>
              <a:t>Having a regimented schedule to track appointment penetration based on our outbound call volume when conquesting.</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r>
              <a:rPr lang="en-US" sz="1800" b="0" i="0" u="none" strike="noStrike" baseline="0" dirty="0">
                <a:solidFill>
                  <a:schemeClr val="tx1"/>
                </a:solidFill>
                <a:latin typeface="Calibri" panose="020F0502020204030204" pitchFamily="34" charset="0"/>
              </a:rPr>
              <a:t>We will measure daily, weekly, and monthly on a spreadsheet based on exported call lists out of Dealer Daily.</a:t>
            </a:r>
          </a:p>
          <a:p>
            <a:r>
              <a:rPr lang="en-US" sz="1800"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12 Flat Rate techs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r>
              <a:rPr lang="en-US" sz="1800" b="0" i="0" u="none" strike="noStrike" baseline="0" dirty="0">
                <a:solidFill>
                  <a:srgbClr val="221E1F"/>
                </a:solidFill>
                <a:latin typeface="Calibri" panose="020F0502020204030204" pitchFamily="34" charset="0"/>
              </a:rPr>
              <a:t>Departmentalize and advance </a:t>
            </a:r>
            <a:r>
              <a:rPr lang="en-US" dirty="0">
                <a:solidFill>
                  <a:srgbClr val="221E1F"/>
                </a:solidFill>
                <a:latin typeface="Calibri" panose="020F0502020204030204" pitchFamily="34" charset="0"/>
              </a:rPr>
              <a:t>service team and entry level mechanical for our apprentice team to lower tech costs.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Hire two apprentice's techs that will be mentored by our shop foreman for quality control.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r>
              <a:rPr lang="en-US" sz="1800" b="0" i="0" u="none" strike="noStrike" baseline="0" dirty="0">
                <a:solidFill>
                  <a:srgbClr val="221E1F"/>
                </a:solidFill>
                <a:latin typeface="Calibri" panose="020F0502020204030204" pitchFamily="34" charset="0"/>
              </a:rPr>
              <a:t>We will track our progress on a 30, 60 , 90 day.  We will track our tech GP per labor hour.</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C8CEE67D-43F4-DB3E-8141-1CF67AC89B1F}"/>
              </a:ext>
            </a:extLst>
          </p:cNvPr>
          <p:cNvPicPr>
            <a:picLocks noChangeAspect="1"/>
          </p:cNvPicPr>
          <p:nvPr/>
        </p:nvPicPr>
        <p:blipFill>
          <a:blip r:embed="rId3"/>
          <a:stretch>
            <a:fillRect/>
          </a:stretch>
        </p:blipFill>
        <p:spPr>
          <a:xfrm>
            <a:off x="5356947" y="2042919"/>
            <a:ext cx="4610743" cy="277216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Our company structures their expenses based on selling gross.  We don’t have control on fixed expenses.</a:t>
            </a: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Control the variable expenses.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Monitor daily and weekly with service and parts managers to look for areas where expenses may be shared or reduced from suppliers, waste management, etc.</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Continue to be aware and measure weekly and monthly.</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B2CE614F-9320-DD43-5112-2B691624748F}"/>
              </a:ext>
            </a:extLst>
          </p:cNvPr>
          <p:cNvPicPr>
            <a:picLocks noChangeAspect="1"/>
          </p:cNvPicPr>
          <p:nvPr/>
        </p:nvPicPr>
        <p:blipFill>
          <a:blip r:embed="rId3"/>
          <a:stretch>
            <a:fillRect/>
          </a:stretch>
        </p:blipFill>
        <p:spPr>
          <a:xfrm>
            <a:off x="5089524" y="2462373"/>
            <a:ext cx="4184477" cy="3300738"/>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3880772"/>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Our t</a:t>
            </a:r>
            <a:r>
              <a:rPr lang="en-US" dirty="0">
                <a:solidFill>
                  <a:srgbClr val="221E1F"/>
                </a:solidFill>
                <a:latin typeface="Calibri" panose="020F0502020204030204" pitchFamily="34" charset="0"/>
              </a:rPr>
              <a:t>ech proficiency is over 105% and not all 33 bays were full.</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We need techs in worst way.  Our first goal is to hire techs and find two apprentices for our shop foreman to mentor.</a:t>
            </a:r>
            <a:r>
              <a:rPr lang="en-US" sz="1800" b="0" i="0" u="none" strike="noStrike" baseline="0" dirty="0">
                <a:solidFill>
                  <a:srgbClr val="221E1F"/>
                </a:solidFill>
                <a:latin typeface="Calibri" panose="020F0502020204030204" pitchFamily="34" charset="0"/>
              </a:rPr>
              <a:t> </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We have competitive pay plans, time off, deferred comp program, tech retention bonuses, and competitive wage band for our market.  We are attending numerous job fairs to recruit.</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sz="1800" b="0" i="0" u="none" strike="noStrike" baseline="0" dirty="0">
                <a:solidFill>
                  <a:srgbClr val="221E1F"/>
                </a:solidFill>
                <a:latin typeface="Calibri" panose="020F0502020204030204" pitchFamily="34" charset="0"/>
              </a:rPr>
              <a:t>We will track our progress or revaluate daily with our tech efficiency tracker.  We also run an advisor tracker weekly on hours sold. </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BEDC7D9E-F38A-5B3E-646F-FF766DAFA284}"/>
              </a:ext>
            </a:extLst>
          </p:cNvPr>
          <p:cNvPicPr>
            <a:picLocks noChangeAspect="1"/>
          </p:cNvPicPr>
          <p:nvPr/>
        </p:nvPicPr>
        <p:blipFill>
          <a:blip r:embed="rId3"/>
          <a:stretch>
            <a:fillRect/>
          </a:stretch>
        </p:blipFill>
        <p:spPr>
          <a:xfrm>
            <a:off x="4975668" y="512244"/>
            <a:ext cx="7059010" cy="6239746"/>
          </a:xfrm>
          <a:prstGeom prst="rect">
            <a:avLst/>
          </a:prstGeom>
        </p:spPr>
      </p:pic>
      <p:pic>
        <p:nvPicPr>
          <p:cNvPr id="9" name="Picture 8">
            <a:extLst>
              <a:ext uri="{FF2B5EF4-FFF2-40B4-BE49-F238E27FC236}">
                <a16:creationId xmlns:a16="http://schemas.microsoft.com/office/drawing/2014/main" id="{07FA0395-DAE9-BB78-2F64-025CC0630936}"/>
              </a:ext>
            </a:extLst>
          </p:cNvPr>
          <p:cNvPicPr>
            <a:picLocks noChangeAspect="1"/>
          </p:cNvPicPr>
          <p:nvPr/>
        </p:nvPicPr>
        <p:blipFill>
          <a:blip r:embed="rId4"/>
          <a:stretch>
            <a:fillRect/>
          </a:stretch>
        </p:blipFill>
        <p:spPr>
          <a:xfrm>
            <a:off x="4975668" y="493192"/>
            <a:ext cx="7335274" cy="625879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r>
              <a:rPr lang="en-US" sz="1800" b="0" i="0" u="none" strike="noStrike" baseline="0" dirty="0">
                <a:solidFill>
                  <a:srgbClr val="221E1F"/>
                </a:solidFill>
                <a:latin typeface="Calibri" panose="020F0502020204030204" pitchFamily="34" charset="0"/>
              </a:rPr>
              <a:t>Running </a:t>
            </a:r>
            <a:r>
              <a:rPr lang="en-US" dirty="0">
                <a:solidFill>
                  <a:srgbClr val="221E1F"/>
                </a:solidFill>
                <a:latin typeface="Calibri" panose="020F0502020204030204" pitchFamily="34" charset="0"/>
              </a:rPr>
              <a:t>12 techs and too many stalls empty, we need to hire techs desperately.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Hire techs asap.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Host job fairs, evaluate our job descriptions are competitive.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We will evaluate weekly.  We can sell all the hours in the world, we need techs to handle what our advisors are selling.</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9EA0D4F8-FF68-755E-07E4-227B5180C2F7}"/>
              </a:ext>
            </a:extLst>
          </p:cNvPr>
          <p:cNvPicPr>
            <a:picLocks noChangeAspect="1"/>
          </p:cNvPicPr>
          <p:nvPr/>
        </p:nvPicPr>
        <p:blipFill>
          <a:blip r:embed="rId3"/>
          <a:stretch>
            <a:fillRect/>
          </a:stretch>
        </p:blipFill>
        <p:spPr>
          <a:xfrm>
            <a:off x="5535983" y="1930400"/>
            <a:ext cx="3562847" cy="4505954"/>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Review w/Duane Thompson Service Manager</a:t>
            </a:r>
          </a:p>
          <a:p>
            <a:r>
              <a:rPr lang="en-US" dirty="0"/>
              <a:t>Fist things first…every RO is to be reviewed by the service manager daily.</a:t>
            </a:r>
          </a:p>
          <a:p>
            <a:r>
              <a:rPr lang="en-US" dirty="0"/>
              <a:t>Getting the right tech for the right job is crucial.  We will be watching wage bands and who is doing what work.</a:t>
            </a:r>
          </a:p>
          <a:p>
            <a:endParaRPr lang="en-US"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8" name="Picture 7">
            <a:extLst>
              <a:ext uri="{FF2B5EF4-FFF2-40B4-BE49-F238E27FC236}">
                <a16:creationId xmlns:a16="http://schemas.microsoft.com/office/drawing/2014/main" id="{BBB2582B-5E42-35C5-3B9F-B935288AA095}"/>
              </a:ext>
            </a:extLst>
          </p:cNvPr>
          <p:cNvPicPr>
            <a:picLocks noChangeAspect="1"/>
          </p:cNvPicPr>
          <p:nvPr/>
        </p:nvPicPr>
        <p:blipFill>
          <a:blip r:embed="rId3"/>
          <a:stretch>
            <a:fillRect/>
          </a:stretch>
        </p:blipFill>
        <p:spPr>
          <a:xfrm>
            <a:off x="5089525" y="1018360"/>
            <a:ext cx="6878010" cy="583964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We have a huge shop with huge potential</a:t>
            </a:r>
          </a:p>
          <a:p>
            <a:r>
              <a:rPr lang="en-US" dirty="0"/>
              <a:t>The techs that we have are willing to mentor incoming techs</a:t>
            </a:r>
          </a:p>
          <a:p>
            <a:r>
              <a:rPr lang="en-US" dirty="0"/>
              <a:t>Our Advisor staff is extremely strong</a:t>
            </a:r>
          </a:p>
          <a:p>
            <a:r>
              <a:rPr lang="en-US" dirty="0"/>
              <a:t>We have a great culture</a:t>
            </a:r>
          </a:p>
          <a:p>
            <a:r>
              <a:rPr lang="en-US" dirty="0"/>
              <a:t>We are using state of the art equipment</a:t>
            </a:r>
          </a:p>
          <a:p>
            <a:r>
              <a:rPr lang="en-US" dirty="0"/>
              <a:t>We are using our digital platform (Video MPIs)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We have more stalls than techs.</a:t>
            </a:r>
          </a:p>
          <a:p>
            <a:r>
              <a:rPr lang="en-US" dirty="0"/>
              <a:t>This is our most glaring weakness.  If we can find 5 techs and 5 more lube techs, then sky's the limit.</a:t>
            </a:r>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283</TotalTime>
  <Words>1265</Words>
  <Application>Microsoft Office PowerPoint</Application>
  <PresentationFormat>Widescreen</PresentationFormat>
  <Paragraphs>164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Gary Newport</cp:lastModifiedBy>
  <cp:revision>8</cp:revision>
  <dcterms:created xsi:type="dcterms:W3CDTF">2022-12-04T13:10:55Z</dcterms:created>
  <dcterms:modified xsi:type="dcterms:W3CDTF">2024-09-03T00:36:50Z</dcterms:modified>
</cp:coreProperties>
</file>