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lsm" ContentType="application/vnd.ms-excel.sheet.macroEnabled.12"/>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72" r:id="rId5"/>
    <p:sldId id="273" r:id="rId6"/>
    <p:sldId id="259" r:id="rId7"/>
    <p:sldId id="274" r:id="rId8"/>
    <p:sldId id="260" r:id="rId9"/>
    <p:sldId id="275" r:id="rId10"/>
    <p:sldId id="261" r:id="rId11"/>
    <p:sldId id="262" r:id="rId12"/>
    <p:sldId id="263" r:id="rId13"/>
    <p:sldId id="264" r:id="rId14"/>
    <p:sldId id="265" r:id="rId15"/>
    <p:sldId id="266" r:id="rId16"/>
    <p:sldId id="267" r:id="rId17"/>
    <p:sldId id="268" r:id="rId18"/>
    <p:sldId id="269" r:id="rId19"/>
    <p:sldId id="270" r:id="rId20"/>
    <p:sldId id="276" r:id="rId21"/>
    <p:sldId id="271"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000" autoAdjust="0"/>
    <p:restoredTop sz="94660"/>
  </p:normalViewPr>
  <p:slideViewPr>
    <p:cSldViewPr snapToGrid="0">
      <p:cViewPr varScale="1">
        <p:scale>
          <a:sx n="110" d="100"/>
          <a:sy n="110" d="100"/>
        </p:scale>
        <p:origin x="82" y="211"/>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70F9F8-3FB2-54A4-935C-5565644A15B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2FD08D46-9318-2A0F-2CC8-FAE8CFECFE2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6CC2AAF6-D75B-1F6E-85CD-93B36DC9DD69}"/>
              </a:ext>
            </a:extLst>
          </p:cNvPr>
          <p:cNvSpPr>
            <a:spLocks noGrp="1"/>
          </p:cNvSpPr>
          <p:nvPr>
            <p:ph type="dt" sz="half" idx="10"/>
          </p:nvPr>
        </p:nvSpPr>
        <p:spPr/>
        <p:txBody>
          <a:bodyPr/>
          <a:lstStyle/>
          <a:p>
            <a:fld id="{14A8BF19-52BC-4EF7-9B92-D99823ADCC7B}" type="datetimeFigureOut">
              <a:rPr lang="en-US" smtClean="0"/>
              <a:t>8/10/2024</a:t>
            </a:fld>
            <a:endParaRPr lang="en-US" dirty="0"/>
          </a:p>
        </p:txBody>
      </p:sp>
      <p:sp>
        <p:nvSpPr>
          <p:cNvPr id="5" name="Footer Placeholder 4">
            <a:extLst>
              <a:ext uri="{FF2B5EF4-FFF2-40B4-BE49-F238E27FC236}">
                <a16:creationId xmlns:a16="http://schemas.microsoft.com/office/drawing/2014/main" id="{30B1133A-6C62-51A7-7BF5-116EA2E386B7}"/>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31E0948D-E9AB-C624-A0AC-86412098B6EB}"/>
              </a:ext>
            </a:extLst>
          </p:cNvPr>
          <p:cNvSpPr>
            <a:spLocks noGrp="1"/>
          </p:cNvSpPr>
          <p:nvPr>
            <p:ph type="sldNum" sz="quarter" idx="12"/>
          </p:nvPr>
        </p:nvSpPr>
        <p:spPr/>
        <p:txBody>
          <a:bodyPr/>
          <a:lstStyle/>
          <a:p>
            <a:fld id="{88C01C2C-93E7-4AD6-8D4D-A2D369C62B7F}" type="slidenum">
              <a:rPr lang="en-US" smtClean="0"/>
              <a:t>‹#›</a:t>
            </a:fld>
            <a:endParaRPr lang="en-US" dirty="0"/>
          </a:p>
        </p:txBody>
      </p:sp>
    </p:spTree>
    <p:extLst>
      <p:ext uri="{BB962C8B-B14F-4D97-AF65-F5344CB8AC3E}">
        <p14:creationId xmlns:p14="http://schemas.microsoft.com/office/powerpoint/2010/main" val="35485111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1008AE-254B-43F1-1033-F8734C388D7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993705C-411A-FDE0-3A51-51E843CC633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7CB1A81-CE2A-93F9-24A3-A19E1DD9A71E}"/>
              </a:ext>
            </a:extLst>
          </p:cNvPr>
          <p:cNvSpPr>
            <a:spLocks noGrp="1"/>
          </p:cNvSpPr>
          <p:nvPr>
            <p:ph type="dt" sz="half" idx="10"/>
          </p:nvPr>
        </p:nvSpPr>
        <p:spPr/>
        <p:txBody>
          <a:bodyPr/>
          <a:lstStyle/>
          <a:p>
            <a:fld id="{14A8BF19-52BC-4EF7-9B92-D99823ADCC7B}" type="datetimeFigureOut">
              <a:rPr lang="en-US" smtClean="0"/>
              <a:t>8/10/2024</a:t>
            </a:fld>
            <a:endParaRPr lang="en-US" dirty="0"/>
          </a:p>
        </p:txBody>
      </p:sp>
      <p:sp>
        <p:nvSpPr>
          <p:cNvPr id="5" name="Footer Placeholder 4">
            <a:extLst>
              <a:ext uri="{FF2B5EF4-FFF2-40B4-BE49-F238E27FC236}">
                <a16:creationId xmlns:a16="http://schemas.microsoft.com/office/drawing/2014/main" id="{774D1CA0-084B-A531-CBD5-6BF9E36494EE}"/>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B3F333E7-4DCF-93C2-8F78-C8C677AF3528}"/>
              </a:ext>
            </a:extLst>
          </p:cNvPr>
          <p:cNvSpPr>
            <a:spLocks noGrp="1"/>
          </p:cNvSpPr>
          <p:nvPr>
            <p:ph type="sldNum" sz="quarter" idx="12"/>
          </p:nvPr>
        </p:nvSpPr>
        <p:spPr/>
        <p:txBody>
          <a:bodyPr/>
          <a:lstStyle/>
          <a:p>
            <a:fld id="{88C01C2C-93E7-4AD6-8D4D-A2D369C62B7F}" type="slidenum">
              <a:rPr lang="en-US" smtClean="0"/>
              <a:t>‹#›</a:t>
            </a:fld>
            <a:endParaRPr lang="en-US" dirty="0"/>
          </a:p>
        </p:txBody>
      </p:sp>
    </p:spTree>
    <p:extLst>
      <p:ext uri="{BB962C8B-B14F-4D97-AF65-F5344CB8AC3E}">
        <p14:creationId xmlns:p14="http://schemas.microsoft.com/office/powerpoint/2010/main" val="17740623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9D8EF73-006C-C6F6-05CF-C8B311EAA5F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DE07DB8B-C159-80DD-2C37-05E46089B1B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07BECFD-01E4-6CA6-01B4-926BE63AE2DD}"/>
              </a:ext>
            </a:extLst>
          </p:cNvPr>
          <p:cNvSpPr>
            <a:spLocks noGrp="1"/>
          </p:cNvSpPr>
          <p:nvPr>
            <p:ph type="dt" sz="half" idx="10"/>
          </p:nvPr>
        </p:nvSpPr>
        <p:spPr/>
        <p:txBody>
          <a:bodyPr/>
          <a:lstStyle/>
          <a:p>
            <a:fld id="{14A8BF19-52BC-4EF7-9B92-D99823ADCC7B}" type="datetimeFigureOut">
              <a:rPr lang="en-US" smtClean="0"/>
              <a:t>8/10/2024</a:t>
            </a:fld>
            <a:endParaRPr lang="en-US" dirty="0"/>
          </a:p>
        </p:txBody>
      </p:sp>
      <p:sp>
        <p:nvSpPr>
          <p:cNvPr id="5" name="Footer Placeholder 4">
            <a:extLst>
              <a:ext uri="{FF2B5EF4-FFF2-40B4-BE49-F238E27FC236}">
                <a16:creationId xmlns:a16="http://schemas.microsoft.com/office/drawing/2014/main" id="{D4A3DA24-49F6-23A5-FA1A-87B20E1F76A1}"/>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54AF0067-910A-3D6A-27C3-4673261BCC17}"/>
              </a:ext>
            </a:extLst>
          </p:cNvPr>
          <p:cNvSpPr>
            <a:spLocks noGrp="1"/>
          </p:cNvSpPr>
          <p:nvPr>
            <p:ph type="sldNum" sz="quarter" idx="12"/>
          </p:nvPr>
        </p:nvSpPr>
        <p:spPr/>
        <p:txBody>
          <a:bodyPr/>
          <a:lstStyle/>
          <a:p>
            <a:fld id="{88C01C2C-93E7-4AD6-8D4D-A2D369C62B7F}" type="slidenum">
              <a:rPr lang="en-US" smtClean="0"/>
              <a:t>‹#›</a:t>
            </a:fld>
            <a:endParaRPr lang="en-US" dirty="0"/>
          </a:p>
        </p:txBody>
      </p:sp>
    </p:spTree>
    <p:extLst>
      <p:ext uri="{BB962C8B-B14F-4D97-AF65-F5344CB8AC3E}">
        <p14:creationId xmlns:p14="http://schemas.microsoft.com/office/powerpoint/2010/main" val="22624485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B81D00-04B8-1921-C454-A09272EB7B1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0B29536-0C45-D9D2-1310-A914BD3981F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4078C3F-0FC2-0901-6923-D071C3EB1B3D}"/>
              </a:ext>
            </a:extLst>
          </p:cNvPr>
          <p:cNvSpPr>
            <a:spLocks noGrp="1"/>
          </p:cNvSpPr>
          <p:nvPr>
            <p:ph type="dt" sz="half" idx="10"/>
          </p:nvPr>
        </p:nvSpPr>
        <p:spPr/>
        <p:txBody>
          <a:bodyPr/>
          <a:lstStyle/>
          <a:p>
            <a:fld id="{14A8BF19-52BC-4EF7-9B92-D99823ADCC7B}" type="datetimeFigureOut">
              <a:rPr lang="en-US" smtClean="0"/>
              <a:t>8/10/2024</a:t>
            </a:fld>
            <a:endParaRPr lang="en-US" dirty="0"/>
          </a:p>
        </p:txBody>
      </p:sp>
      <p:sp>
        <p:nvSpPr>
          <p:cNvPr id="5" name="Footer Placeholder 4">
            <a:extLst>
              <a:ext uri="{FF2B5EF4-FFF2-40B4-BE49-F238E27FC236}">
                <a16:creationId xmlns:a16="http://schemas.microsoft.com/office/drawing/2014/main" id="{A92D78F4-3A49-972C-B36B-0C0FF8D6839E}"/>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4AF6BA7C-BA09-A32D-951D-F2B311ECFA58}"/>
              </a:ext>
            </a:extLst>
          </p:cNvPr>
          <p:cNvSpPr>
            <a:spLocks noGrp="1"/>
          </p:cNvSpPr>
          <p:nvPr>
            <p:ph type="sldNum" sz="quarter" idx="12"/>
          </p:nvPr>
        </p:nvSpPr>
        <p:spPr/>
        <p:txBody>
          <a:bodyPr/>
          <a:lstStyle/>
          <a:p>
            <a:fld id="{88C01C2C-93E7-4AD6-8D4D-A2D369C62B7F}" type="slidenum">
              <a:rPr lang="en-US" smtClean="0"/>
              <a:t>‹#›</a:t>
            </a:fld>
            <a:endParaRPr lang="en-US" dirty="0"/>
          </a:p>
        </p:txBody>
      </p:sp>
    </p:spTree>
    <p:extLst>
      <p:ext uri="{BB962C8B-B14F-4D97-AF65-F5344CB8AC3E}">
        <p14:creationId xmlns:p14="http://schemas.microsoft.com/office/powerpoint/2010/main" val="13577378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FB6797-6993-453B-0871-2421EB6FB05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BD2064E-F00A-F990-53A4-FC9AC7DD817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0C82E1E-A902-C434-CEBA-9AECA074FECB}"/>
              </a:ext>
            </a:extLst>
          </p:cNvPr>
          <p:cNvSpPr>
            <a:spLocks noGrp="1"/>
          </p:cNvSpPr>
          <p:nvPr>
            <p:ph type="dt" sz="half" idx="10"/>
          </p:nvPr>
        </p:nvSpPr>
        <p:spPr/>
        <p:txBody>
          <a:bodyPr/>
          <a:lstStyle/>
          <a:p>
            <a:fld id="{14A8BF19-52BC-4EF7-9B92-D99823ADCC7B}" type="datetimeFigureOut">
              <a:rPr lang="en-US" smtClean="0"/>
              <a:t>8/10/2024</a:t>
            </a:fld>
            <a:endParaRPr lang="en-US" dirty="0"/>
          </a:p>
        </p:txBody>
      </p:sp>
      <p:sp>
        <p:nvSpPr>
          <p:cNvPr id="5" name="Footer Placeholder 4">
            <a:extLst>
              <a:ext uri="{FF2B5EF4-FFF2-40B4-BE49-F238E27FC236}">
                <a16:creationId xmlns:a16="http://schemas.microsoft.com/office/drawing/2014/main" id="{0B7DDA7D-541B-AEED-CE7A-9C7B726DC789}"/>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04A06790-7F46-4355-AED2-1A8FED7953E2}"/>
              </a:ext>
            </a:extLst>
          </p:cNvPr>
          <p:cNvSpPr>
            <a:spLocks noGrp="1"/>
          </p:cNvSpPr>
          <p:nvPr>
            <p:ph type="sldNum" sz="quarter" idx="12"/>
          </p:nvPr>
        </p:nvSpPr>
        <p:spPr/>
        <p:txBody>
          <a:bodyPr/>
          <a:lstStyle/>
          <a:p>
            <a:fld id="{88C01C2C-93E7-4AD6-8D4D-A2D369C62B7F}" type="slidenum">
              <a:rPr lang="en-US" smtClean="0"/>
              <a:t>‹#›</a:t>
            </a:fld>
            <a:endParaRPr lang="en-US" dirty="0"/>
          </a:p>
        </p:txBody>
      </p:sp>
    </p:spTree>
    <p:extLst>
      <p:ext uri="{BB962C8B-B14F-4D97-AF65-F5344CB8AC3E}">
        <p14:creationId xmlns:p14="http://schemas.microsoft.com/office/powerpoint/2010/main" val="41935243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BCDF14-AF1E-2753-CDEE-B7931B1AB3F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0E8DD48-C7B3-0E44-34C2-88974FC0C8B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6C3EB81-5F49-985D-39F7-A7DCE4F1A20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B82982B-FDA1-57B0-3714-34A8E3025C36}"/>
              </a:ext>
            </a:extLst>
          </p:cNvPr>
          <p:cNvSpPr>
            <a:spLocks noGrp="1"/>
          </p:cNvSpPr>
          <p:nvPr>
            <p:ph type="dt" sz="half" idx="10"/>
          </p:nvPr>
        </p:nvSpPr>
        <p:spPr/>
        <p:txBody>
          <a:bodyPr/>
          <a:lstStyle/>
          <a:p>
            <a:fld id="{14A8BF19-52BC-4EF7-9B92-D99823ADCC7B}" type="datetimeFigureOut">
              <a:rPr lang="en-US" smtClean="0"/>
              <a:t>8/10/2024</a:t>
            </a:fld>
            <a:endParaRPr lang="en-US" dirty="0"/>
          </a:p>
        </p:txBody>
      </p:sp>
      <p:sp>
        <p:nvSpPr>
          <p:cNvPr id="6" name="Footer Placeholder 5">
            <a:extLst>
              <a:ext uri="{FF2B5EF4-FFF2-40B4-BE49-F238E27FC236}">
                <a16:creationId xmlns:a16="http://schemas.microsoft.com/office/drawing/2014/main" id="{4E03BDB9-83D0-74C3-C809-9543A3D1D396}"/>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F304ECC4-D7D4-D0EF-4B67-2562BFF7B82D}"/>
              </a:ext>
            </a:extLst>
          </p:cNvPr>
          <p:cNvSpPr>
            <a:spLocks noGrp="1"/>
          </p:cNvSpPr>
          <p:nvPr>
            <p:ph type="sldNum" sz="quarter" idx="12"/>
          </p:nvPr>
        </p:nvSpPr>
        <p:spPr/>
        <p:txBody>
          <a:bodyPr/>
          <a:lstStyle/>
          <a:p>
            <a:fld id="{88C01C2C-93E7-4AD6-8D4D-A2D369C62B7F}" type="slidenum">
              <a:rPr lang="en-US" smtClean="0"/>
              <a:t>‹#›</a:t>
            </a:fld>
            <a:endParaRPr lang="en-US" dirty="0"/>
          </a:p>
        </p:txBody>
      </p:sp>
    </p:spTree>
    <p:extLst>
      <p:ext uri="{BB962C8B-B14F-4D97-AF65-F5344CB8AC3E}">
        <p14:creationId xmlns:p14="http://schemas.microsoft.com/office/powerpoint/2010/main" val="26882982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8ED0FD-AFF9-EABF-D3FD-18E83A77431A}"/>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195D83C-C824-142D-8F21-9A399995287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E5A6960-F93F-E480-C001-25D2F850DA3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E47CE15-43AF-9B9D-3509-A8DE64D6BD0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EC51273-8C1D-2145-CBFC-7278E33BBA2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4450F72-1404-4AFE-EB41-EDA7165AEE29}"/>
              </a:ext>
            </a:extLst>
          </p:cNvPr>
          <p:cNvSpPr>
            <a:spLocks noGrp="1"/>
          </p:cNvSpPr>
          <p:nvPr>
            <p:ph type="dt" sz="half" idx="10"/>
          </p:nvPr>
        </p:nvSpPr>
        <p:spPr/>
        <p:txBody>
          <a:bodyPr/>
          <a:lstStyle/>
          <a:p>
            <a:fld id="{14A8BF19-52BC-4EF7-9B92-D99823ADCC7B}" type="datetimeFigureOut">
              <a:rPr lang="en-US" smtClean="0"/>
              <a:t>8/10/2024</a:t>
            </a:fld>
            <a:endParaRPr lang="en-US" dirty="0"/>
          </a:p>
        </p:txBody>
      </p:sp>
      <p:sp>
        <p:nvSpPr>
          <p:cNvPr id="8" name="Footer Placeholder 7">
            <a:extLst>
              <a:ext uri="{FF2B5EF4-FFF2-40B4-BE49-F238E27FC236}">
                <a16:creationId xmlns:a16="http://schemas.microsoft.com/office/drawing/2014/main" id="{556D9994-0EF5-1D9D-92B1-44E47D4D47D8}"/>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DACCE942-8170-CEB0-9164-C38C4A2C5E96}"/>
              </a:ext>
            </a:extLst>
          </p:cNvPr>
          <p:cNvSpPr>
            <a:spLocks noGrp="1"/>
          </p:cNvSpPr>
          <p:nvPr>
            <p:ph type="sldNum" sz="quarter" idx="12"/>
          </p:nvPr>
        </p:nvSpPr>
        <p:spPr/>
        <p:txBody>
          <a:bodyPr/>
          <a:lstStyle/>
          <a:p>
            <a:fld id="{88C01C2C-93E7-4AD6-8D4D-A2D369C62B7F}" type="slidenum">
              <a:rPr lang="en-US" smtClean="0"/>
              <a:t>‹#›</a:t>
            </a:fld>
            <a:endParaRPr lang="en-US" dirty="0"/>
          </a:p>
        </p:txBody>
      </p:sp>
    </p:spTree>
    <p:extLst>
      <p:ext uri="{BB962C8B-B14F-4D97-AF65-F5344CB8AC3E}">
        <p14:creationId xmlns:p14="http://schemas.microsoft.com/office/powerpoint/2010/main" val="12828736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E50903-47C0-3230-6726-77AE8EA5F35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986F157-4AFF-216E-2D1D-E1CC72B7E32B}"/>
              </a:ext>
            </a:extLst>
          </p:cNvPr>
          <p:cNvSpPr>
            <a:spLocks noGrp="1"/>
          </p:cNvSpPr>
          <p:nvPr>
            <p:ph type="dt" sz="half" idx="10"/>
          </p:nvPr>
        </p:nvSpPr>
        <p:spPr/>
        <p:txBody>
          <a:bodyPr/>
          <a:lstStyle/>
          <a:p>
            <a:fld id="{14A8BF19-52BC-4EF7-9B92-D99823ADCC7B}" type="datetimeFigureOut">
              <a:rPr lang="en-US" smtClean="0"/>
              <a:t>8/10/2024</a:t>
            </a:fld>
            <a:endParaRPr lang="en-US" dirty="0"/>
          </a:p>
        </p:txBody>
      </p:sp>
      <p:sp>
        <p:nvSpPr>
          <p:cNvPr id="4" name="Footer Placeholder 3">
            <a:extLst>
              <a:ext uri="{FF2B5EF4-FFF2-40B4-BE49-F238E27FC236}">
                <a16:creationId xmlns:a16="http://schemas.microsoft.com/office/drawing/2014/main" id="{3DA175FA-7682-946B-8C00-DA713C701A53}"/>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C932B208-FCA9-3BF1-F386-6077D8E6337A}"/>
              </a:ext>
            </a:extLst>
          </p:cNvPr>
          <p:cNvSpPr>
            <a:spLocks noGrp="1"/>
          </p:cNvSpPr>
          <p:nvPr>
            <p:ph type="sldNum" sz="quarter" idx="12"/>
          </p:nvPr>
        </p:nvSpPr>
        <p:spPr/>
        <p:txBody>
          <a:bodyPr/>
          <a:lstStyle/>
          <a:p>
            <a:fld id="{88C01C2C-93E7-4AD6-8D4D-A2D369C62B7F}" type="slidenum">
              <a:rPr lang="en-US" smtClean="0"/>
              <a:t>‹#›</a:t>
            </a:fld>
            <a:endParaRPr lang="en-US" dirty="0"/>
          </a:p>
        </p:txBody>
      </p:sp>
    </p:spTree>
    <p:extLst>
      <p:ext uri="{BB962C8B-B14F-4D97-AF65-F5344CB8AC3E}">
        <p14:creationId xmlns:p14="http://schemas.microsoft.com/office/powerpoint/2010/main" val="41648141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7AD9929-77C6-C57A-A5C4-78E830FE9AFD}"/>
              </a:ext>
            </a:extLst>
          </p:cNvPr>
          <p:cNvSpPr>
            <a:spLocks noGrp="1"/>
          </p:cNvSpPr>
          <p:nvPr>
            <p:ph type="dt" sz="half" idx="10"/>
          </p:nvPr>
        </p:nvSpPr>
        <p:spPr/>
        <p:txBody>
          <a:bodyPr/>
          <a:lstStyle/>
          <a:p>
            <a:fld id="{14A8BF19-52BC-4EF7-9B92-D99823ADCC7B}" type="datetimeFigureOut">
              <a:rPr lang="en-US" smtClean="0"/>
              <a:t>8/10/2024</a:t>
            </a:fld>
            <a:endParaRPr lang="en-US" dirty="0"/>
          </a:p>
        </p:txBody>
      </p:sp>
      <p:sp>
        <p:nvSpPr>
          <p:cNvPr id="3" name="Footer Placeholder 2">
            <a:extLst>
              <a:ext uri="{FF2B5EF4-FFF2-40B4-BE49-F238E27FC236}">
                <a16:creationId xmlns:a16="http://schemas.microsoft.com/office/drawing/2014/main" id="{CDC4B5B9-96BB-CDE3-5713-1A57FDD496C7}"/>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B9E55391-EEF4-11E0-7458-0361663D5A92}"/>
              </a:ext>
            </a:extLst>
          </p:cNvPr>
          <p:cNvSpPr>
            <a:spLocks noGrp="1"/>
          </p:cNvSpPr>
          <p:nvPr>
            <p:ph type="sldNum" sz="quarter" idx="12"/>
          </p:nvPr>
        </p:nvSpPr>
        <p:spPr/>
        <p:txBody>
          <a:bodyPr/>
          <a:lstStyle/>
          <a:p>
            <a:fld id="{88C01C2C-93E7-4AD6-8D4D-A2D369C62B7F}" type="slidenum">
              <a:rPr lang="en-US" smtClean="0"/>
              <a:t>‹#›</a:t>
            </a:fld>
            <a:endParaRPr lang="en-US" dirty="0"/>
          </a:p>
        </p:txBody>
      </p:sp>
    </p:spTree>
    <p:extLst>
      <p:ext uri="{BB962C8B-B14F-4D97-AF65-F5344CB8AC3E}">
        <p14:creationId xmlns:p14="http://schemas.microsoft.com/office/powerpoint/2010/main" val="16876236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F19D2D-5C9D-840E-9AD9-54457AC7A40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1D262E7-0BE6-C7F1-D239-0E6EE0C576F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3AAF40C-2AA7-EE9D-1F33-65E5B92FD15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BFE2C1E-E090-A8FC-F45F-7C6546E51D30}"/>
              </a:ext>
            </a:extLst>
          </p:cNvPr>
          <p:cNvSpPr>
            <a:spLocks noGrp="1"/>
          </p:cNvSpPr>
          <p:nvPr>
            <p:ph type="dt" sz="half" idx="10"/>
          </p:nvPr>
        </p:nvSpPr>
        <p:spPr/>
        <p:txBody>
          <a:bodyPr/>
          <a:lstStyle/>
          <a:p>
            <a:fld id="{14A8BF19-52BC-4EF7-9B92-D99823ADCC7B}" type="datetimeFigureOut">
              <a:rPr lang="en-US" smtClean="0"/>
              <a:t>8/10/2024</a:t>
            </a:fld>
            <a:endParaRPr lang="en-US" dirty="0"/>
          </a:p>
        </p:txBody>
      </p:sp>
      <p:sp>
        <p:nvSpPr>
          <p:cNvPr id="6" name="Footer Placeholder 5">
            <a:extLst>
              <a:ext uri="{FF2B5EF4-FFF2-40B4-BE49-F238E27FC236}">
                <a16:creationId xmlns:a16="http://schemas.microsoft.com/office/drawing/2014/main" id="{036446F1-49B6-2A48-EA00-8BC5C3DF8956}"/>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6D41C708-663C-BF7E-F0DF-A4675DA73B78}"/>
              </a:ext>
            </a:extLst>
          </p:cNvPr>
          <p:cNvSpPr>
            <a:spLocks noGrp="1"/>
          </p:cNvSpPr>
          <p:nvPr>
            <p:ph type="sldNum" sz="quarter" idx="12"/>
          </p:nvPr>
        </p:nvSpPr>
        <p:spPr/>
        <p:txBody>
          <a:bodyPr/>
          <a:lstStyle/>
          <a:p>
            <a:fld id="{88C01C2C-93E7-4AD6-8D4D-A2D369C62B7F}" type="slidenum">
              <a:rPr lang="en-US" smtClean="0"/>
              <a:t>‹#›</a:t>
            </a:fld>
            <a:endParaRPr lang="en-US" dirty="0"/>
          </a:p>
        </p:txBody>
      </p:sp>
    </p:spTree>
    <p:extLst>
      <p:ext uri="{BB962C8B-B14F-4D97-AF65-F5344CB8AC3E}">
        <p14:creationId xmlns:p14="http://schemas.microsoft.com/office/powerpoint/2010/main" val="5806609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F84A00-AAE9-B2CC-9BAE-01949ED37B1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301FC0A-8500-8791-A85A-95D72098781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DE206563-A0C8-A673-C3E1-9CDD1721BF4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5B6C7B9-3C71-026E-533A-8CB39BB7993E}"/>
              </a:ext>
            </a:extLst>
          </p:cNvPr>
          <p:cNvSpPr>
            <a:spLocks noGrp="1"/>
          </p:cNvSpPr>
          <p:nvPr>
            <p:ph type="dt" sz="half" idx="10"/>
          </p:nvPr>
        </p:nvSpPr>
        <p:spPr/>
        <p:txBody>
          <a:bodyPr/>
          <a:lstStyle/>
          <a:p>
            <a:fld id="{14A8BF19-52BC-4EF7-9B92-D99823ADCC7B}" type="datetimeFigureOut">
              <a:rPr lang="en-US" smtClean="0"/>
              <a:t>8/10/2024</a:t>
            </a:fld>
            <a:endParaRPr lang="en-US" dirty="0"/>
          </a:p>
        </p:txBody>
      </p:sp>
      <p:sp>
        <p:nvSpPr>
          <p:cNvPr id="6" name="Footer Placeholder 5">
            <a:extLst>
              <a:ext uri="{FF2B5EF4-FFF2-40B4-BE49-F238E27FC236}">
                <a16:creationId xmlns:a16="http://schemas.microsoft.com/office/drawing/2014/main" id="{A629D290-DE7F-275A-6805-BBF9A8868C5C}"/>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F9B6FD51-8277-2C16-75EA-DA711CEFE706}"/>
              </a:ext>
            </a:extLst>
          </p:cNvPr>
          <p:cNvSpPr>
            <a:spLocks noGrp="1"/>
          </p:cNvSpPr>
          <p:nvPr>
            <p:ph type="sldNum" sz="quarter" idx="12"/>
          </p:nvPr>
        </p:nvSpPr>
        <p:spPr/>
        <p:txBody>
          <a:bodyPr/>
          <a:lstStyle/>
          <a:p>
            <a:fld id="{88C01C2C-93E7-4AD6-8D4D-A2D369C62B7F}" type="slidenum">
              <a:rPr lang="en-US" smtClean="0"/>
              <a:t>‹#›</a:t>
            </a:fld>
            <a:endParaRPr lang="en-US" dirty="0"/>
          </a:p>
        </p:txBody>
      </p:sp>
    </p:spTree>
    <p:extLst>
      <p:ext uri="{BB962C8B-B14F-4D97-AF65-F5344CB8AC3E}">
        <p14:creationId xmlns:p14="http://schemas.microsoft.com/office/powerpoint/2010/main" val="18542013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65E7CF4-510D-D95C-B481-1EBC2B652C2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75EBFDA0-25AF-6BA2-6FD6-49F51B1B25F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ED49C1A-544E-D4C1-2871-51811E76433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4A8BF19-52BC-4EF7-9B92-D99823ADCC7B}" type="datetimeFigureOut">
              <a:rPr lang="en-US" smtClean="0"/>
              <a:t>8/10/2024</a:t>
            </a:fld>
            <a:endParaRPr lang="en-US" dirty="0"/>
          </a:p>
        </p:txBody>
      </p:sp>
      <p:sp>
        <p:nvSpPr>
          <p:cNvPr id="5" name="Footer Placeholder 4">
            <a:extLst>
              <a:ext uri="{FF2B5EF4-FFF2-40B4-BE49-F238E27FC236}">
                <a16:creationId xmlns:a16="http://schemas.microsoft.com/office/drawing/2014/main" id="{22B173CB-0444-F3D0-EE9E-E6B037D574F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CCE1DEF4-000C-CFC4-4FE1-9974C10D7F0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8C01C2C-93E7-4AD6-8D4D-A2D369C62B7F}" type="slidenum">
              <a:rPr lang="en-US" smtClean="0"/>
              <a:t>‹#›</a:t>
            </a:fld>
            <a:endParaRPr lang="en-US" dirty="0"/>
          </a:p>
        </p:txBody>
      </p:sp>
    </p:spTree>
    <p:extLst>
      <p:ext uri="{BB962C8B-B14F-4D97-AF65-F5344CB8AC3E}">
        <p14:creationId xmlns:p14="http://schemas.microsoft.com/office/powerpoint/2010/main" val="266642065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package" Target="../embeddings/Microsoft_Excel_Macro-Enabled_Worksheet.xlsm"/><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7.emf"/></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2.emf"/></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emf"/></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4.emf"/></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6.emf"/><Relationship Id="rId5" Type="http://schemas.openxmlformats.org/officeDocument/2006/relationships/package" Target="../embeddings/Microsoft_Excel_Worksheet4.xlsx"/><Relationship Id="rId4" Type="http://schemas.openxmlformats.org/officeDocument/2006/relationships/image" Target="../media/image5.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A611B7-E07C-C4E3-967C-30D65B8D2CD4}"/>
              </a:ext>
            </a:extLst>
          </p:cNvPr>
          <p:cNvSpPr>
            <a:spLocks noGrp="1"/>
          </p:cNvSpPr>
          <p:nvPr>
            <p:ph type="ctrTitle"/>
          </p:nvPr>
        </p:nvSpPr>
        <p:spPr>
          <a:xfrm>
            <a:off x="1354282" y="1122363"/>
            <a:ext cx="9483436" cy="2387600"/>
          </a:xfrm>
        </p:spPr>
        <p:txBody>
          <a:bodyPr/>
          <a:lstStyle/>
          <a:p>
            <a:r>
              <a:rPr lang="en-US" b="1" dirty="0">
                <a:latin typeface="+mn-lt"/>
              </a:rPr>
              <a:t>Service Department Analysis for Cars Plus Guam</a:t>
            </a:r>
          </a:p>
        </p:txBody>
      </p:sp>
      <p:sp>
        <p:nvSpPr>
          <p:cNvPr id="3" name="Subtitle 2">
            <a:extLst>
              <a:ext uri="{FF2B5EF4-FFF2-40B4-BE49-F238E27FC236}">
                <a16:creationId xmlns:a16="http://schemas.microsoft.com/office/drawing/2014/main" id="{044A2C11-D954-BDBE-2CCE-BF6A14A95B29}"/>
              </a:ext>
            </a:extLst>
          </p:cNvPr>
          <p:cNvSpPr>
            <a:spLocks noGrp="1"/>
          </p:cNvSpPr>
          <p:nvPr>
            <p:ph type="subTitle" idx="1"/>
          </p:nvPr>
        </p:nvSpPr>
        <p:spPr/>
        <p:txBody>
          <a:bodyPr/>
          <a:lstStyle/>
          <a:p>
            <a:r>
              <a:rPr lang="en-US" sz="3200" b="1" dirty="0"/>
              <a:t>Feliciano Naron Jr.</a:t>
            </a:r>
          </a:p>
          <a:p>
            <a:r>
              <a:rPr lang="en-US" b="1" dirty="0"/>
              <a:t>N446 - 31</a:t>
            </a:r>
          </a:p>
        </p:txBody>
      </p:sp>
      <p:pic>
        <p:nvPicPr>
          <p:cNvPr id="4" name="Picture 3">
            <a:extLst>
              <a:ext uri="{FF2B5EF4-FFF2-40B4-BE49-F238E27FC236}">
                <a16:creationId xmlns:a16="http://schemas.microsoft.com/office/drawing/2014/main" id="{3ABB76B4-2543-D2AF-D5B7-20E367EAE197}"/>
              </a:ext>
            </a:extLst>
          </p:cNvPr>
          <p:cNvPicPr>
            <a:picLocks noChangeAspect="1"/>
          </p:cNvPicPr>
          <p:nvPr/>
        </p:nvPicPr>
        <p:blipFill>
          <a:blip r:embed="rId2"/>
          <a:stretch>
            <a:fillRect/>
          </a:stretch>
        </p:blipFill>
        <p:spPr>
          <a:xfrm>
            <a:off x="10160563" y="5735637"/>
            <a:ext cx="1956986" cy="987638"/>
          </a:xfrm>
          <a:prstGeom prst="rect">
            <a:avLst/>
          </a:prstGeom>
        </p:spPr>
      </p:pic>
    </p:spTree>
    <p:extLst>
      <p:ext uri="{BB962C8B-B14F-4D97-AF65-F5344CB8AC3E}">
        <p14:creationId xmlns:p14="http://schemas.microsoft.com/office/powerpoint/2010/main" val="8116140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E792DB5-8952-88D8-F090-DAC1BE7F5C82}"/>
              </a:ext>
            </a:extLst>
          </p:cNvPr>
          <p:cNvPicPr>
            <a:picLocks noChangeAspect="1"/>
          </p:cNvPicPr>
          <p:nvPr/>
        </p:nvPicPr>
        <p:blipFill>
          <a:blip r:embed="rId2"/>
          <a:stretch>
            <a:fillRect/>
          </a:stretch>
        </p:blipFill>
        <p:spPr>
          <a:xfrm>
            <a:off x="268417" y="180796"/>
            <a:ext cx="1956986" cy="987638"/>
          </a:xfrm>
          <a:prstGeom prst="rect">
            <a:avLst/>
          </a:prstGeom>
        </p:spPr>
      </p:pic>
      <p:sp>
        <p:nvSpPr>
          <p:cNvPr id="7" name="TextBox 6">
            <a:extLst>
              <a:ext uri="{FF2B5EF4-FFF2-40B4-BE49-F238E27FC236}">
                <a16:creationId xmlns:a16="http://schemas.microsoft.com/office/drawing/2014/main" id="{16250DFB-1BCA-10BE-F3B0-88A87FD6DA94}"/>
              </a:ext>
            </a:extLst>
          </p:cNvPr>
          <p:cNvSpPr txBox="1"/>
          <p:nvPr/>
        </p:nvSpPr>
        <p:spPr>
          <a:xfrm>
            <a:off x="10192170" y="419922"/>
            <a:ext cx="1858906" cy="707886"/>
          </a:xfrm>
          <a:prstGeom prst="rect">
            <a:avLst/>
          </a:prstGeom>
          <a:noFill/>
        </p:spPr>
        <p:txBody>
          <a:bodyPr wrap="none" rtlCol="0">
            <a:spAutoFit/>
          </a:bodyPr>
          <a:lstStyle/>
          <a:p>
            <a:pPr algn="r"/>
            <a:r>
              <a:rPr lang="en-US" sz="2000" b="1" dirty="0"/>
              <a:t>NADA Academy</a:t>
            </a:r>
          </a:p>
          <a:p>
            <a:pPr algn="r"/>
            <a:r>
              <a:rPr lang="en-US" sz="2000" b="1" dirty="0"/>
              <a:t>N446 - 31</a:t>
            </a:r>
          </a:p>
        </p:txBody>
      </p:sp>
      <p:sp>
        <p:nvSpPr>
          <p:cNvPr id="9" name="TextBox 8">
            <a:extLst>
              <a:ext uri="{FF2B5EF4-FFF2-40B4-BE49-F238E27FC236}">
                <a16:creationId xmlns:a16="http://schemas.microsoft.com/office/drawing/2014/main" id="{646B8110-7DF4-7174-E959-298B1B7A3018}"/>
              </a:ext>
            </a:extLst>
          </p:cNvPr>
          <p:cNvSpPr txBox="1"/>
          <p:nvPr/>
        </p:nvSpPr>
        <p:spPr>
          <a:xfrm>
            <a:off x="2225403" y="245104"/>
            <a:ext cx="1969578" cy="830997"/>
          </a:xfrm>
          <a:prstGeom prst="rect">
            <a:avLst/>
          </a:prstGeom>
          <a:noFill/>
        </p:spPr>
        <p:txBody>
          <a:bodyPr wrap="none" rtlCol="0">
            <a:spAutoFit/>
          </a:bodyPr>
          <a:lstStyle/>
          <a:p>
            <a:r>
              <a:rPr lang="en-US" sz="4800" b="1" dirty="0"/>
              <a:t>Facility</a:t>
            </a:r>
            <a:endParaRPr lang="en-US" sz="1600" b="1" dirty="0"/>
          </a:p>
        </p:txBody>
      </p:sp>
      <p:cxnSp>
        <p:nvCxnSpPr>
          <p:cNvPr id="11" name="Straight Connector 10">
            <a:extLst>
              <a:ext uri="{FF2B5EF4-FFF2-40B4-BE49-F238E27FC236}">
                <a16:creationId xmlns:a16="http://schemas.microsoft.com/office/drawing/2014/main" id="{A940140B-E888-F203-1452-76FE374B1597}"/>
              </a:ext>
            </a:extLst>
          </p:cNvPr>
          <p:cNvCxnSpPr/>
          <p:nvPr/>
        </p:nvCxnSpPr>
        <p:spPr>
          <a:xfrm>
            <a:off x="201362" y="1179515"/>
            <a:ext cx="11789275" cy="0"/>
          </a:xfrm>
          <a:prstGeom prst="line">
            <a:avLst/>
          </a:prstGeom>
          <a:ln w="60325" cmpd="thickThin">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12" name="Table 11">
            <a:extLst>
              <a:ext uri="{FF2B5EF4-FFF2-40B4-BE49-F238E27FC236}">
                <a16:creationId xmlns:a16="http://schemas.microsoft.com/office/drawing/2014/main" id="{42B2DB47-A4AD-4504-665B-3B51564AD7B0}"/>
              </a:ext>
            </a:extLst>
          </p:cNvPr>
          <p:cNvGraphicFramePr>
            <a:graphicFrameLocks noGrp="1"/>
          </p:cNvGraphicFramePr>
          <p:nvPr>
            <p:extLst>
              <p:ext uri="{D42A27DB-BD31-4B8C-83A1-F6EECF244321}">
                <p14:modId xmlns:p14="http://schemas.microsoft.com/office/powerpoint/2010/main" val="2560401406"/>
              </p:ext>
            </p:extLst>
          </p:nvPr>
        </p:nvGraphicFramePr>
        <p:xfrm>
          <a:off x="201362" y="1559246"/>
          <a:ext cx="11789276" cy="4206240"/>
        </p:xfrm>
        <a:graphic>
          <a:graphicData uri="http://schemas.openxmlformats.org/drawingml/2006/table">
            <a:tbl>
              <a:tblPr firstRow="1" bandRow="1">
                <a:tableStyleId>{F5AB1C69-6EDB-4FF4-983F-18BD219EF322}</a:tableStyleId>
              </a:tblPr>
              <a:tblGrid>
                <a:gridCol w="2947319">
                  <a:extLst>
                    <a:ext uri="{9D8B030D-6E8A-4147-A177-3AD203B41FA5}">
                      <a16:colId xmlns:a16="http://schemas.microsoft.com/office/drawing/2014/main" val="3665590809"/>
                    </a:ext>
                  </a:extLst>
                </a:gridCol>
                <a:gridCol w="2947319">
                  <a:extLst>
                    <a:ext uri="{9D8B030D-6E8A-4147-A177-3AD203B41FA5}">
                      <a16:colId xmlns:a16="http://schemas.microsoft.com/office/drawing/2014/main" val="2410306361"/>
                    </a:ext>
                  </a:extLst>
                </a:gridCol>
                <a:gridCol w="2947319">
                  <a:extLst>
                    <a:ext uri="{9D8B030D-6E8A-4147-A177-3AD203B41FA5}">
                      <a16:colId xmlns:a16="http://schemas.microsoft.com/office/drawing/2014/main" val="2775724849"/>
                    </a:ext>
                  </a:extLst>
                </a:gridCol>
                <a:gridCol w="2947319">
                  <a:extLst>
                    <a:ext uri="{9D8B030D-6E8A-4147-A177-3AD203B41FA5}">
                      <a16:colId xmlns:a16="http://schemas.microsoft.com/office/drawing/2014/main" val="1401558345"/>
                    </a:ext>
                  </a:extLst>
                </a:gridCol>
              </a:tblGrid>
              <a:tr h="370840">
                <a:tc>
                  <a:txBody>
                    <a:bodyPr/>
                    <a:lstStyle/>
                    <a:p>
                      <a:pPr algn="ctr"/>
                      <a:r>
                        <a:rPr lang="en-US" sz="2400" b="1" dirty="0"/>
                        <a:t>Current Practices</a:t>
                      </a:r>
                    </a:p>
                  </a:txBody>
                  <a:tcPr anchor="ctr"/>
                </a:tc>
                <a:tc>
                  <a:txBody>
                    <a:bodyPr/>
                    <a:lstStyle/>
                    <a:p>
                      <a:pPr algn="ctr"/>
                      <a:r>
                        <a:rPr lang="en-US" sz="2400" b="1" dirty="0"/>
                        <a:t>Goals for Improvement</a:t>
                      </a:r>
                    </a:p>
                  </a:txBody>
                  <a:tcPr anchor="ctr"/>
                </a:tc>
                <a:tc>
                  <a:txBody>
                    <a:bodyPr/>
                    <a:lstStyle/>
                    <a:p>
                      <a:pPr algn="ctr"/>
                      <a:r>
                        <a:rPr lang="en-US" sz="2400" b="1" dirty="0"/>
                        <a:t>Plans to Achieve Your Goals</a:t>
                      </a:r>
                    </a:p>
                  </a:txBody>
                  <a:tcPr anchor="ctr"/>
                </a:tc>
                <a:tc>
                  <a:txBody>
                    <a:bodyPr/>
                    <a:lstStyle/>
                    <a:p>
                      <a:pPr algn="ctr"/>
                      <a:r>
                        <a:rPr lang="en-US" sz="2400" b="1" dirty="0"/>
                        <a:t>Plans to Evaluate Your Changes</a:t>
                      </a:r>
                    </a:p>
                  </a:txBody>
                  <a:tcPr anchor="ctr"/>
                </a:tc>
                <a:extLst>
                  <a:ext uri="{0D108BD9-81ED-4DB2-BD59-A6C34878D82A}">
                    <a16:rowId xmlns:a16="http://schemas.microsoft.com/office/drawing/2014/main" val="2822997937"/>
                  </a:ext>
                </a:extLst>
              </a:tr>
              <a:tr h="370840">
                <a:tc>
                  <a:txBody>
                    <a:bodyPr/>
                    <a:lstStyle/>
                    <a:p>
                      <a:pPr marL="285750" indent="-285750">
                        <a:buFont typeface="Arial" panose="020B0604020202020204" pitchFamily="34" charset="0"/>
                        <a:buChar char="•"/>
                      </a:pPr>
                      <a:r>
                        <a:rPr lang="en-US" b="0" dirty="0"/>
                        <a:t>Technicians’ work load are based on the assigned work by a Dispatcher</a:t>
                      </a:r>
                    </a:p>
                    <a:p>
                      <a:pPr marL="285750" indent="-285750">
                        <a:buFont typeface="Arial" panose="020B0604020202020204" pitchFamily="34" charset="0"/>
                        <a:buChar char="•"/>
                      </a:pPr>
                      <a:r>
                        <a:rPr lang="en-US" b="0" dirty="0"/>
                        <a:t>Dispatcher ensure that Technicians’ 8-hour work day is filled with billable hours</a:t>
                      </a:r>
                    </a:p>
                    <a:p>
                      <a:pPr marL="285750" indent="-285750">
                        <a:buFont typeface="Arial" panose="020B0604020202020204" pitchFamily="34" charset="0"/>
                        <a:buChar char="•"/>
                      </a:pPr>
                      <a:endParaRPr lang="en-US" b="0" dirty="0"/>
                    </a:p>
                  </a:txBody>
                  <a:tcPr/>
                </a:tc>
                <a:tc>
                  <a:txBody>
                    <a:bodyPr/>
                    <a:lstStyle/>
                    <a:p>
                      <a:pPr marL="285750" indent="-285750">
                        <a:buFont typeface="Arial" panose="020B0604020202020204" pitchFamily="34" charset="0"/>
                        <a:buChar char="•"/>
                      </a:pPr>
                      <a:r>
                        <a:rPr lang="en-US" dirty="0"/>
                        <a:t>Increase Facility Utilization to 80%</a:t>
                      </a:r>
                    </a:p>
                    <a:p>
                      <a:pPr marL="0" indent="0">
                        <a:buFont typeface="Arial" panose="020B0604020202020204" pitchFamily="34" charset="0"/>
                        <a:buNone/>
                      </a:pPr>
                      <a:endParaRPr lang="en-US" dirty="0"/>
                    </a:p>
                    <a:p>
                      <a:pPr marL="285750" indent="-285750">
                        <a:buFont typeface="Arial" panose="020B0604020202020204" pitchFamily="34" charset="0"/>
                        <a:buChar char="•"/>
                      </a:pPr>
                      <a:endParaRPr lang="en-US" dirty="0"/>
                    </a:p>
                  </a:txBody>
                  <a:tcPr/>
                </a:tc>
                <a:tc>
                  <a:txBody>
                    <a:bodyPr/>
                    <a:lstStyle/>
                    <a:p>
                      <a:pPr marL="285750" indent="-285750">
                        <a:buFont typeface="Arial" panose="020B0604020202020204" pitchFamily="34" charset="0"/>
                        <a:buChar char="•"/>
                      </a:pPr>
                      <a:r>
                        <a:rPr lang="en-US" dirty="0"/>
                        <a:t>Hire additional Technicians to occupy available bays</a:t>
                      </a:r>
                    </a:p>
                    <a:p>
                      <a:pPr marL="285750" indent="-285750">
                        <a:buFont typeface="Arial" panose="020B0604020202020204" pitchFamily="34" charset="0"/>
                        <a:buChar char="•"/>
                      </a:pPr>
                      <a:r>
                        <a:rPr lang="en-US" dirty="0"/>
                        <a:t>Improve current Technicians proficiency</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Set Technicians’ specific monthly goals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Continuous training will be provided</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txBody>
                  <a:tcPr/>
                </a:tc>
                <a:tc>
                  <a:txBody>
                    <a:bodyPr/>
                    <a:lstStyle/>
                    <a:p>
                      <a:pPr marL="285750" indent="-285750">
                        <a:buFont typeface="Arial" panose="020B0604020202020204" pitchFamily="34" charset="0"/>
                        <a:buChar char="•"/>
                      </a:pPr>
                      <a:r>
                        <a:rPr lang="en-US" dirty="0"/>
                        <a:t>Monthly review of Facility Utilizations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Monthly review of Technicians’ performance to include feedback to and from Technicians</a:t>
                      </a:r>
                    </a:p>
                    <a:p>
                      <a:pPr marL="285750" indent="-285750">
                        <a:buFont typeface="Arial" panose="020B0604020202020204" pitchFamily="34" charset="0"/>
                        <a:buChar char="•"/>
                      </a:pPr>
                      <a:endParaRPr lang="en-US" dirty="0"/>
                    </a:p>
                  </a:txBody>
                  <a:tcPr/>
                </a:tc>
                <a:extLst>
                  <a:ext uri="{0D108BD9-81ED-4DB2-BD59-A6C34878D82A}">
                    <a16:rowId xmlns:a16="http://schemas.microsoft.com/office/drawing/2014/main" val="3476175220"/>
                  </a:ext>
                </a:extLst>
              </a:tr>
            </a:tbl>
          </a:graphicData>
        </a:graphic>
      </p:graphicFrame>
    </p:spTree>
    <p:extLst>
      <p:ext uri="{BB962C8B-B14F-4D97-AF65-F5344CB8AC3E}">
        <p14:creationId xmlns:p14="http://schemas.microsoft.com/office/powerpoint/2010/main" val="6184944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E792DB5-8952-88D8-F090-DAC1BE7F5C82}"/>
              </a:ext>
            </a:extLst>
          </p:cNvPr>
          <p:cNvPicPr>
            <a:picLocks noChangeAspect="1"/>
          </p:cNvPicPr>
          <p:nvPr/>
        </p:nvPicPr>
        <p:blipFill>
          <a:blip r:embed="rId2"/>
          <a:stretch>
            <a:fillRect/>
          </a:stretch>
        </p:blipFill>
        <p:spPr>
          <a:xfrm>
            <a:off x="268417" y="180796"/>
            <a:ext cx="1956986" cy="987638"/>
          </a:xfrm>
          <a:prstGeom prst="rect">
            <a:avLst/>
          </a:prstGeom>
        </p:spPr>
      </p:pic>
      <p:sp>
        <p:nvSpPr>
          <p:cNvPr id="7" name="TextBox 6">
            <a:extLst>
              <a:ext uri="{FF2B5EF4-FFF2-40B4-BE49-F238E27FC236}">
                <a16:creationId xmlns:a16="http://schemas.microsoft.com/office/drawing/2014/main" id="{16250DFB-1BCA-10BE-F3B0-88A87FD6DA94}"/>
              </a:ext>
            </a:extLst>
          </p:cNvPr>
          <p:cNvSpPr txBox="1"/>
          <p:nvPr/>
        </p:nvSpPr>
        <p:spPr>
          <a:xfrm>
            <a:off x="10192170" y="419922"/>
            <a:ext cx="1858906" cy="707886"/>
          </a:xfrm>
          <a:prstGeom prst="rect">
            <a:avLst/>
          </a:prstGeom>
          <a:noFill/>
        </p:spPr>
        <p:txBody>
          <a:bodyPr wrap="none" rtlCol="0">
            <a:spAutoFit/>
          </a:bodyPr>
          <a:lstStyle/>
          <a:p>
            <a:pPr algn="r"/>
            <a:r>
              <a:rPr lang="en-US" sz="2000" b="1" dirty="0"/>
              <a:t>NADA Academy</a:t>
            </a:r>
          </a:p>
          <a:p>
            <a:pPr algn="r"/>
            <a:r>
              <a:rPr lang="en-US" sz="2000" b="1" dirty="0"/>
              <a:t>N446 - 31</a:t>
            </a:r>
          </a:p>
        </p:txBody>
      </p:sp>
      <p:sp>
        <p:nvSpPr>
          <p:cNvPr id="9" name="TextBox 8">
            <a:extLst>
              <a:ext uri="{FF2B5EF4-FFF2-40B4-BE49-F238E27FC236}">
                <a16:creationId xmlns:a16="http://schemas.microsoft.com/office/drawing/2014/main" id="{646B8110-7DF4-7174-E959-298B1B7A3018}"/>
              </a:ext>
            </a:extLst>
          </p:cNvPr>
          <p:cNvSpPr txBox="1"/>
          <p:nvPr/>
        </p:nvSpPr>
        <p:spPr>
          <a:xfrm>
            <a:off x="2225403" y="245104"/>
            <a:ext cx="5691366" cy="830997"/>
          </a:xfrm>
          <a:prstGeom prst="rect">
            <a:avLst/>
          </a:prstGeom>
          <a:noFill/>
        </p:spPr>
        <p:txBody>
          <a:bodyPr wrap="none" rtlCol="0">
            <a:spAutoFit/>
          </a:bodyPr>
          <a:lstStyle/>
          <a:p>
            <a:r>
              <a:rPr lang="en-US" sz="4800" b="1" dirty="0"/>
              <a:t>Repair Order Analysis</a:t>
            </a:r>
            <a:endParaRPr lang="en-US" sz="1600" b="1" dirty="0"/>
          </a:p>
        </p:txBody>
      </p:sp>
      <p:cxnSp>
        <p:nvCxnSpPr>
          <p:cNvPr id="11" name="Straight Connector 10">
            <a:extLst>
              <a:ext uri="{FF2B5EF4-FFF2-40B4-BE49-F238E27FC236}">
                <a16:creationId xmlns:a16="http://schemas.microsoft.com/office/drawing/2014/main" id="{A940140B-E888-F203-1452-76FE374B1597}"/>
              </a:ext>
            </a:extLst>
          </p:cNvPr>
          <p:cNvCxnSpPr/>
          <p:nvPr/>
        </p:nvCxnSpPr>
        <p:spPr>
          <a:xfrm>
            <a:off x="201362" y="1179515"/>
            <a:ext cx="11789275" cy="0"/>
          </a:xfrm>
          <a:prstGeom prst="line">
            <a:avLst/>
          </a:prstGeom>
          <a:ln w="60325" cmpd="thickThin">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3" name="Object 2">
            <a:extLst>
              <a:ext uri="{FF2B5EF4-FFF2-40B4-BE49-F238E27FC236}">
                <a16:creationId xmlns:a16="http://schemas.microsoft.com/office/drawing/2014/main" id="{2D1AE915-DCE4-FE10-9393-0F000D86F89C}"/>
              </a:ext>
            </a:extLst>
          </p:cNvPr>
          <p:cNvGraphicFramePr>
            <a:graphicFrameLocks noChangeAspect="1"/>
          </p:cNvGraphicFramePr>
          <p:nvPr>
            <p:extLst>
              <p:ext uri="{D42A27DB-BD31-4B8C-83A1-F6EECF244321}">
                <p14:modId xmlns:p14="http://schemas.microsoft.com/office/powerpoint/2010/main" val="1249789371"/>
              </p:ext>
            </p:extLst>
          </p:nvPr>
        </p:nvGraphicFramePr>
        <p:xfrm>
          <a:off x="201362" y="1442662"/>
          <a:ext cx="6407024" cy="5234535"/>
        </p:xfrm>
        <a:graphic>
          <a:graphicData uri="http://schemas.openxmlformats.org/presentationml/2006/ole">
            <mc:AlternateContent xmlns:mc="http://schemas.openxmlformats.org/markup-compatibility/2006">
              <mc:Choice xmlns:v="urn:schemas-microsoft-com:vml" Requires="v">
                <p:oleObj name="Macro-Enabled Worksheet" r:id="rId3" imgW="7078958" imgH="5783320" progId="Excel.SheetMacroEnabled.12">
                  <p:embed/>
                </p:oleObj>
              </mc:Choice>
              <mc:Fallback>
                <p:oleObj name="Macro-Enabled Worksheet" r:id="rId3" imgW="7078958" imgH="5783320" progId="Excel.SheetMacroEnabled.12">
                  <p:embed/>
                  <p:pic>
                    <p:nvPicPr>
                      <p:cNvPr id="0" name=""/>
                      <p:cNvPicPr/>
                      <p:nvPr/>
                    </p:nvPicPr>
                    <p:blipFill>
                      <a:blip r:embed="rId4"/>
                      <a:stretch>
                        <a:fillRect/>
                      </a:stretch>
                    </p:blipFill>
                    <p:spPr>
                      <a:xfrm>
                        <a:off x="201362" y="1442662"/>
                        <a:ext cx="6407024" cy="5234535"/>
                      </a:xfrm>
                      <a:prstGeom prst="rect">
                        <a:avLst/>
                      </a:prstGeom>
                    </p:spPr>
                  </p:pic>
                </p:oleObj>
              </mc:Fallback>
            </mc:AlternateContent>
          </a:graphicData>
        </a:graphic>
      </p:graphicFrame>
      <p:sp>
        <p:nvSpPr>
          <p:cNvPr id="4" name="TextBox 3">
            <a:extLst>
              <a:ext uri="{FF2B5EF4-FFF2-40B4-BE49-F238E27FC236}">
                <a16:creationId xmlns:a16="http://schemas.microsoft.com/office/drawing/2014/main" id="{F2376EF4-DA99-5B7E-31F4-14DD8822570D}"/>
              </a:ext>
            </a:extLst>
          </p:cNvPr>
          <p:cNvSpPr txBox="1"/>
          <p:nvPr/>
        </p:nvSpPr>
        <p:spPr>
          <a:xfrm>
            <a:off x="6871838" y="1434350"/>
            <a:ext cx="5118800" cy="5355312"/>
          </a:xfrm>
          <a:prstGeom prst="rect">
            <a:avLst/>
          </a:prstGeom>
          <a:noFill/>
        </p:spPr>
        <p:txBody>
          <a:bodyPr wrap="square" rtlCol="0">
            <a:spAutoFit/>
          </a:bodyPr>
          <a:lstStyle/>
          <a:p>
            <a:r>
              <a:rPr lang="en-US" b="1" dirty="0"/>
              <a:t>Discussion with Service Manager:</a:t>
            </a:r>
          </a:p>
          <a:p>
            <a:endParaRPr lang="en-US" dirty="0"/>
          </a:p>
          <a:p>
            <a:r>
              <a:rPr lang="en-US" dirty="0"/>
              <a:t>Significant amount of Technicians’ hours are utilized on repairs. This is good as this shows how customer trust to the dealership to handle their vehicle repairs. However, the dealership is also missing out on the maintenance hours. We believe that this should be managed and balanced accordingly. Therefore, the Service Department will manage the balance between competitive, maintenance, and repair hours. This means that the dealership will reduce the volume of repair hours and allocate more hours to maintenance. This is to enable the dealership to cater more customers and increase customer retention.</a:t>
            </a:r>
          </a:p>
          <a:p>
            <a:endParaRPr lang="en-US" dirty="0"/>
          </a:p>
          <a:p>
            <a:r>
              <a:rPr lang="en-US" dirty="0"/>
              <a:t>We further believe that the updated mix will also generate better customer service and increase in CSI Score.</a:t>
            </a:r>
          </a:p>
        </p:txBody>
      </p:sp>
    </p:spTree>
    <p:extLst>
      <p:ext uri="{BB962C8B-B14F-4D97-AF65-F5344CB8AC3E}">
        <p14:creationId xmlns:p14="http://schemas.microsoft.com/office/powerpoint/2010/main" val="369868284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E792DB5-8952-88D8-F090-DAC1BE7F5C82}"/>
              </a:ext>
            </a:extLst>
          </p:cNvPr>
          <p:cNvPicPr>
            <a:picLocks noChangeAspect="1"/>
          </p:cNvPicPr>
          <p:nvPr/>
        </p:nvPicPr>
        <p:blipFill>
          <a:blip r:embed="rId2"/>
          <a:stretch>
            <a:fillRect/>
          </a:stretch>
        </p:blipFill>
        <p:spPr>
          <a:xfrm>
            <a:off x="268417" y="180796"/>
            <a:ext cx="1956986" cy="987638"/>
          </a:xfrm>
          <a:prstGeom prst="rect">
            <a:avLst/>
          </a:prstGeom>
        </p:spPr>
      </p:pic>
      <p:sp>
        <p:nvSpPr>
          <p:cNvPr id="7" name="TextBox 6">
            <a:extLst>
              <a:ext uri="{FF2B5EF4-FFF2-40B4-BE49-F238E27FC236}">
                <a16:creationId xmlns:a16="http://schemas.microsoft.com/office/drawing/2014/main" id="{16250DFB-1BCA-10BE-F3B0-88A87FD6DA94}"/>
              </a:ext>
            </a:extLst>
          </p:cNvPr>
          <p:cNvSpPr txBox="1"/>
          <p:nvPr/>
        </p:nvSpPr>
        <p:spPr>
          <a:xfrm>
            <a:off x="10192170" y="419922"/>
            <a:ext cx="1858906" cy="707886"/>
          </a:xfrm>
          <a:prstGeom prst="rect">
            <a:avLst/>
          </a:prstGeom>
          <a:noFill/>
        </p:spPr>
        <p:txBody>
          <a:bodyPr wrap="none" rtlCol="0">
            <a:spAutoFit/>
          </a:bodyPr>
          <a:lstStyle/>
          <a:p>
            <a:pPr algn="r"/>
            <a:r>
              <a:rPr lang="en-US" sz="2000" b="1" dirty="0"/>
              <a:t>NADA Academy</a:t>
            </a:r>
          </a:p>
          <a:p>
            <a:pPr algn="r"/>
            <a:r>
              <a:rPr lang="en-US" sz="2000" b="1" dirty="0"/>
              <a:t>N446 - 31</a:t>
            </a:r>
          </a:p>
        </p:txBody>
      </p:sp>
      <p:sp>
        <p:nvSpPr>
          <p:cNvPr id="9" name="TextBox 8">
            <a:extLst>
              <a:ext uri="{FF2B5EF4-FFF2-40B4-BE49-F238E27FC236}">
                <a16:creationId xmlns:a16="http://schemas.microsoft.com/office/drawing/2014/main" id="{646B8110-7DF4-7174-E959-298B1B7A3018}"/>
              </a:ext>
            </a:extLst>
          </p:cNvPr>
          <p:cNvSpPr txBox="1"/>
          <p:nvPr/>
        </p:nvSpPr>
        <p:spPr>
          <a:xfrm>
            <a:off x="2225403" y="245104"/>
            <a:ext cx="6858801" cy="830997"/>
          </a:xfrm>
          <a:prstGeom prst="rect">
            <a:avLst/>
          </a:prstGeom>
          <a:noFill/>
        </p:spPr>
        <p:txBody>
          <a:bodyPr wrap="none" rtlCol="0">
            <a:spAutoFit/>
          </a:bodyPr>
          <a:lstStyle/>
          <a:p>
            <a:r>
              <a:rPr lang="en-US" sz="4800" b="1" dirty="0"/>
              <a:t>SWOT Analysis - Strengths</a:t>
            </a:r>
            <a:endParaRPr lang="en-US" sz="1600" b="1" dirty="0"/>
          </a:p>
        </p:txBody>
      </p:sp>
      <p:cxnSp>
        <p:nvCxnSpPr>
          <p:cNvPr id="11" name="Straight Connector 10">
            <a:extLst>
              <a:ext uri="{FF2B5EF4-FFF2-40B4-BE49-F238E27FC236}">
                <a16:creationId xmlns:a16="http://schemas.microsoft.com/office/drawing/2014/main" id="{A940140B-E888-F203-1452-76FE374B1597}"/>
              </a:ext>
            </a:extLst>
          </p:cNvPr>
          <p:cNvCxnSpPr/>
          <p:nvPr/>
        </p:nvCxnSpPr>
        <p:spPr>
          <a:xfrm>
            <a:off x="201362" y="1179515"/>
            <a:ext cx="11789275" cy="0"/>
          </a:xfrm>
          <a:prstGeom prst="line">
            <a:avLst/>
          </a:prstGeom>
          <a:ln w="60325"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328D9C6F-80BA-2504-8357-205D1D454FED}"/>
              </a:ext>
            </a:extLst>
          </p:cNvPr>
          <p:cNvSpPr txBox="1"/>
          <p:nvPr/>
        </p:nvSpPr>
        <p:spPr>
          <a:xfrm>
            <a:off x="1160317" y="1861250"/>
            <a:ext cx="9871364" cy="3108543"/>
          </a:xfrm>
          <a:prstGeom prst="rect">
            <a:avLst/>
          </a:prstGeom>
          <a:noFill/>
        </p:spPr>
        <p:txBody>
          <a:bodyPr wrap="square" rtlCol="0">
            <a:spAutoFit/>
          </a:bodyPr>
          <a:lstStyle/>
          <a:p>
            <a:pPr marL="342900" indent="-342900">
              <a:buAutoNum type="arabicPeriod"/>
            </a:pPr>
            <a:r>
              <a:rPr lang="en-US" sz="2800" dirty="0"/>
              <a:t>Large customer base as the dealership is the single Stellantis and Hyundai dealership in the island.</a:t>
            </a:r>
          </a:p>
          <a:p>
            <a:pPr marL="342900" indent="-342900">
              <a:buAutoNum type="arabicPeriod"/>
            </a:pPr>
            <a:r>
              <a:rPr lang="en-US" sz="2800" dirty="0"/>
              <a:t>Majority of the Technicians are experienced. Some of the Technicians are in the dealership since it started operations in 1999.</a:t>
            </a:r>
          </a:p>
          <a:p>
            <a:pPr marL="342900" indent="-342900">
              <a:buAutoNum type="arabicPeriod"/>
            </a:pPr>
            <a:r>
              <a:rPr lang="en-US" sz="2800" dirty="0"/>
              <a:t>The dealership offers various training and significant number of training hours.</a:t>
            </a:r>
          </a:p>
        </p:txBody>
      </p:sp>
    </p:spTree>
    <p:extLst>
      <p:ext uri="{BB962C8B-B14F-4D97-AF65-F5344CB8AC3E}">
        <p14:creationId xmlns:p14="http://schemas.microsoft.com/office/powerpoint/2010/main" val="32582184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E792DB5-8952-88D8-F090-DAC1BE7F5C82}"/>
              </a:ext>
            </a:extLst>
          </p:cNvPr>
          <p:cNvPicPr>
            <a:picLocks noChangeAspect="1"/>
          </p:cNvPicPr>
          <p:nvPr/>
        </p:nvPicPr>
        <p:blipFill>
          <a:blip r:embed="rId2"/>
          <a:stretch>
            <a:fillRect/>
          </a:stretch>
        </p:blipFill>
        <p:spPr>
          <a:xfrm>
            <a:off x="268417" y="180796"/>
            <a:ext cx="1956986" cy="987638"/>
          </a:xfrm>
          <a:prstGeom prst="rect">
            <a:avLst/>
          </a:prstGeom>
        </p:spPr>
      </p:pic>
      <p:sp>
        <p:nvSpPr>
          <p:cNvPr id="7" name="TextBox 6">
            <a:extLst>
              <a:ext uri="{FF2B5EF4-FFF2-40B4-BE49-F238E27FC236}">
                <a16:creationId xmlns:a16="http://schemas.microsoft.com/office/drawing/2014/main" id="{16250DFB-1BCA-10BE-F3B0-88A87FD6DA94}"/>
              </a:ext>
            </a:extLst>
          </p:cNvPr>
          <p:cNvSpPr txBox="1"/>
          <p:nvPr/>
        </p:nvSpPr>
        <p:spPr>
          <a:xfrm>
            <a:off x="10192170" y="419922"/>
            <a:ext cx="1858906" cy="707886"/>
          </a:xfrm>
          <a:prstGeom prst="rect">
            <a:avLst/>
          </a:prstGeom>
          <a:noFill/>
        </p:spPr>
        <p:txBody>
          <a:bodyPr wrap="none" rtlCol="0">
            <a:spAutoFit/>
          </a:bodyPr>
          <a:lstStyle/>
          <a:p>
            <a:pPr algn="r"/>
            <a:r>
              <a:rPr lang="en-US" sz="2000" b="1" dirty="0"/>
              <a:t>NADA Academy</a:t>
            </a:r>
          </a:p>
          <a:p>
            <a:pPr algn="r"/>
            <a:r>
              <a:rPr lang="en-US" sz="2000" b="1" dirty="0"/>
              <a:t>N446 - 31</a:t>
            </a:r>
          </a:p>
        </p:txBody>
      </p:sp>
      <p:sp>
        <p:nvSpPr>
          <p:cNvPr id="9" name="TextBox 8">
            <a:extLst>
              <a:ext uri="{FF2B5EF4-FFF2-40B4-BE49-F238E27FC236}">
                <a16:creationId xmlns:a16="http://schemas.microsoft.com/office/drawing/2014/main" id="{646B8110-7DF4-7174-E959-298B1B7A3018}"/>
              </a:ext>
            </a:extLst>
          </p:cNvPr>
          <p:cNvSpPr txBox="1"/>
          <p:nvPr/>
        </p:nvSpPr>
        <p:spPr>
          <a:xfrm>
            <a:off x="2225403" y="245104"/>
            <a:ext cx="7555210" cy="830997"/>
          </a:xfrm>
          <a:prstGeom prst="rect">
            <a:avLst/>
          </a:prstGeom>
          <a:noFill/>
        </p:spPr>
        <p:txBody>
          <a:bodyPr wrap="none" rtlCol="0">
            <a:spAutoFit/>
          </a:bodyPr>
          <a:lstStyle/>
          <a:p>
            <a:r>
              <a:rPr lang="en-US" sz="4800" b="1" dirty="0"/>
              <a:t>SWOT Analysis - Weaknesses</a:t>
            </a:r>
            <a:endParaRPr lang="en-US" sz="1600" b="1" dirty="0"/>
          </a:p>
        </p:txBody>
      </p:sp>
      <p:cxnSp>
        <p:nvCxnSpPr>
          <p:cNvPr id="11" name="Straight Connector 10">
            <a:extLst>
              <a:ext uri="{FF2B5EF4-FFF2-40B4-BE49-F238E27FC236}">
                <a16:creationId xmlns:a16="http://schemas.microsoft.com/office/drawing/2014/main" id="{A940140B-E888-F203-1452-76FE374B1597}"/>
              </a:ext>
            </a:extLst>
          </p:cNvPr>
          <p:cNvCxnSpPr/>
          <p:nvPr/>
        </p:nvCxnSpPr>
        <p:spPr>
          <a:xfrm>
            <a:off x="201362" y="1179515"/>
            <a:ext cx="11789275" cy="0"/>
          </a:xfrm>
          <a:prstGeom prst="line">
            <a:avLst/>
          </a:prstGeom>
          <a:ln w="60325"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AB3C564C-6DFC-A982-5691-A0DFE2FCC3C8}"/>
              </a:ext>
            </a:extLst>
          </p:cNvPr>
          <p:cNvSpPr txBox="1"/>
          <p:nvPr/>
        </p:nvSpPr>
        <p:spPr>
          <a:xfrm>
            <a:off x="1160317" y="1861250"/>
            <a:ext cx="9871364" cy="1815882"/>
          </a:xfrm>
          <a:prstGeom prst="rect">
            <a:avLst/>
          </a:prstGeom>
          <a:noFill/>
        </p:spPr>
        <p:txBody>
          <a:bodyPr wrap="square" rtlCol="0">
            <a:spAutoFit/>
          </a:bodyPr>
          <a:lstStyle/>
          <a:p>
            <a:pPr marL="342900" indent="-342900">
              <a:buAutoNum type="arabicPeriod"/>
            </a:pPr>
            <a:r>
              <a:rPr lang="en-US" sz="2800" dirty="0"/>
              <a:t>High turnover on Service staffs.</a:t>
            </a:r>
          </a:p>
          <a:p>
            <a:pPr marL="342900" indent="-342900">
              <a:buAutoNum type="arabicPeriod"/>
            </a:pPr>
            <a:r>
              <a:rPr lang="en-US" sz="2800" dirty="0"/>
              <a:t>Customer ratings require improvement.</a:t>
            </a:r>
          </a:p>
          <a:p>
            <a:pPr marL="342900" indent="-342900">
              <a:buAutoNum type="arabicPeriod"/>
            </a:pPr>
            <a:r>
              <a:rPr lang="en-US" sz="2800" dirty="0"/>
              <a:t>Significant lead time on special order parts.</a:t>
            </a:r>
          </a:p>
          <a:p>
            <a:pPr marL="342900" indent="-342900">
              <a:buAutoNum type="arabicPeriod"/>
            </a:pPr>
            <a:r>
              <a:rPr lang="en-US" sz="2800" dirty="0"/>
              <a:t>Service Department marketing require improvement.</a:t>
            </a:r>
          </a:p>
        </p:txBody>
      </p:sp>
    </p:spTree>
    <p:extLst>
      <p:ext uri="{BB962C8B-B14F-4D97-AF65-F5344CB8AC3E}">
        <p14:creationId xmlns:p14="http://schemas.microsoft.com/office/powerpoint/2010/main" val="225884293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E792DB5-8952-88D8-F090-DAC1BE7F5C82}"/>
              </a:ext>
            </a:extLst>
          </p:cNvPr>
          <p:cNvPicPr>
            <a:picLocks noChangeAspect="1"/>
          </p:cNvPicPr>
          <p:nvPr/>
        </p:nvPicPr>
        <p:blipFill>
          <a:blip r:embed="rId2"/>
          <a:stretch>
            <a:fillRect/>
          </a:stretch>
        </p:blipFill>
        <p:spPr>
          <a:xfrm>
            <a:off x="268417" y="180796"/>
            <a:ext cx="1956986" cy="987638"/>
          </a:xfrm>
          <a:prstGeom prst="rect">
            <a:avLst/>
          </a:prstGeom>
        </p:spPr>
      </p:pic>
      <p:sp>
        <p:nvSpPr>
          <p:cNvPr id="7" name="TextBox 6">
            <a:extLst>
              <a:ext uri="{FF2B5EF4-FFF2-40B4-BE49-F238E27FC236}">
                <a16:creationId xmlns:a16="http://schemas.microsoft.com/office/drawing/2014/main" id="{16250DFB-1BCA-10BE-F3B0-88A87FD6DA94}"/>
              </a:ext>
            </a:extLst>
          </p:cNvPr>
          <p:cNvSpPr txBox="1"/>
          <p:nvPr/>
        </p:nvSpPr>
        <p:spPr>
          <a:xfrm>
            <a:off x="10192170" y="419922"/>
            <a:ext cx="1858906" cy="707886"/>
          </a:xfrm>
          <a:prstGeom prst="rect">
            <a:avLst/>
          </a:prstGeom>
          <a:noFill/>
        </p:spPr>
        <p:txBody>
          <a:bodyPr wrap="none" rtlCol="0">
            <a:spAutoFit/>
          </a:bodyPr>
          <a:lstStyle/>
          <a:p>
            <a:pPr algn="r"/>
            <a:r>
              <a:rPr lang="en-US" sz="2000" b="1" dirty="0"/>
              <a:t>NADA Academy</a:t>
            </a:r>
          </a:p>
          <a:p>
            <a:pPr algn="r"/>
            <a:r>
              <a:rPr lang="en-US" sz="2000" b="1" dirty="0"/>
              <a:t>N446 - 31</a:t>
            </a:r>
          </a:p>
        </p:txBody>
      </p:sp>
      <p:sp>
        <p:nvSpPr>
          <p:cNvPr id="9" name="TextBox 8">
            <a:extLst>
              <a:ext uri="{FF2B5EF4-FFF2-40B4-BE49-F238E27FC236}">
                <a16:creationId xmlns:a16="http://schemas.microsoft.com/office/drawing/2014/main" id="{646B8110-7DF4-7174-E959-298B1B7A3018}"/>
              </a:ext>
            </a:extLst>
          </p:cNvPr>
          <p:cNvSpPr txBox="1"/>
          <p:nvPr/>
        </p:nvSpPr>
        <p:spPr>
          <a:xfrm>
            <a:off x="2225403" y="245104"/>
            <a:ext cx="7995522" cy="830997"/>
          </a:xfrm>
          <a:prstGeom prst="rect">
            <a:avLst/>
          </a:prstGeom>
          <a:noFill/>
        </p:spPr>
        <p:txBody>
          <a:bodyPr wrap="none" rtlCol="0">
            <a:spAutoFit/>
          </a:bodyPr>
          <a:lstStyle/>
          <a:p>
            <a:r>
              <a:rPr lang="en-US" sz="4800" b="1" dirty="0"/>
              <a:t>SWOT Analysis - Opportunities</a:t>
            </a:r>
            <a:endParaRPr lang="en-US" sz="1600" b="1" dirty="0"/>
          </a:p>
        </p:txBody>
      </p:sp>
      <p:cxnSp>
        <p:nvCxnSpPr>
          <p:cNvPr id="11" name="Straight Connector 10">
            <a:extLst>
              <a:ext uri="{FF2B5EF4-FFF2-40B4-BE49-F238E27FC236}">
                <a16:creationId xmlns:a16="http://schemas.microsoft.com/office/drawing/2014/main" id="{A940140B-E888-F203-1452-76FE374B1597}"/>
              </a:ext>
            </a:extLst>
          </p:cNvPr>
          <p:cNvCxnSpPr/>
          <p:nvPr/>
        </p:nvCxnSpPr>
        <p:spPr>
          <a:xfrm>
            <a:off x="201362" y="1179515"/>
            <a:ext cx="11789275" cy="0"/>
          </a:xfrm>
          <a:prstGeom prst="line">
            <a:avLst/>
          </a:prstGeom>
          <a:ln w="60325"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EC6A0E2A-C48E-1BD4-4E8F-3E8B5BE83904}"/>
              </a:ext>
            </a:extLst>
          </p:cNvPr>
          <p:cNvSpPr txBox="1"/>
          <p:nvPr/>
        </p:nvSpPr>
        <p:spPr>
          <a:xfrm>
            <a:off x="1160317" y="1861250"/>
            <a:ext cx="9871364" cy="2677656"/>
          </a:xfrm>
          <a:prstGeom prst="rect">
            <a:avLst/>
          </a:prstGeom>
          <a:noFill/>
        </p:spPr>
        <p:txBody>
          <a:bodyPr wrap="square" rtlCol="0">
            <a:spAutoFit/>
          </a:bodyPr>
          <a:lstStyle/>
          <a:p>
            <a:pPr marL="342900" indent="-342900">
              <a:buFontTx/>
              <a:buAutoNum type="arabicPeriod"/>
            </a:pPr>
            <a:r>
              <a:rPr lang="en-US" sz="2800" dirty="0"/>
              <a:t>Shop has enough bays available for new Technicians to work on.</a:t>
            </a:r>
          </a:p>
          <a:p>
            <a:pPr marL="342900" indent="-342900">
              <a:buAutoNum type="arabicPeriod"/>
            </a:pPr>
            <a:r>
              <a:rPr lang="en-US" sz="2800" dirty="0"/>
              <a:t>Expected increase in the island population due to upcoming opening of a new U.S. Marine Base.</a:t>
            </a:r>
          </a:p>
          <a:p>
            <a:pPr marL="342900" indent="-342900">
              <a:buAutoNum type="arabicPeriod"/>
            </a:pPr>
            <a:r>
              <a:rPr lang="en-US" sz="2800" dirty="0"/>
              <a:t>New Service Manager from a Toyota, Chevrolet and BMW dealership with 19 years of experience in the industry offers opportunity to work more on other makes and models.</a:t>
            </a:r>
          </a:p>
        </p:txBody>
      </p:sp>
    </p:spTree>
    <p:extLst>
      <p:ext uri="{BB962C8B-B14F-4D97-AF65-F5344CB8AC3E}">
        <p14:creationId xmlns:p14="http://schemas.microsoft.com/office/powerpoint/2010/main" val="35836096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E792DB5-8952-88D8-F090-DAC1BE7F5C82}"/>
              </a:ext>
            </a:extLst>
          </p:cNvPr>
          <p:cNvPicPr>
            <a:picLocks noChangeAspect="1"/>
          </p:cNvPicPr>
          <p:nvPr/>
        </p:nvPicPr>
        <p:blipFill>
          <a:blip r:embed="rId2"/>
          <a:stretch>
            <a:fillRect/>
          </a:stretch>
        </p:blipFill>
        <p:spPr>
          <a:xfrm>
            <a:off x="268417" y="180796"/>
            <a:ext cx="1956986" cy="987638"/>
          </a:xfrm>
          <a:prstGeom prst="rect">
            <a:avLst/>
          </a:prstGeom>
        </p:spPr>
      </p:pic>
      <p:sp>
        <p:nvSpPr>
          <p:cNvPr id="7" name="TextBox 6">
            <a:extLst>
              <a:ext uri="{FF2B5EF4-FFF2-40B4-BE49-F238E27FC236}">
                <a16:creationId xmlns:a16="http://schemas.microsoft.com/office/drawing/2014/main" id="{16250DFB-1BCA-10BE-F3B0-88A87FD6DA94}"/>
              </a:ext>
            </a:extLst>
          </p:cNvPr>
          <p:cNvSpPr txBox="1"/>
          <p:nvPr/>
        </p:nvSpPr>
        <p:spPr>
          <a:xfrm>
            <a:off x="10192170" y="419922"/>
            <a:ext cx="1858906" cy="707886"/>
          </a:xfrm>
          <a:prstGeom prst="rect">
            <a:avLst/>
          </a:prstGeom>
          <a:noFill/>
        </p:spPr>
        <p:txBody>
          <a:bodyPr wrap="none" rtlCol="0">
            <a:spAutoFit/>
          </a:bodyPr>
          <a:lstStyle/>
          <a:p>
            <a:pPr algn="r"/>
            <a:r>
              <a:rPr lang="en-US" sz="2000" b="1" dirty="0"/>
              <a:t>NADA Academy</a:t>
            </a:r>
          </a:p>
          <a:p>
            <a:pPr algn="r"/>
            <a:r>
              <a:rPr lang="en-US" sz="2000" b="1" dirty="0"/>
              <a:t>N446 - 31</a:t>
            </a:r>
          </a:p>
        </p:txBody>
      </p:sp>
      <p:sp>
        <p:nvSpPr>
          <p:cNvPr id="9" name="TextBox 8">
            <a:extLst>
              <a:ext uri="{FF2B5EF4-FFF2-40B4-BE49-F238E27FC236}">
                <a16:creationId xmlns:a16="http://schemas.microsoft.com/office/drawing/2014/main" id="{646B8110-7DF4-7174-E959-298B1B7A3018}"/>
              </a:ext>
            </a:extLst>
          </p:cNvPr>
          <p:cNvSpPr txBox="1"/>
          <p:nvPr/>
        </p:nvSpPr>
        <p:spPr>
          <a:xfrm>
            <a:off x="2225403" y="245104"/>
            <a:ext cx="6339812" cy="830997"/>
          </a:xfrm>
          <a:prstGeom prst="rect">
            <a:avLst/>
          </a:prstGeom>
          <a:noFill/>
        </p:spPr>
        <p:txBody>
          <a:bodyPr wrap="none" rtlCol="0">
            <a:spAutoFit/>
          </a:bodyPr>
          <a:lstStyle/>
          <a:p>
            <a:r>
              <a:rPr lang="en-US" sz="4800" b="1" dirty="0"/>
              <a:t>SWOT Analysis - Threats</a:t>
            </a:r>
            <a:endParaRPr lang="en-US" sz="1600" b="1" dirty="0"/>
          </a:p>
        </p:txBody>
      </p:sp>
      <p:cxnSp>
        <p:nvCxnSpPr>
          <p:cNvPr id="11" name="Straight Connector 10">
            <a:extLst>
              <a:ext uri="{FF2B5EF4-FFF2-40B4-BE49-F238E27FC236}">
                <a16:creationId xmlns:a16="http://schemas.microsoft.com/office/drawing/2014/main" id="{A940140B-E888-F203-1452-76FE374B1597}"/>
              </a:ext>
            </a:extLst>
          </p:cNvPr>
          <p:cNvCxnSpPr/>
          <p:nvPr/>
        </p:nvCxnSpPr>
        <p:spPr>
          <a:xfrm>
            <a:off x="201362" y="1179515"/>
            <a:ext cx="11789275" cy="0"/>
          </a:xfrm>
          <a:prstGeom prst="line">
            <a:avLst/>
          </a:prstGeom>
          <a:ln w="60325"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1EEC9855-0BA0-4F3D-330A-061BF5D12E58}"/>
              </a:ext>
            </a:extLst>
          </p:cNvPr>
          <p:cNvSpPr txBox="1"/>
          <p:nvPr/>
        </p:nvSpPr>
        <p:spPr>
          <a:xfrm>
            <a:off x="1160317" y="1861250"/>
            <a:ext cx="9871364" cy="3108543"/>
          </a:xfrm>
          <a:prstGeom prst="rect">
            <a:avLst/>
          </a:prstGeom>
          <a:noFill/>
        </p:spPr>
        <p:txBody>
          <a:bodyPr wrap="square" rtlCol="0">
            <a:spAutoFit/>
          </a:bodyPr>
          <a:lstStyle/>
          <a:p>
            <a:pPr marL="342900" indent="-342900">
              <a:buFontTx/>
              <a:buAutoNum type="arabicPeriod"/>
            </a:pPr>
            <a:r>
              <a:rPr lang="en-US" sz="2800" dirty="0"/>
              <a:t>Not enough supply of experienced Technicians in the island which adds difficulty in hiring and maintaining Technicians. The short in supply also created a higher pay for Technicians adding to the cost of labor.</a:t>
            </a:r>
          </a:p>
          <a:p>
            <a:pPr marL="342900" indent="-342900">
              <a:buAutoNum type="arabicPeriod"/>
            </a:pPr>
            <a:r>
              <a:rPr lang="en-US" sz="2800" dirty="0"/>
              <a:t>Poor customer service attributed by poor communication with customers including follow ups. The dealership also have poor telephone answering in the Service Department.</a:t>
            </a:r>
          </a:p>
        </p:txBody>
      </p:sp>
    </p:spTree>
    <p:extLst>
      <p:ext uri="{BB962C8B-B14F-4D97-AF65-F5344CB8AC3E}">
        <p14:creationId xmlns:p14="http://schemas.microsoft.com/office/powerpoint/2010/main" val="16457643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E792DB5-8952-88D8-F090-DAC1BE7F5C82}"/>
              </a:ext>
            </a:extLst>
          </p:cNvPr>
          <p:cNvPicPr>
            <a:picLocks noChangeAspect="1"/>
          </p:cNvPicPr>
          <p:nvPr/>
        </p:nvPicPr>
        <p:blipFill>
          <a:blip r:embed="rId2"/>
          <a:stretch>
            <a:fillRect/>
          </a:stretch>
        </p:blipFill>
        <p:spPr>
          <a:xfrm>
            <a:off x="268417" y="180796"/>
            <a:ext cx="1956986" cy="987638"/>
          </a:xfrm>
          <a:prstGeom prst="rect">
            <a:avLst/>
          </a:prstGeom>
        </p:spPr>
      </p:pic>
      <p:sp>
        <p:nvSpPr>
          <p:cNvPr id="7" name="TextBox 6">
            <a:extLst>
              <a:ext uri="{FF2B5EF4-FFF2-40B4-BE49-F238E27FC236}">
                <a16:creationId xmlns:a16="http://schemas.microsoft.com/office/drawing/2014/main" id="{16250DFB-1BCA-10BE-F3B0-88A87FD6DA94}"/>
              </a:ext>
            </a:extLst>
          </p:cNvPr>
          <p:cNvSpPr txBox="1"/>
          <p:nvPr/>
        </p:nvSpPr>
        <p:spPr>
          <a:xfrm>
            <a:off x="10192170" y="419922"/>
            <a:ext cx="1858906" cy="707886"/>
          </a:xfrm>
          <a:prstGeom prst="rect">
            <a:avLst/>
          </a:prstGeom>
          <a:noFill/>
        </p:spPr>
        <p:txBody>
          <a:bodyPr wrap="none" rtlCol="0">
            <a:spAutoFit/>
          </a:bodyPr>
          <a:lstStyle/>
          <a:p>
            <a:pPr algn="r"/>
            <a:r>
              <a:rPr lang="en-US" sz="2000" b="1" dirty="0"/>
              <a:t>NADA Academy</a:t>
            </a:r>
          </a:p>
          <a:p>
            <a:pPr algn="r"/>
            <a:r>
              <a:rPr lang="en-US" sz="2000" b="1" dirty="0"/>
              <a:t>N446 - 31</a:t>
            </a:r>
          </a:p>
        </p:txBody>
      </p:sp>
      <p:sp>
        <p:nvSpPr>
          <p:cNvPr id="9" name="TextBox 8">
            <a:extLst>
              <a:ext uri="{FF2B5EF4-FFF2-40B4-BE49-F238E27FC236}">
                <a16:creationId xmlns:a16="http://schemas.microsoft.com/office/drawing/2014/main" id="{646B8110-7DF4-7174-E959-298B1B7A3018}"/>
              </a:ext>
            </a:extLst>
          </p:cNvPr>
          <p:cNvSpPr txBox="1"/>
          <p:nvPr/>
        </p:nvSpPr>
        <p:spPr>
          <a:xfrm>
            <a:off x="2225403" y="245104"/>
            <a:ext cx="7101752" cy="830997"/>
          </a:xfrm>
          <a:prstGeom prst="rect">
            <a:avLst/>
          </a:prstGeom>
          <a:noFill/>
        </p:spPr>
        <p:txBody>
          <a:bodyPr wrap="none" rtlCol="0">
            <a:spAutoFit/>
          </a:bodyPr>
          <a:lstStyle/>
          <a:p>
            <a:r>
              <a:rPr lang="en-US" sz="4800" b="1" dirty="0"/>
              <a:t>SWOT Analysis - Objectives</a:t>
            </a:r>
            <a:endParaRPr lang="en-US" sz="1600" b="1" dirty="0"/>
          </a:p>
        </p:txBody>
      </p:sp>
      <p:cxnSp>
        <p:nvCxnSpPr>
          <p:cNvPr id="11" name="Straight Connector 10">
            <a:extLst>
              <a:ext uri="{FF2B5EF4-FFF2-40B4-BE49-F238E27FC236}">
                <a16:creationId xmlns:a16="http://schemas.microsoft.com/office/drawing/2014/main" id="{A940140B-E888-F203-1452-76FE374B1597}"/>
              </a:ext>
            </a:extLst>
          </p:cNvPr>
          <p:cNvCxnSpPr/>
          <p:nvPr/>
        </p:nvCxnSpPr>
        <p:spPr>
          <a:xfrm>
            <a:off x="201362" y="1179515"/>
            <a:ext cx="11789275" cy="0"/>
          </a:xfrm>
          <a:prstGeom prst="line">
            <a:avLst/>
          </a:prstGeom>
          <a:ln w="60325"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6FF89EEA-2F4E-BF92-2514-72DD76072CA0}"/>
              </a:ext>
            </a:extLst>
          </p:cNvPr>
          <p:cNvSpPr txBox="1"/>
          <p:nvPr/>
        </p:nvSpPr>
        <p:spPr>
          <a:xfrm>
            <a:off x="1160317" y="1861250"/>
            <a:ext cx="9871364" cy="2677656"/>
          </a:xfrm>
          <a:prstGeom prst="rect">
            <a:avLst/>
          </a:prstGeom>
          <a:noFill/>
        </p:spPr>
        <p:txBody>
          <a:bodyPr wrap="square" rtlCol="0">
            <a:spAutoFit/>
          </a:bodyPr>
          <a:lstStyle/>
          <a:p>
            <a:pPr marL="342900" indent="-342900">
              <a:buFontTx/>
              <a:buAutoNum type="arabicPeriod"/>
            </a:pPr>
            <a:r>
              <a:rPr lang="en-US" sz="2800" dirty="0"/>
              <a:t>Increase number of daily order written.</a:t>
            </a:r>
          </a:p>
          <a:p>
            <a:pPr marL="342900" indent="-342900">
              <a:buFontTx/>
              <a:buAutoNum type="arabicPeriod"/>
            </a:pPr>
            <a:r>
              <a:rPr lang="en-US" sz="2800" dirty="0"/>
              <a:t>Attract more experienced Technicians to work in the dealership.</a:t>
            </a:r>
          </a:p>
          <a:p>
            <a:pPr marL="342900" indent="-342900">
              <a:buFontTx/>
              <a:buAutoNum type="arabicPeriod"/>
            </a:pPr>
            <a:r>
              <a:rPr lang="en-US" sz="2800" dirty="0"/>
              <a:t>Increase service staff retention.</a:t>
            </a:r>
          </a:p>
          <a:p>
            <a:pPr marL="342900" indent="-342900">
              <a:buFontTx/>
              <a:buAutoNum type="arabicPeriod"/>
            </a:pPr>
            <a:r>
              <a:rPr lang="en-US" sz="2800" dirty="0"/>
              <a:t>Increase the hours per repair order.</a:t>
            </a:r>
          </a:p>
          <a:p>
            <a:pPr marL="342900" indent="-342900">
              <a:buFontTx/>
              <a:buAutoNum type="arabicPeriod"/>
            </a:pPr>
            <a:r>
              <a:rPr lang="en-US" sz="2800" dirty="0"/>
              <a:t>Improve scheduling and dispatching.</a:t>
            </a:r>
          </a:p>
          <a:p>
            <a:pPr marL="342900" indent="-342900">
              <a:buFontTx/>
              <a:buAutoNum type="arabicPeriod"/>
            </a:pPr>
            <a:r>
              <a:rPr lang="en-US" sz="2800" dirty="0"/>
              <a:t>Increase warranty rates.</a:t>
            </a:r>
          </a:p>
        </p:txBody>
      </p:sp>
    </p:spTree>
    <p:extLst>
      <p:ext uri="{BB962C8B-B14F-4D97-AF65-F5344CB8AC3E}">
        <p14:creationId xmlns:p14="http://schemas.microsoft.com/office/powerpoint/2010/main" val="25585398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E792DB5-8952-88D8-F090-DAC1BE7F5C82}"/>
              </a:ext>
            </a:extLst>
          </p:cNvPr>
          <p:cNvPicPr>
            <a:picLocks noChangeAspect="1"/>
          </p:cNvPicPr>
          <p:nvPr/>
        </p:nvPicPr>
        <p:blipFill>
          <a:blip r:embed="rId2"/>
          <a:stretch>
            <a:fillRect/>
          </a:stretch>
        </p:blipFill>
        <p:spPr>
          <a:xfrm>
            <a:off x="268417" y="180796"/>
            <a:ext cx="1956986" cy="987638"/>
          </a:xfrm>
          <a:prstGeom prst="rect">
            <a:avLst/>
          </a:prstGeom>
        </p:spPr>
      </p:pic>
      <p:sp>
        <p:nvSpPr>
          <p:cNvPr id="7" name="TextBox 6">
            <a:extLst>
              <a:ext uri="{FF2B5EF4-FFF2-40B4-BE49-F238E27FC236}">
                <a16:creationId xmlns:a16="http://schemas.microsoft.com/office/drawing/2014/main" id="{16250DFB-1BCA-10BE-F3B0-88A87FD6DA94}"/>
              </a:ext>
            </a:extLst>
          </p:cNvPr>
          <p:cNvSpPr txBox="1"/>
          <p:nvPr/>
        </p:nvSpPr>
        <p:spPr>
          <a:xfrm>
            <a:off x="10192170" y="419922"/>
            <a:ext cx="1858906" cy="707886"/>
          </a:xfrm>
          <a:prstGeom prst="rect">
            <a:avLst/>
          </a:prstGeom>
          <a:noFill/>
        </p:spPr>
        <p:txBody>
          <a:bodyPr wrap="none" rtlCol="0">
            <a:spAutoFit/>
          </a:bodyPr>
          <a:lstStyle/>
          <a:p>
            <a:pPr algn="r"/>
            <a:r>
              <a:rPr lang="en-US" sz="2000" b="1" dirty="0"/>
              <a:t>NADA Academy</a:t>
            </a:r>
          </a:p>
          <a:p>
            <a:pPr algn="r"/>
            <a:r>
              <a:rPr lang="en-US" sz="2000" b="1" dirty="0"/>
              <a:t>N446 - 31</a:t>
            </a:r>
          </a:p>
        </p:txBody>
      </p:sp>
      <p:sp>
        <p:nvSpPr>
          <p:cNvPr id="9" name="TextBox 8">
            <a:extLst>
              <a:ext uri="{FF2B5EF4-FFF2-40B4-BE49-F238E27FC236}">
                <a16:creationId xmlns:a16="http://schemas.microsoft.com/office/drawing/2014/main" id="{646B8110-7DF4-7174-E959-298B1B7A3018}"/>
              </a:ext>
            </a:extLst>
          </p:cNvPr>
          <p:cNvSpPr txBox="1"/>
          <p:nvPr/>
        </p:nvSpPr>
        <p:spPr>
          <a:xfrm>
            <a:off x="2225403" y="245104"/>
            <a:ext cx="6947671" cy="830997"/>
          </a:xfrm>
          <a:prstGeom prst="rect">
            <a:avLst/>
          </a:prstGeom>
          <a:noFill/>
        </p:spPr>
        <p:txBody>
          <a:bodyPr wrap="none" rtlCol="0">
            <a:spAutoFit/>
          </a:bodyPr>
          <a:lstStyle/>
          <a:p>
            <a:r>
              <a:rPr lang="en-US" sz="4800" b="1" dirty="0"/>
              <a:t>SWOT Analysis - Strategies</a:t>
            </a:r>
            <a:endParaRPr lang="en-US" sz="1600" b="1" dirty="0"/>
          </a:p>
        </p:txBody>
      </p:sp>
      <p:cxnSp>
        <p:nvCxnSpPr>
          <p:cNvPr id="11" name="Straight Connector 10">
            <a:extLst>
              <a:ext uri="{FF2B5EF4-FFF2-40B4-BE49-F238E27FC236}">
                <a16:creationId xmlns:a16="http://schemas.microsoft.com/office/drawing/2014/main" id="{A940140B-E888-F203-1452-76FE374B1597}"/>
              </a:ext>
            </a:extLst>
          </p:cNvPr>
          <p:cNvCxnSpPr/>
          <p:nvPr/>
        </p:nvCxnSpPr>
        <p:spPr>
          <a:xfrm>
            <a:off x="201362" y="1179515"/>
            <a:ext cx="11789275" cy="0"/>
          </a:xfrm>
          <a:prstGeom prst="line">
            <a:avLst/>
          </a:prstGeom>
          <a:ln w="60325"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B60B22E8-5728-91A1-6B60-E8D9BF22CBE9}"/>
              </a:ext>
            </a:extLst>
          </p:cNvPr>
          <p:cNvSpPr txBox="1"/>
          <p:nvPr/>
        </p:nvSpPr>
        <p:spPr>
          <a:xfrm>
            <a:off x="1160317" y="1861250"/>
            <a:ext cx="9871364" cy="3108543"/>
          </a:xfrm>
          <a:prstGeom prst="rect">
            <a:avLst/>
          </a:prstGeom>
          <a:noFill/>
        </p:spPr>
        <p:txBody>
          <a:bodyPr wrap="square" rtlCol="0">
            <a:spAutoFit/>
          </a:bodyPr>
          <a:lstStyle/>
          <a:p>
            <a:pPr marL="342900" indent="-342900">
              <a:buFontTx/>
              <a:buAutoNum type="arabicPeriod"/>
            </a:pPr>
            <a:r>
              <a:rPr lang="en-US" sz="2800" dirty="0"/>
              <a:t>Allow Service Advisors to schedule appointment during active delivery.</a:t>
            </a:r>
          </a:p>
          <a:p>
            <a:pPr marL="342900" indent="-342900">
              <a:buFontTx/>
              <a:buAutoNum type="arabicPeriod"/>
            </a:pPr>
            <a:r>
              <a:rPr lang="en-US" sz="2800" dirty="0"/>
              <a:t>Aggressive marketing of the dealership job openings.</a:t>
            </a:r>
          </a:p>
          <a:p>
            <a:pPr marL="342900" indent="-342900">
              <a:buFontTx/>
              <a:buAutoNum type="arabicPeriod"/>
            </a:pPr>
            <a:r>
              <a:rPr lang="en-US" sz="2800" dirty="0"/>
              <a:t>Further training of the Dispatcher and more frequent review of performance. Review Dispatcher pay plan to reflect actual performance.</a:t>
            </a:r>
          </a:p>
          <a:p>
            <a:pPr marL="342900" indent="-342900">
              <a:buFontTx/>
              <a:buAutoNum type="arabicPeriod"/>
            </a:pPr>
            <a:r>
              <a:rPr lang="en-US" sz="2800" dirty="0"/>
              <a:t>Set Monthly Technicians’ goals.</a:t>
            </a:r>
          </a:p>
        </p:txBody>
      </p:sp>
    </p:spTree>
    <p:extLst>
      <p:ext uri="{BB962C8B-B14F-4D97-AF65-F5344CB8AC3E}">
        <p14:creationId xmlns:p14="http://schemas.microsoft.com/office/powerpoint/2010/main" val="397259561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E792DB5-8952-88D8-F090-DAC1BE7F5C82}"/>
              </a:ext>
            </a:extLst>
          </p:cNvPr>
          <p:cNvPicPr>
            <a:picLocks noChangeAspect="1"/>
          </p:cNvPicPr>
          <p:nvPr/>
        </p:nvPicPr>
        <p:blipFill>
          <a:blip r:embed="rId2"/>
          <a:stretch>
            <a:fillRect/>
          </a:stretch>
        </p:blipFill>
        <p:spPr>
          <a:xfrm>
            <a:off x="268417" y="180796"/>
            <a:ext cx="1956986" cy="987638"/>
          </a:xfrm>
          <a:prstGeom prst="rect">
            <a:avLst/>
          </a:prstGeom>
        </p:spPr>
      </p:pic>
      <p:sp>
        <p:nvSpPr>
          <p:cNvPr id="7" name="TextBox 6">
            <a:extLst>
              <a:ext uri="{FF2B5EF4-FFF2-40B4-BE49-F238E27FC236}">
                <a16:creationId xmlns:a16="http://schemas.microsoft.com/office/drawing/2014/main" id="{16250DFB-1BCA-10BE-F3B0-88A87FD6DA94}"/>
              </a:ext>
            </a:extLst>
          </p:cNvPr>
          <p:cNvSpPr txBox="1"/>
          <p:nvPr/>
        </p:nvSpPr>
        <p:spPr>
          <a:xfrm>
            <a:off x="10192170" y="419922"/>
            <a:ext cx="1858906" cy="707886"/>
          </a:xfrm>
          <a:prstGeom prst="rect">
            <a:avLst/>
          </a:prstGeom>
          <a:noFill/>
        </p:spPr>
        <p:txBody>
          <a:bodyPr wrap="none" rtlCol="0">
            <a:spAutoFit/>
          </a:bodyPr>
          <a:lstStyle/>
          <a:p>
            <a:pPr algn="r"/>
            <a:r>
              <a:rPr lang="en-US" sz="2000" b="1" dirty="0"/>
              <a:t>NADA Academy</a:t>
            </a:r>
          </a:p>
          <a:p>
            <a:pPr algn="r"/>
            <a:r>
              <a:rPr lang="en-US" sz="2000" b="1" dirty="0"/>
              <a:t>N446 - 31</a:t>
            </a:r>
          </a:p>
        </p:txBody>
      </p:sp>
      <p:sp>
        <p:nvSpPr>
          <p:cNvPr id="9" name="TextBox 8">
            <a:extLst>
              <a:ext uri="{FF2B5EF4-FFF2-40B4-BE49-F238E27FC236}">
                <a16:creationId xmlns:a16="http://schemas.microsoft.com/office/drawing/2014/main" id="{646B8110-7DF4-7174-E959-298B1B7A3018}"/>
              </a:ext>
            </a:extLst>
          </p:cNvPr>
          <p:cNvSpPr txBox="1"/>
          <p:nvPr/>
        </p:nvSpPr>
        <p:spPr>
          <a:xfrm>
            <a:off x="2225403" y="245104"/>
            <a:ext cx="6113468" cy="830997"/>
          </a:xfrm>
          <a:prstGeom prst="rect">
            <a:avLst/>
          </a:prstGeom>
          <a:noFill/>
        </p:spPr>
        <p:txBody>
          <a:bodyPr wrap="none" rtlCol="0">
            <a:spAutoFit/>
          </a:bodyPr>
          <a:lstStyle/>
          <a:p>
            <a:r>
              <a:rPr lang="en-US" sz="4800" b="1" dirty="0"/>
              <a:t>SWOT Analysis - Tactics</a:t>
            </a:r>
            <a:endParaRPr lang="en-US" sz="1600" b="1" dirty="0"/>
          </a:p>
        </p:txBody>
      </p:sp>
      <p:cxnSp>
        <p:nvCxnSpPr>
          <p:cNvPr id="11" name="Straight Connector 10">
            <a:extLst>
              <a:ext uri="{FF2B5EF4-FFF2-40B4-BE49-F238E27FC236}">
                <a16:creationId xmlns:a16="http://schemas.microsoft.com/office/drawing/2014/main" id="{A940140B-E888-F203-1452-76FE374B1597}"/>
              </a:ext>
            </a:extLst>
          </p:cNvPr>
          <p:cNvCxnSpPr/>
          <p:nvPr/>
        </p:nvCxnSpPr>
        <p:spPr>
          <a:xfrm>
            <a:off x="201362" y="1179515"/>
            <a:ext cx="11789275" cy="0"/>
          </a:xfrm>
          <a:prstGeom prst="line">
            <a:avLst/>
          </a:prstGeom>
          <a:ln w="60325"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6062D31B-FDC1-30CB-094C-39CEA4C7A9D2}"/>
              </a:ext>
            </a:extLst>
          </p:cNvPr>
          <p:cNvSpPr txBox="1"/>
          <p:nvPr/>
        </p:nvSpPr>
        <p:spPr>
          <a:xfrm>
            <a:off x="1160317" y="1861250"/>
            <a:ext cx="9871364" cy="3108543"/>
          </a:xfrm>
          <a:prstGeom prst="rect">
            <a:avLst/>
          </a:prstGeom>
          <a:noFill/>
        </p:spPr>
        <p:txBody>
          <a:bodyPr wrap="square" rtlCol="0">
            <a:spAutoFit/>
          </a:bodyPr>
          <a:lstStyle/>
          <a:p>
            <a:pPr marL="342900" indent="-342900">
              <a:buFontTx/>
              <a:buAutoNum type="arabicPeriod"/>
            </a:pPr>
            <a:r>
              <a:rPr lang="en-US" sz="2800" dirty="0"/>
              <a:t>Provide access to Service Advisors to appointment scheduling module of WiAdvisor.</a:t>
            </a:r>
          </a:p>
          <a:p>
            <a:pPr marL="342900" indent="-342900">
              <a:buFontTx/>
              <a:buAutoNum type="arabicPeriod"/>
            </a:pPr>
            <a:r>
              <a:rPr lang="en-US" sz="2800" dirty="0"/>
              <a:t>Aggressive marketing of the service department including employee benefits and trainings offered to attract and retain employees.</a:t>
            </a:r>
          </a:p>
          <a:p>
            <a:pPr marL="342900" indent="-342900">
              <a:buFontTx/>
              <a:buAutoNum type="arabicPeriod"/>
            </a:pPr>
            <a:r>
              <a:rPr lang="en-US" sz="2800" dirty="0"/>
              <a:t>Review Dispatcher pay plan to reflect actual performance.</a:t>
            </a:r>
          </a:p>
          <a:p>
            <a:pPr marL="342900" indent="-342900">
              <a:buFontTx/>
              <a:buAutoNum type="arabicPeriod"/>
            </a:pPr>
            <a:r>
              <a:rPr lang="en-US" sz="2800" dirty="0"/>
              <a:t>Request warranty rates increase.</a:t>
            </a:r>
          </a:p>
        </p:txBody>
      </p:sp>
    </p:spTree>
    <p:extLst>
      <p:ext uri="{BB962C8B-B14F-4D97-AF65-F5344CB8AC3E}">
        <p14:creationId xmlns:p14="http://schemas.microsoft.com/office/powerpoint/2010/main" val="381431302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E792DB5-8952-88D8-F090-DAC1BE7F5C82}"/>
              </a:ext>
            </a:extLst>
          </p:cNvPr>
          <p:cNvPicPr>
            <a:picLocks noChangeAspect="1"/>
          </p:cNvPicPr>
          <p:nvPr/>
        </p:nvPicPr>
        <p:blipFill>
          <a:blip r:embed="rId2"/>
          <a:stretch>
            <a:fillRect/>
          </a:stretch>
        </p:blipFill>
        <p:spPr>
          <a:xfrm>
            <a:off x="268417" y="180796"/>
            <a:ext cx="1956986" cy="987638"/>
          </a:xfrm>
          <a:prstGeom prst="rect">
            <a:avLst/>
          </a:prstGeom>
        </p:spPr>
      </p:pic>
      <p:sp>
        <p:nvSpPr>
          <p:cNvPr id="7" name="TextBox 6">
            <a:extLst>
              <a:ext uri="{FF2B5EF4-FFF2-40B4-BE49-F238E27FC236}">
                <a16:creationId xmlns:a16="http://schemas.microsoft.com/office/drawing/2014/main" id="{16250DFB-1BCA-10BE-F3B0-88A87FD6DA94}"/>
              </a:ext>
            </a:extLst>
          </p:cNvPr>
          <p:cNvSpPr txBox="1"/>
          <p:nvPr/>
        </p:nvSpPr>
        <p:spPr>
          <a:xfrm>
            <a:off x="10192170" y="419922"/>
            <a:ext cx="1858906" cy="707886"/>
          </a:xfrm>
          <a:prstGeom prst="rect">
            <a:avLst/>
          </a:prstGeom>
          <a:noFill/>
        </p:spPr>
        <p:txBody>
          <a:bodyPr wrap="none" rtlCol="0">
            <a:spAutoFit/>
          </a:bodyPr>
          <a:lstStyle/>
          <a:p>
            <a:pPr algn="r"/>
            <a:r>
              <a:rPr lang="en-US" sz="2000" b="1" dirty="0"/>
              <a:t>NADA Academy</a:t>
            </a:r>
          </a:p>
          <a:p>
            <a:pPr algn="r"/>
            <a:r>
              <a:rPr lang="en-US" sz="2000" b="1" dirty="0"/>
              <a:t>N446 - 31</a:t>
            </a:r>
          </a:p>
        </p:txBody>
      </p:sp>
      <p:sp>
        <p:nvSpPr>
          <p:cNvPr id="9" name="TextBox 8">
            <a:extLst>
              <a:ext uri="{FF2B5EF4-FFF2-40B4-BE49-F238E27FC236}">
                <a16:creationId xmlns:a16="http://schemas.microsoft.com/office/drawing/2014/main" id="{646B8110-7DF4-7174-E959-298B1B7A3018}"/>
              </a:ext>
            </a:extLst>
          </p:cNvPr>
          <p:cNvSpPr txBox="1"/>
          <p:nvPr/>
        </p:nvSpPr>
        <p:spPr>
          <a:xfrm>
            <a:off x="2225403" y="245104"/>
            <a:ext cx="7333482" cy="830997"/>
          </a:xfrm>
          <a:prstGeom prst="rect">
            <a:avLst/>
          </a:prstGeom>
          <a:noFill/>
        </p:spPr>
        <p:txBody>
          <a:bodyPr wrap="none" rtlCol="0">
            <a:spAutoFit/>
          </a:bodyPr>
          <a:lstStyle/>
          <a:p>
            <a:r>
              <a:rPr lang="en-US" sz="4800" b="1" dirty="0"/>
              <a:t>SWOT Analysis - Action Plan</a:t>
            </a:r>
            <a:endParaRPr lang="en-US" sz="1600" b="1" dirty="0"/>
          </a:p>
        </p:txBody>
      </p:sp>
      <p:cxnSp>
        <p:nvCxnSpPr>
          <p:cNvPr id="11" name="Straight Connector 10">
            <a:extLst>
              <a:ext uri="{FF2B5EF4-FFF2-40B4-BE49-F238E27FC236}">
                <a16:creationId xmlns:a16="http://schemas.microsoft.com/office/drawing/2014/main" id="{A940140B-E888-F203-1452-76FE374B1597}"/>
              </a:ext>
            </a:extLst>
          </p:cNvPr>
          <p:cNvCxnSpPr/>
          <p:nvPr/>
        </p:nvCxnSpPr>
        <p:spPr>
          <a:xfrm>
            <a:off x="201362" y="1179515"/>
            <a:ext cx="11789275" cy="0"/>
          </a:xfrm>
          <a:prstGeom prst="line">
            <a:avLst/>
          </a:prstGeom>
          <a:ln w="60325"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F93FE94D-B199-C015-5318-A0BAB431CED0}"/>
              </a:ext>
            </a:extLst>
          </p:cNvPr>
          <p:cNvSpPr txBox="1"/>
          <p:nvPr/>
        </p:nvSpPr>
        <p:spPr>
          <a:xfrm>
            <a:off x="1160317" y="1861250"/>
            <a:ext cx="9871364" cy="4401205"/>
          </a:xfrm>
          <a:prstGeom prst="rect">
            <a:avLst/>
          </a:prstGeom>
          <a:noFill/>
        </p:spPr>
        <p:txBody>
          <a:bodyPr wrap="square" rtlCol="0">
            <a:spAutoFit/>
          </a:bodyPr>
          <a:lstStyle/>
          <a:p>
            <a:pPr marL="342900" indent="-342900">
              <a:buFontTx/>
              <a:buAutoNum type="arabicPeriod"/>
            </a:pPr>
            <a:r>
              <a:rPr lang="en-US" sz="2800" dirty="0"/>
              <a:t>Provide incentives to Service Advisors based on schedules set.</a:t>
            </a:r>
          </a:p>
          <a:p>
            <a:pPr marL="342900" indent="-342900">
              <a:buFontTx/>
              <a:buAutoNum type="arabicPeriod"/>
            </a:pPr>
            <a:r>
              <a:rPr lang="en-US" sz="2800" dirty="0"/>
              <a:t>Weekly department meeting with the Fixed Operations Director and Service Manager to discuss any employee issues and plans to address issues.</a:t>
            </a:r>
          </a:p>
          <a:p>
            <a:pPr marL="342900" indent="-342900">
              <a:buFontTx/>
              <a:buAutoNum type="arabicPeriod"/>
            </a:pPr>
            <a:r>
              <a:rPr lang="en-US" sz="2800" dirty="0"/>
              <a:t>Weekly meeting with Parts Manager to discuss status of open repair orders awaiting for parts.</a:t>
            </a:r>
          </a:p>
          <a:p>
            <a:pPr marL="342900" indent="-342900">
              <a:buFontTx/>
              <a:buAutoNum type="arabicPeriod"/>
            </a:pPr>
            <a:r>
              <a:rPr lang="en-US" sz="2800" dirty="0"/>
              <a:t>A deadline shall be implemented on the Dispatcher to meet the minimum required performance and plan alternative steps in case the Dispatcher does not meet performance needed.</a:t>
            </a:r>
          </a:p>
          <a:p>
            <a:endParaRPr lang="en-US" sz="2800" dirty="0"/>
          </a:p>
        </p:txBody>
      </p:sp>
    </p:spTree>
    <p:extLst>
      <p:ext uri="{BB962C8B-B14F-4D97-AF65-F5344CB8AC3E}">
        <p14:creationId xmlns:p14="http://schemas.microsoft.com/office/powerpoint/2010/main" val="36106574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E792DB5-8952-88D8-F090-DAC1BE7F5C82}"/>
              </a:ext>
            </a:extLst>
          </p:cNvPr>
          <p:cNvPicPr>
            <a:picLocks noChangeAspect="1"/>
          </p:cNvPicPr>
          <p:nvPr/>
        </p:nvPicPr>
        <p:blipFill>
          <a:blip r:embed="rId2"/>
          <a:stretch>
            <a:fillRect/>
          </a:stretch>
        </p:blipFill>
        <p:spPr>
          <a:xfrm>
            <a:off x="268417" y="180796"/>
            <a:ext cx="1956986" cy="987638"/>
          </a:xfrm>
          <a:prstGeom prst="rect">
            <a:avLst/>
          </a:prstGeom>
        </p:spPr>
      </p:pic>
      <p:sp>
        <p:nvSpPr>
          <p:cNvPr id="9" name="TextBox 8">
            <a:extLst>
              <a:ext uri="{FF2B5EF4-FFF2-40B4-BE49-F238E27FC236}">
                <a16:creationId xmlns:a16="http://schemas.microsoft.com/office/drawing/2014/main" id="{646B8110-7DF4-7174-E959-298B1B7A3018}"/>
              </a:ext>
            </a:extLst>
          </p:cNvPr>
          <p:cNvSpPr txBox="1"/>
          <p:nvPr/>
        </p:nvSpPr>
        <p:spPr>
          <a:xfrm>
            <a:off x="2225403" y="245104"/>
            <a:ext cx="2816540" cy="830997"/>
          </a:xfrm>
          <a:prstGeom prst="rect">
            <a:avLst/>
          </a:prstGeom>
          <a:noFill/>
        </p:spPr>
        <p:txBody>
          <a:bodyPr wrap="none" rtlCol="0">
            <a:spAutoFit/>
          </a:bodyPr>
          <a:lstStyle/>
          <a:p>
            <a:r>
              <a:rPr lang="en-US" sz="4800" b="1" dirty="0"/>
              <a:t>Marketing</a:t>
            </a:r>
            <a:endParaRPr lang="en-US" sz="1600" b="1" dirty="0"/>
          </a:p>
        </p:txBody>
      </p:sp>
      <p:cxnSp>
        <p:nvCxnSpPr>
          <p:cNvPr id="11" name="Straight Connector 10">
            <a:extLst>
              <a:ext uri="{FF2B5EF4-FFF2-40B4-BE49-F238E27FC236}">
                <a16:creationId xmlns:a16="http://schemas.microsoft.com/office/drawing/2014/main" id="{A940140B-E888-F203-1452-76FE374B1597}"/>
              </a:ext>
            </a:extLst>
          </p:cNvPr>
          <p:cNvCxnSpPr/>
          <p:nvPr/>
        </p:nvCxnSpPr>
        <p:spPr>
          <a:xfrm>
            <a:off x="201362" y="1179515"/>
            <a:ext cx="11789275" cy="0"/>
          </a:xfrm>
          <a:prstGeom prst="line">
            <a:avLst/>
          </a:prstGeom>
          <a:ln w="60325" cmpd="thickThin">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12" name="Table 11">
            <a:extLst>
              <a:ext uri="{FF2B5EF4-FFF2-40B4-BE49-F238E27FC236}">
                <a16:creationId xmlns:a16="http://schemas.microsoft.com/office/drawing/2014/main" id="{42B2DB47-A4AD-4504-665B-3B51564AD7B0}"/>
              </a:ext>
            </a:extLst>
          </p:cNvPr>
          <p:cNvGraphicFramePr>
            <a:graphicFrameLocks noGrp="1"/>
          </p:cNvGraphicFramePr>
          <p:nvPr>
            <p:extLst>
              <p:ext uri="{D42A27DB-BD31-4B8C-83A1-F6EECF244321}">
                <p14:modId xmlns:p14="http://schemas.microsoft.com/office/powerpoint/2010/main" val="1650344284"/>
              </p:ext>
            </p:extLst>
          </p:nvPr>
        </p:nvGraphicFramePr>
        <p:xfrm>
          <a:off x="201362" y="1559246"/>
          <a:ext cx="11789276" cy="2834640"/>
        </p:xfrm>
        <a:graphic>
          <a:graphicData uri="http://schemas.openxmlformats.org/drawingml/2006/table">
            <a:tbl>
              <a:tblPr firstRow="1" bandRow="1">
                <a:tableStyleId>{F5AB1C69-6EDB-4FF4-983F-18BD219EF322}</a:tableStyleId>
              </a:tblPr>
              <a:tblGrid>
                <a:gridCol w="2947319">
                  <a:extLst>
                    <a:ext uri="{9D8B030D-6E8A-4147-A177-3AD203B41FA5}">
                      <a16:colId xmlns:a16="http://schemas.microsoft.com/office/drawing/2014/main" val="3665590809"/>
                    </a:ext>
                  </a:extLst>
                </a:gridCol>
                <a:gridCol w="2947319">
                  <a:extLst>
                    <a:ext uri="{9D8B030D-6E8A-4147-A177-3AD203B41FA5}">
                      <a16:colId xmlns:a16="http://schemas.microsoft.com/office/drawing/2014/main" val="2410306361"/>
                    </a:ext>
                  </a:extLst>
                </a:gridCol>
                <a:gridCol w="2947319">
                  <a:extLst>
                    <a:ext uri="{9D8B030D-6E8A-4147-A177-3AD203B41FA5}">
                      <a16:colId xmlns:a16="http://schemas.microsoft.com/office/drawing/2014/main" val="2775724849"/>
                    </a:ext>
                  </a:extLst>
                </a:gridCol>
                <a:gridCol w="2947319">
                  <a:extLst>
                    <a:ext uri="{9D8B030D-6E8A-4147-A177-3AD203B41FA5}">
                      <a16:colId xmlns:a16="http://schemas.microsoft.com/office/drawing/2014/main" val="1401558345"/>
                    </a:ext>
                  </a:extLst>
                </a:gridCol>
              </a:tblGrid>
              <a:tr h="370840">
                <a:tc>
                  <a:txBody>
                    <a:bodyPr/>
                    <a:lstStyle/>
                    <a:p>
                      <a:pPr algn="ctr"/>
                      <a:r>
                        <a:rPr lang="en-US" sz="2400" b="1" dirty="0"/>
                        <a:t>Current Practices</a:t>
                      </a:r>
                    </a:p>
                  </a:txBody>
                  <a:tcPr anchor="ctr"/>
                </a:tc>
                <a:tc>
                  <a:txBody>
                    <a:bodyPr/>
                    <a:lstStyle/>
                    <a:p>
                      <a:pPr algn="ctr"/>
                      <a:r>
                        <a:rPr lang="en-US" sz="2400" b="1" dirty="0"/>
                        <a:t>Goals for Improvement</a:t>
                      </a:r>
                    </a:p>
                  </a:txBody>
                  <a:tcPr anchor="ctr"/>
                </a:tc>
                <a:tc>
                  <a:txBody>
                    <a:bodyPr/>
                    <a:lstStyle/>
                    <a:p>
                      <a:pPr algn="ctr"/>
                      <a:r>
                        <a:rPr lang="en-US" sz="2400" b="1" dirty="0"/>
                        <a:t>Plans to Achieve Your Goals</a:t>
                      </a:r>
                    </a:p>
                  </a:txBody>
                  <a:tcPr anchor="ctr"/>
                </a:tc>
                <a:tc>
                  <a:txBody>
                    <a:bodyPr/>
                    <a:lstStyle/>
                    <a:p>
                      <a:pPr algn="ctr"/>
                      <a:r>
                        <a:rPr lang="en-US" sz="2400" b="1" dirty="0"/>
                        <a:t>Plans to Evaluate Your Changes</a:t>
                      </a:r>
                    </a:p>
                  </a:txBody>
                  <a:tcPr anchor="ctr"/>
                </a:tc>
                <a:extLst>
                  <a:ext uri="{0D108BD9-81ED-4DB2-BD59-A6C34878D82A}">
                    <a16:rowId xmlns:a16="http://schemas.microsoft.com/office/drawing/2014/main" val="2822997937"/>
                  </a:ext>
                </a:extLst>
              </a:tr>
              <a:tr h="370840">
                <a:tc>
                  <a:txBody>
                    <a:bodyPr/>
                    <a:lstStyle/>
                    <a:p>
                      <a:pPr marL="285750" indent="-285750">
                        <a:buFont typeface="Arial" panose="020B0604020202020204" pitchFamily="34" charset="0"/>
                        <a:buChar char="•"/>
                      </a:pPr>
                      <a:r>
                        <a:rPr lang="en-US" b="0" dirty="0"/>
                        <a:t>Present on most of social media platforms</a:t>
                      </a:r>
                    </a:p>
                    <a:p>
                      <a:pPr marL="285750" indent="-285750">
                        <a:buFont typeface="Arial" panose="020B0604020202020204" pitchFamily="34" charset="0"/>
                        <a:buChar char="•"/>
                      </a:pPr>
                      <a:r>
                        <a:rPr lang="en-US" b="0" dirty="0"/>
                        <a:t>YouTube advertisements</a:t>
                      </a:r>
                    </a:p>
                    <a:p>
                      <a:pPr marL="285750" indent="-285750">
                        <a:buFont typeface="Arial" panose="020B0604020202020204" pitchFamily="34" charset="0"/>
                        <a:buChar char="•"/>
                      </a:pPr>
                      <a:r>
                        <a:rPr lang="en-US" b="0" dirty="0"/>
                        <a:t>Holiday mailers</a:t>
                      </a:r>
                    </a:p>
                    <a:p>
                      <a:pPr marL="285750" indent="-285750">
                        <a:buFont typeface="Arial" panose="020B0604020202020204" pitchFamily="34" charset="0"/>
                        <a:buChar char="•"/>
                      </a:pPr>
                      <a:r>
                        <a:rPr lang="en-US" b="0" dirty="0"/>
                        <a:t>Heavy reliance on factory promotions</a:t>
                      </a:r>
                    </a:p>
                    <a:p>
                      <a:pPr marL="285750" indent="-285750">
                        <a:buFont typeface="Arial" panose="020B0604020202020204" pitchFamily="34" charset="0"/>
                        <a:buChar char="•"/>
                      </a:pPr>
                      <a:endParaRPr lang="en-US" b="0" dirty="0"/>
                    </a:p>
                  </a:txBody>
                  <a:tcPr/>
                </a:tc>
                <a:tc>
                  <a:txBody>
                    <a:bodyPr/>
                    <a:lstStyle/>
                    <a:p>
                      <a:pPr marL="285750" indent="-285750">
                        <a:buFont typeface="Arial" panose="020B0604020202020204" pitchFamily="34" charset="0"/>
                        <a:buChar char="•"/>
                      </a:pPr>
                      <a:r>
                        <a:rPr lang="en-US" dirty="0"/>
                        <a:t>Improve relationship with  community and local customers</a:t>
                      </a:r>
                    </a:p>
                    <a:p>
                      <a:pPr marL="0" indent="0">
                        <a:buFont typeface="Arial" panose="020B0604020202020204" pitchFamily="34" charset="0"/>
                        <a:buNone/>
                      </a:pPr>
                      <a:endParaRPr lang="en-US" dirty="0"/>
                    </a:p>
                    <a:p>
                      <a:pPr marL="285750" indent="-285750">
                        <a:buFont typeface="Arial" panose="020B0604020202020204" pitchFamily="34" charset="0"/>
                        <a:buChar char="•"/>
                      </a:pPr>
                      <a:endParaRPr lang="en-US" dirty="0"/>
                    </a:p>
                  </a:txBody>
                  <a:tcPr/>
                </a:tc>
                <a:tc>
                  <a:txBody>
                    <a:bodyPr/>
                    <a:lstStyle/>
                    <a:p>
                      <a:pPr marL="285750" indent="-285750">
                        <a:buFont typeface="Arial" panose="020B0604020202020204" pitchFamily="34" charset="0"/>
                        <a:buChar char="•"/>
                      </a:pPr>
                      <a:r>
                        <a:rPr lang="en-US" dirty="0"/>
                        <a:t>Increase presence in local events</a:t>
                      </a:r>
                    </a:p>
                    <a:p>
                      <a:pPr marL="285750" indent="-285750">
                        <a:buFont typeface="Arial" panose="020B0604020202020204" pitchFamily="34" charset="0"/>
                        <a:buChar char="•"/>
                      </a:pPr>
                      <a:r>
                        <a:rPr lang="en-US" dirty="0"/>
                        <a:t>Customized promotions to cater local community and culture</a:t>
                      </a:r>
                    </a:p>
                    <a:p>
                      <a:pPr marL="285750" indent="-285750">
                        <a:buFont typeface="Arial" panose="020B0604020202020204" pitchFamily="34" charset="0"/>
                        <a:buChar char="•"/>
                      </a:pPr>
                      <a:endParaRPr lang="en-US" dirty="0"/>
                    </a:p>
                  </a:txBody>
                  <a:tcPr/>
                </a:tc>
                <a:tc>
                  <a:txBody>
                    <a:bodyPr/>
                    <a:lstStyle/>
                    <a:p>
                      <a:pPr marL="285750" indent="-285750">
                        <a:buFont typeface="Arial" panose="020B0604020202020204" pitchFamily="34" charset="0"/>
                        <a:buChar char="•"/>
                      </a:pPr>
                      <a:r>
                        <a:rPr lang="en-US" dirty="0"/>
                        <a:t>Account for labor sales attributed by promotions</a:t>
                      </a:r>
                    </a:p>
                    <a:p>
                      <a:pPr marL="285750" indent="-285750">
                        <a:buFont typeface="Arial" panose="020B0604020202020204" pitchFamily="34" charset="0"/>
                        <a:buChar char="•"/>
                      </a:pPr>
                      <a:r>
                        <a:rPr lang="en-US" dirty="0"/>
                        <a:t>Account for number of repair orders</a:t>
                      </a:r>
                    </a:p>
                    <a:p>
                      <a:pPr marL="285750" indent="-285750">
                        <a:buFont typeface="Arial" panose="020B0604020202020204" pitchFamily="34" charset="0"/>
                        <a:buChar char="•"/>
                      </a:pPr>
                      <a:r>
                        <a:rPr lang="en-US" dirty="0"/>
                        <a:t>Account for customer retention rate</a:t>
                      </a:r>
                    </a:p>
                    <a:p>
                      <a:pPr marL="0" indent="0">
                        <a:buFont typeface="Arial" panose="020B0604020202020204" pitchFamily="34" charset="0"/>
                        <a:buNone/>
                      </a:pPr>
                      <a:endParaRPr lang="en-US" dirty="0"/>
                    </a:p>
                  </a:txBody>
                  <a:tcPr/>
                </a:tc>
                <a:extLst>
                  <a:ext uri="{0D108BD9-81ED-4DB2-BD59-A6C34878D82A}">
                    <a16:rowId xmlns:a16="http://schemas.microsoft.com/office/drawing/2014/main" val="3476175220"/>
                  </a:ext>
                </a:extLst>
              </a:tr>
            </a:tbl>
          </a:graphicData>
        </a:graphic>
      </p:graphicFrame>
      <p:sp>
        <p:nvSpPr>
          <p:cNvPr id="13" name="TextBox 12">
            <a:extLst>
              <a:ext uri="{FF2B5EF4-FFF2-40B4-BE49-F238E27FC236}">
                <a16:creationId xmlns:a16="http://schemas.microsoft.com/office/drawing/2014/main" id="{2EEDA5F3-0F31-8E7A-D224-34FBF0D21FE8}"/>
              </a:ext>
            </a:extLst>
          </p:cNvPr>
          <p:cNvSpPr txBox="1"/>
          <p:nvPr/>
        </p:nvSpPr>
        <p:spPr>
          <a:xfrm>
            <a:off x="10192170" y="419922"/>
            <a:ext cx="1858906" cy="707886"/>
          </a:xfrm>
          <a:prstGeom prst="rect">
            <a:avLst/>
          </a:prstGeom>
          <a:noFill/>
        </p:spPr>
        <p:txBody>
          <a:bodyPr wrap="none" rtlCol="0">
            <a:spAutoFit/>
          </a:bodyPr>
          <a:lstStyle/>
          <a:p>
            <a:pPr algn="r"/>
            <a:r>
              <a:rPr lang="en-US" sz="2000" b="1" dirty="0"/>
              <a:t>NADA Academy</a:t>
            </a:r>
          </a:p>
          <a:p>
            <a:pPr algn="r"/>
            <a:r>
              <a:rPr lang="en-US" sz="2000" b="1" dirty="0"/>
              <a:t>N446 - 31</a:t>
            </a:r>
          </a:p>
        </p:txBody>
      </p:sp>
    </p:spTree>
    <p:extLst>
      <p:ext uri="{BB962C8B-B14F-4D97-AF65-F5344CB8AC3E}">
        <p14:creationId xmlns:p14="http://schemas.microsoft.com/office/powerpoint/2010/main" val="111613835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E792DB5-8952-88D8-F090-DAC1BE7F5C82}"/>
              </a:ext>
            </a:extLst>
          </p:cNvPr>
          <p:cNvPicPr>
            <a:picLocks noChangeAspect="1"/>
          </p:cNvPicPr>
          <p:nvPr/>
        </p:nvPicPr>
        <p:blipFill>
          <a:blip r:embed="rId2"/>
          <a:stretch>
            <a:fillRect/>
          </a:stretch>
        </p:blipFill>
        <p:spPr>
          <a:xfrm>
            <a:off x="268417" y="180796"/>
            <a:ext cx="1956986" cy="987638"/>
          </a:xfrm>
          <a:prstGeom prst="rect">
            <a:avLst/>
          </a:prstGeom>
        </p:spPr>
      </p:pic>
      <p:sp>
        <p:nvSpPr>
          <p:cNvPr id="7" name="TextBox 6">
            <a:extLst>
              <a:ext uri="{FF2B5EF4-FFF2-40B4-BE49-F238E27FC236}">
                <a16:creationId xmlns:a16="http://schemas.microsoft.com/office/drawing/2014/main" id="{16250DFB-1BCA-10BE-F3B0-88A87FD6DA94}"/>
              </a:ext>
            </a:extLst>
          </p:cNvPr>
          <p:cNvSpPr txBox="1"/>
          <p:nvPr/>
        </p:nvSpPr>
        <p:spPr>
          <a:xfrm>
            <a:off x="10192170" y="419922"/>
            <a:ext cx="1858906" cy="707886"/>
          </a:xfrm>
          <a:prstGeom prst="rect">
            <a:avLst/>
          </a:prstGeom>
          <a:noFill/>
        </p:spPr>
        <p:txBody>
          <a:bodyPr wrap="none" rtlCol="0">
            <a:spAutoFit/>
          </a:bodyPr>
          <a:lstStyle/>
          <a:p>
            <a:pPr algn="r"/>
            <a:r>
              <a:rPr lang="en-US" sz="2000" b="1" dirty="0"/>
              <a:t>NADA Academy</a:t>
            </a:r>
          </a:p>
          <a:p>
            <a:pPr algn="r"/>
            <a:r>
              <a:rPr lang="en-US" sz="2000" b="1" dirty="0"/>
              <a:t>N446 - 31</a:t>
            </a:r>
          </a:p>
        </p:txBody>
      </p:sp>
      <p:sp>
        <p:nvSpPr>
          <p:cNvPr id="9" name="TextBox 8">
            <a:extLst>
              <a:ext uri="{FF2B5EF4-FFF2-40B4-BE49-F238E27FC236}">
                <a16:creationId xmlns:a16="http://schemas.microsoft.com/office/drawing/2014/main" id="{646B8110-7DF4-7174-E959-298B1B7A3018}"/>
              </a:ext>
            </a:extLst>
          </p:cNvPr>
          <p:cNvSpPr txBox="1"/>
          <p:nvPr/>
        </p:nvSpPr>
        <p:spPr>
          <a:xfrm>
            <a:off x="2225403" y="245104"/>
            <a:ext cx="7333482" cy="830997"/>
          </a:xfrm>
          <a:prstGeom prst="rect">
            <a:avLst/>
          </a:prstGeom>
          <a:noFill/>
        </p:spPr>
        <p:txBody>
          <a:bodyPr wrap="none" rtlCol="0">
            <a:spAutoFit/>
          </a:bodyPr>
          <a:lstStyle/>
          <a:p>
            <a:r>
              <a:rPr lang="en-US" sz="4800" b="1" dirty="0"/>
              <a:t>SWOT Analysis - Action Plan</a:t>
            </a:r>
            <a:endParaRPr lang="en-US" sz="1600" b="1" dirty="0"/>
          </a:p>
        </p:txBody>
      </p:sp>
      <p:cxnSp>
        <p:nvCxnSpPr>
          <p:cNvPr id="11" name="Straight Connector 10">
            <a:extLst>
              <a:ext uri="{FF2B5EF4-FFF2-40B4-BE49-F238E27FC236}">
                <a16:creationId xmlns:a16="http://schemas.microsoft.com/office/drawing/2014/main" id="{A940140B-E888-F203-1452-76FE374B1597}"/>
              </a:ext>
            </a:extLst>
          </p:cNvPr>
          <p:cNvCxnSpPr/>
          <p:nvPr/>
        </p:nvCxnSpPr>
        <p:spPr>
          <a:xfrm>
            <a:off x="201362" y="1179515"/>
            <a:ext cx="11789275" cy="0"/>
          </a:xfrm>
          <a:prstGeom prst="line">
            <a:avLst/>
          </a:prstGeom>
          <a:ln w="60325" cmpd="thickThin">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3" name="Table 2">
            <a:extLst>
              <a:ext uri="{FF2B5EF4-FFF2-40B4-BE49-F238E27FC236}">
                <a16:creationId xmlns:a16="http://schemas.microsoft.com/office/drawing/2014/main" id="{7632236D-C4DE-2E1C-207E-1EF075EAE7C7}"/>
              </a:ext>
            </a:extLst>
          </p:cNvPr>
          <p:cNvGraphicFramePr>
            <a:graphicFrameLocks noGrp="1"/>
          </p:cNvGraphicFramePr>
          <p:nvPr>
            <p:extLst>
              <p:ext uri="{D42A27DB-BD31-4B8C-83A1-F6EECF244321}">
                <p14:modId xmlns:p14="http://schemas.microsoft.com/office/powerpoint/2010/main" val="2914107187"/>
              </p:ext>
            </p:extLst>
          </p:nvPr>
        </p:nvGraphicFramePr>
        <p:xfrm>
          <a:off x="201362" y="1559246"/>
          <a:ext cx="11734329" cy="3053080"/>
        </p:xfrm>
        <a:graphic>
          <a:graphicData uri="http://schemas.openxmlformats.org/drawingml/2006/table">
            <a:tbl>
              <a:tblPr firstRow="1" bandRow="1">
                <a:tableStyleId>{F5AB1C69-6EDB-4FF4-983F-18BD219EF322}</a:tableStyleId>
              </a:tblPr>
              <a:tblGrid>
                <a:gridCol w="5686820">
                  <a:extLst>
                    <a:ext uri="{9D8B030D-6E8A-4147-A177-3AD203B41FA5}">
                      <a16:colId xmlns:a16="http://schemas.microsoft.com/office/drawing/2014/main" val="3665590809"/>
                    </a:ext>
                  </a:extLst>
                </a:gridCol>
                <a:gridCol w="3131127">
                  <a:extLst>
                    <a:ext uri="{9D8B030D-6E8A-4147-A177-3AD203B41FA5}">
                      <a16:colId xmlns:a16="http://schemas.microsoft.com/office/drawing/2014/main" val="2775724849"/>
                    </a:ext>
                  </a:extLst>
                </a:gridCol>
                <a:gridCol w="2916382">
                  <a:extLst>
                    <a:ext uri="{9D8B030D-6E8A-4147-A177-3AD203B41FA5}">
                      <a16:colId xmlns:a16="http://schemas.microsoft.com/office/drawing/2014/main" val="1401558345"/>
                    </a:ext>
                  </a:extLst>
                </a:gridCol>
              </a:tblGrid>
              <a:tr h="370840">
                <a:tc>
                  <a:txBody>
                    <a:bodyPr/>
                    <a:lstStyle/>
                    <a:p>
                      <a:pPr algn="ctr"/>
                      <a:r>
                        <a:rPr lang="en-US" sz="2400" b="1" dirty="0"/>
                        <a:t>Tasks</a:t>
                      </a:r>
                    </a:p>
                  </a:txBody>
                  <a:tcPr anchor="ctr"/>
                </a:tc>
                <a:tc>
                  <a:txBody>
                    <a:bodyPr/>
                    <a:lstStyle/>
                    <a:p>
                      <a:pPr algn="ctr"/>
                      <a:r>
                        <a:rPr lang="en-US" sz="2400" b="1" dirty="0"/>
                        <a:t>Position Responsible</a:t>
                      </a:r>
                    </a:p>
                  </a:txBody>
                  <a:tcPr anchor="ctr"/>
                </a:tc>
                <a:tc>
                  <a:txBody>
                    <a:bodyPr/>
                    <a:lstStyle/>
                    <a:p>
                      <a:pPr algn="ctr"/>
                      <a:r>
                        <a:rPr lang="en-US" sz="2400" b="1" dirty="0"/>
                        <a:t>Completion Date</a:t>
                      </a:r>
                    </a:p>
                  </a:txBody>
                  <a:tcPr anchor="ctr"/>
                </a:tc>
                <a:extLst>
                  <a:ext uri="{0D108BD9-81ED-4DB2-BD59-A6C34878D82A}">
                    <a16:rowId xmlns:a16="http://schemas.microsoft.com/office/drawing/2014/main" val="2822997937"/>
                  </a:ext>
                </a:extLst>
              </a:tr>
              <a:tr h="370840">
                <a:tc>
                  <a:txBody>
                    <a:bodyPr/>
                    <a:lstStyle/>
                    <a:p>
                      <a:pPr marL="0" indent="0">
                        <a:buFont typeface="Arial" panose="020B0604020202020204" pitchFamily="34" charset="0"/>
                        <a:buNone/>
                      </a:pPr>
                      <a:r>
                        <a:rPr lang="en-US" b="0" dirty="0"/>
                        <a:t>Provide appointment scheduling access to Service Advisors</a:t>
                      </a:r>
                    </a:p>
                  </a:txBody>
                  <a:tcPr/>
                </a:tc>
                <a:tc>
                  <a:txBody>
                    <a:bodyPr/>
                    <a:lstStyle/>
                    <a:p>
                      <a:pPr marL="0" indent="0" algn="ctr">
                        <a:buFont typeface="Arial" panose="020B0604020202020204" pitchFamily="34" charset="0"/>
                        <a:buNone/>
                      </a:pPr>
                      <a:r>
                        <a:rPr lang="en-US" dirty="0"/>
                        <a:t>Senior Vice President</a:t>
                      </a:r>
                    </a:p>
                  </a:txBody>
                  <a:tcPr/>
                </a:tc>
                <a:tc>
                  <a:txBody>
                    <a:bodyPr/>
                    <a:lstStyle/>
                    <a:p>
                      <a:pPr marL="0" indent="0" algn="ctr">
                        <a:buFont typeface="Arial" panose="020B0604020202020204" pitchFamily="34" charset="0"/>
                        <a:buNone/>
                      </a:pPr>
                      <a:r>
                        <a:rPr lang="en-US" dirty="0"/>
                        <a:t>August 1, 2024</a:t>
                      </a:r>
                    </a:p>
                  </a:txBody>
                  <a:tcPr/>
                </a:tc>
                <a:extLst>
                  <a:ext uri="{0D108BD9-81ED-4DB2-BD59-A6C34878D82A}">
                    <a16:rowId xmlns:a16="http://schemas.microsoft.com/office/drawing/2014/main" val="3476175220"/>
                  </a:ext>
                </a:extLst>
              </a:tr>
              <a:tr h="370840">
                <a:tc>
                  <a:txBody>
                    <a:bodyPr/>
                    <a:lstStyle/>
                    <a:p>
                      <a:pPr marL="0" indent="0">
                        <a:buFont typeface="Arial" panose="020B0604020202020204" pitchFamily="34" charset="0"/>
                        <a:buNone/>
                      </a:pPr>
                      <a:r>
                        <a:rPr lang="en-US" b="0" dirty="0"/>
                        <a:t>Advertise Service department job openings</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Senior Vice President</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August 15, 2024</a:t>
                      </a:r>
                    </a:p>
                  </a:txBody>
                  <a:tcPr/>
                </a:tc>
                <a:extLst>
                  <a:ext uri="{0D108BD9-81ED-4DB2-BD59-A6C34878D82A}">
                    <a16:rowId xmlns:a16="http://schemas.microsoft.com/office/drawing/2014/main" val="1115342257"/>
                  </a:ext>
                </a:extLst>
              </a:tr>
              <a:tr h="370840">
                <a:tc>
                  <a:txBody>
                    <a:bodyPr/>
                    <a:lstStyle/>
                    <a:p>
                      <a:pPr marL="0" indent="0">
                        <a:buFont typeface="Arial" panose="020B0604020202020204" pitchFamily="34" charset="0"/>
                        <a:buNone/>
                      </a:pPr>
                      <a:r>
                        <a:rPr lang="en-US" b="0" dirty="0"/>
                        <a:t>Review and update Service Advisor Pay Plan</a:t>
                      </a:r>
                    </a:p>
                  </a:txBody>
                  <a:tcPr/>
                </a:tc>
                <a:tc>
                  <a:txBody>
                    <a:bodyPr/>
                    <a:lstStyle/>
                    <a:p>
                      <a:pPr marL="0" indent="0" algn="ctr">
                        <a:buFont typeface="Arial" panose="020B0604020202020204" pitchFamily="34" charset="0"/>
                        <a:buNone/>
                      </a:pPr>
                      <a:r>
                        <a:rPr lang="en-US" dirty="0"/>
                        <a:t>Fixed Operations Director</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August 1, 2024</a:t>
                      </a:r>
                    </a:p>
                  </a:txBody>
                  <a:tcPr/>
                </a:tc>
                <a:extLst>
                  <a:ext uri="{0D108BD9-81ED-4DB2-BD59-A6C34878D82A}">
                    <a16:rowId xmlns:a16="http://schemas.microsoft.com/office/drawing/2014/main" val="2262076226"/>
                  </a:ext>
                </a:extLst>
              </a:tr>
              <a:tr h="370840">
                <a:tc>
                  <a:txBody>
                    <a:bodyPr/>
                    <a:lstStyle/>
                    <a:p>
                      <a:pPr marL="0" indent="0">
                        <a:buFont typeface="Arial" panose="020B0604020202020204" pitchFamily="34" charset="0"/>
                        <a:buNone/>
                      </a:pPr>
                      <a:r>
                        <a:rPr lang="en-US" b="0" dirty="0"/>
                        <a:t>Review and update Dispatcher Pay Plan</a:t>
                      </a:r>
                    </a:p>
                  </a:txBody>
                  <a:tcPr/>
                </a:tc>
                <a:tc>
                  <a:txBody>
                    <a:bodyPr/>
                    <a:lstStyle/>
                    <a:p>
                      <a:pPr marL="0" indent="0" algn="ctr">
                        <a:buFont typeface="Arial" panose="020B0604020202020204" pitchFamily="34" charset="0"/>
                        <a:buNone/>
                      </a:pPr>
                      <a:r>
                        <a:rPr lang="en-US" dirty="0"/>
                        <a:t>Fixed Operations Director</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August 1, 2024</a:t>
                      </a:r>
                    </a:p>
                  </a:txBody>
                  <a:tcPr/>
                </a:tc>
                <a:extLst>
                  <a:ext uri="{0D108BD9-81ED-4DB2-BD59-A6C34878D82A}">
                    <a16:rowId xmlns:a16="http://schemas.microsoft.com/office/drawing/2014/main" val="3742977102"/>
                  </a:ext>
                </a:extLst>
              </a:tr>
              <a:tr h="370840">
                <a:tc>
                  <a:txBody>
                    <a:bodyPr/>
                    <a:lstStyle/>
                    <a:p>
                      <a:pPr marL="0" indent="0">
                        <a:buFont typeface="Arial" panose="020B0604020202020204" pitchFamily="34" charset="0"/>
                        <a:buNone/>
                      </a:pPr>
                      <a:r>
                        <a:rPr lang="en-US" b="0" dirty="0"/>
                        <a:t>Schedule Service department meeting</a:t>
                      </a:r>
                    </a:p>
                  </a:txBody>
                  <a:tcPr/>
                </a:tc>
                <a:tc>
                  <a:txBody>
                    <a:bodyPr/>
                    <a:lstStyle/>
                    <a:p>
                      <a:pPr marL="0" indent="0" algn="ctr">
                        <a:buFont typeface="Arial" panose="020B0604020202020204" pitchFamily="34" charset="0"/>
                        <a:buNone/>
                      </a:pPr>
                      <a:r>
                        <a:rPr lang="en-US" dirty="0"/>
                        <a:t>Service Manager</a:t>
                      </a:r>
                    </a:p>
                  </a:txBody>
                  <a:tcPr/>
                </a:tc>
                <a:tc>
                  <a:txBody>
                    <a:bodyPr/>
                    <a:lstStyle/>
                    <a:p>
                      <a:pPr marL="0" indent="0" algn="ctr">
                        <a:buFont typeface="Arial" panose="020B0604020202020204" pitchFamily="34" charset="0"/>
                        <a:buNone/>
                      </a:pPr>
                      <a:r>
                        <a:rPr lang="en-US" dirty="0"/>
                        <a:t>Weekly</a:t>
                      </a:r>
                    </a:p>
                  </a:txBody>
                  <a:tcPr/>
                </a:tc>
                <a:extLst>
                  <a:ext uri="{0D108BD9-81ED-4DB2-BD59-A6C34878D82A}">
                    <a16:rowId xmlns:a16="http://schemas.microsoft.com/office/drawing/2014/main" val="3918775758"/>
                  </a:ext>
                </a:extLst>
              </a:tr>
              <a:tr h="370840">
                <a:tc>
                  <a:txBody>
                    <a:bodyPr/>
                    <a:lstStyle/>
                    <a:p>
                      <a:pPr marL="0" indent="0">
                        <a:buFont typeface="Arial" panose="020B0604020202020204" pitchFamily="34" charset="0"/>
                        <a:buNone/>
                      </a:pPr>
                      <a:r>
                        <a:rPr lang="en-US" b="0" dirty="0"/>
                        <a:t>Schedule meeting with Parts Manager</a:t>
                      </a:r>
                    </a:p>
                  </a:txBody>
                  <a:tcPr/>
                </a:tc>
                <a:tc>
                  <a:txBody>
                    <a:bodyPr/>
                    <a:lstStyle/>
                    <a:p>
                      <a:pPr marL="0" indent="0" algn="ctr">
                        <a:buFont typeface="Arial" panose="020B0604020202020204" pitchFamily="34" charset="0"/>
                        <a:buNone/>
                      </a:pPr>
                      <a:r>
                        <a:rPr lang="en-US" dirty="0"/>
                        <a:t>Service Manager</a:t>
                      </a:r>
                    </a:p>
                  </a:txBody>
                  <a:tcPr/>
                </a:tc>
                <a:tc>
                  <a:txBody>
                    <a:bodyPr/>
                    <a:lstStyle/>
                    <a:p>
                      <a:pPr marL="0" indent="0" algn="ctr">
                        <a:buFont typeface="Arial" panose="020B0604020202020204" pitchFamily="34" charset="0"/>
                        <a:buNone/>
                      </a:pPr>
                      <a:r>
                        <a:rPr lang="en-US" dirty="0"/>
                        <a:t>Weekly</a:t>
                      </a:r>
                    </a:p>
                  </a:txBody>
                  <a:tcPr/>
                </a:tc>
                <a:extLst>
                  <a:ext uri="{0D108BD9-81ED-4DB2-BD59-A6C34878D82A}">
                    <a16:rowId xmlns:a16="http://schemas.microsoft.com/office/drawing/2014/main" val="1104327065"/>
                  </a:ext>
                </a:extLst>
              </a:tr>
              <a:tr h="370840">
                <a:tc>
                  <a:txBody>
                    <a:bodyPr/>
                    <a:lstStyle/>
                    <a:p>
                      <a:pPr marL="0" indent="0">
                        <a:buFont typeface="Arial" panose="020B0604020202020204" pitchFamily="34" charset="0"/>
                        <a:buNone/>
                      </a:pPr>
                      <a:r>
                        <a:rPr lang="en-US" b="0" dirty="0"/>
                        <a:t>Review of Dispatcher performance</a:t>
                      </a:r>
                    </a:p>
                  </a:txBody>
                  <a:tcPr/>
                </a:tc>
                <a:tc>
                  <a:txBody>
                    <a:bodyPr/>
                    <a:lstStyle/>
                    <a:p>
                      <a:pPr marL="0" indent="0" algn="ctr">
                        <a:buFont typeface="Arial" panose="020B0604020202020204" pitchFamily="34" charset="0"/>
                        <a:buNone/>
                      </a:pPr>
                      <a:r>
                        <a:rPr lang="en-US" dirty="0"/>
                        <a:t>Service Manager</a:t>
                      </a:r>
                    </a:p>
                  </a:txBody>
                  <a:tcPr/>
                </a:tc>
                <a:tc>
                  <a:txBody>
                    <a:bodyPr/>
                    <a:lstStyle/>
                    <a:p>
                      <a:pPr marL="0" indent="0" algn="ctr">
                        <a:buFont typeface="Arial" panose="020B0604020202020204" pitchFamily="34" charset="0"/>
                        <a:buNone/>
                      </a:pPr>
                      <a:r>
                        <a:rPr lang="en-US" dirty="0"/>
                        <a:t>August 31, 2024</a:t>
                      </a:r>
                    </a:p>
                  </a:txBody>
                  <a:tcPr/>
                </a:tc>
                <a:extLst>
                  <a:ext uri="{0D108BD9-81ED-4DB2-BD59-A6C34878D82A}">
                    <a16:rowId xmlns:a16="http://schemas.microsoft.com/office/drawing/2014/main" val="1598770713"/>
                  </a:ext>
                </a:extLst>
              </a:tr>
            </a:tbl>
          </a:graphicData>
        </a:graphic>
      </p:graphicFrame>
    </p:spTree>
    <p:extLst>
      <p:ext uri="{BB962C8B-B14F-4D97-AF65-F5344CB8AC3E}">
        <p14:creationId xmlns:p14="http://schemas.microsoft.com/office/powerpoint/2010/main" val="60051182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E792DB5-8952-88D8-F090-DAC1BE7F5C82}"/>
              </a:ext>
            </a:extLst>
          </p:cNvPr>
          <p:cNvPicPr>
            <a:picLocks noChangeAspect="1"/>
          </p:cNvPicPr>
          <p:nvPr/>
        </p:nvPicPr>
        <p:blipFill>
          <a:blip r:embed="rId2"/>
          <a:stretch>
            <a:fillRect/>
          </a:stretch>
        </p:blipFill>
        <p:spPr>
          <a:xfrm>
            <a:off x="268417" y="180796"/>
            <a:ext cx="1956986" cy="987638"/>
          </a:xfrm>
          <a:prstGeom prst="rect">
            <a:avLst/>
          </a:prstGeom>
        </p:spPr>
      </p:pic>
      <p:sp>
        <p:nvSpPr>
          <p:cNvPr id="7" name="TextBox 6">
            <a:extLst>
              <a:ext uri="{FF2B5EF4-FFF2-40B4-BE49-F238E27FC236}">
                <a16:creationId xmlns:a16="http://schemas.microsoft.com/office/drawing/2014/main" id="{16250DFB-1BCA-10BE-F3B0-88A87FD6DA94}"/>
              </a:ext>
            </a:extLst>
          </p:cNvPr>
          <p:cNvSpPr txBox="1"/>
          <p:nvPr/>
        </p:nvSpPr>
        <p:spPr>
          <a:xfrm>
            <a:off x="10192170" y="419922"/>
            <a:ext cx="1858906" cy="707886"/>
          </a:xfrm>
          <a:prstGeom prst="rect">
            <a:avLst/>
          </a:prstGeom>
          <a:noFill/>
        </p:spPr>
        <p:txBody>
          <a:bodyPr wrap="none" rtlCol="0">
            <a:spAutoFit/>
          </a:bodyPr>
          <a:lstStyle/>
          <a:p>
            <a:pPr algn="r"/>
            <a:r>
              <a:rPr lang="en-US" sz="2000" b="1" dirty="0"/>
              <a:t>NADA Academy</a:t>
            </a:r>
          </a:p>
          <a:p>
            <a:pPr algn="r"/>
            <a:r>
              <a:rPr lang="en-US" sz="2000" b="1" dirty="0"/>
              <a:t>N446 - 31</a:t>
            </a:r>
          </a:p>
        </p:txBody>
      </p:sp>
      <p:sp>
        <p:nvSpPr>
          <p:cNvPr id="9" name="TextBox 8">
            <a:extLst>
              <a:ext uri="{FF2B5EF4-FFF2-40B4-BE49-F238E27FC236}">
                <a16:creationId xmlns:a16="http://schemas.microsoft.com/office/drawing/2014/main" id="{646B8110-7DF4-7174-E959-298B1B7A3018}"/>
              </a:ext>
            </a:extLst>
          </p:cNvPr>
          <p:cNvSpPr txBox="1"/>
          <p:nvPr/>
        </p:nvSpPr>
        <p:spPr>
          <a:xfrm>
            <a:off x="2225403" y="245104"/>
            <a:ext cx="5350504" cy="830997"/>
          </a:xfrm>
          <a:prstGeom prst="rect">
            <a:avLst/>
          </a:prstGeom>
          <a:noFill/>
        </p:spPr>
        <p:txBody>
          <a:bodyPr wrap="none" rtlCol="0">
            <a:spAutoFit/>
          </a:bodyPr>
          <a:lstStyle/>
          <a:p>
            <a:r>
              <a:rPr lang="en-US" sz="4800" b="1" dirty="0"/>
              <a:t>Homework Synopsis</a:t>
            </a:r>
            <a:endParaRPr lang="en-US" sz="1600" b="1" dirty="0"/>
          </a:p>
        </p:txBody>
      </p:sp>
      <p:cxnSp>
        <p:nvCxnSpPr>
          <p:cNvPr id="11" name="Straight Connector 10">
            <a:extLst>
              <a:ext uri="{FF2B5EF4-FFF2-40B4-BE49-F238E27FC236}">
                <a16:creationId xmlns:a16="http://schemas.microsoft.com/office/drawing/2014/main" id="{A940140B-E888-F203-1452-76FE374B1597}"/>
              </a:ext>
            </a:extLst>
          </p:cNvPr>
          <p:cNvCxnSpPr/>
          <p:nvPr/>
        </p:nvCxnSpPr>
        <p:spPr>
          <a:xfrm>
            <a:off x="201362" y="1179515"/>
            <a:ext cx="11789275" cy="0"/>
          </a:xfrm>
          <a:prstGeom prst="line">
            <a:avLst/>
          </a:prstGeom>
          <a:ln w="60325"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99CF3444-D569-5587-0828-096418643341}"/>
              </a:ext>
            </a:extLst>
          </p:cNvPr>
          <p:cNvSpPr txBox="1"/>
          <p:nvPr/>
        </p:nvSpPr>
        <p:spPr>
          <a:xfrm>
            <a:off x="374073" y="1704109"/>
            <a:ext cx="11402291" cy="4524315"/>
          </a:xfrm>
          <a:prstGeom prst="rect">
            <a:avLst/>
          </a:prstGeom>
          <a:noFill/>
        </p:spPr>
        <p:txBody>
          <a:bodyPr wrap="square" rtlCol="0">
            <a:spAutoFit/>
          </a:bodyPr>
          <a:lstStyle/>
          <a:p>
            <a:r>
              <a:rPr lang="en-US" dirty="0"/>
              <a:t>Being the single dealership of Stellantis and Hyundai in the island offers significant opportunity to a higher customer retention rate. This is one thing that the dealership is missing out. Therefore, the dealership plans to manage and balance competitive, maintenance, and repair hours to cater more of its customers. Significant effort will also be executed to improve communications with customers to attain a higher customer satisfaction.</a:t>
            </a:r>
          </a:p>
          <a:p>
            <a:endParaRPr lang="en-US" dirty="0"/>
          </a:p>
          <a:p>
            <a:r>
              <a:rPr lang="en-US" dirty="0"/>
              <a:t>The dealership also offers enough room for more Technicians on its shop. There are bays that can accommodate more Technicians and also there are more jobs that may be assigned to new Technicians. Marketing the job openings to include benefits and career development opportunities will help in getting experienced Technicians to work with the dealership. This will increase labor sales and overall department profit that will be enough to cover expenses.</a:t>
            </a:r>
          </a:p>
          <a:p>
            <a:endParaRPr lang="en-US" dirty="0"/>
          </a:p>
          <a:p>
            <a:r>
              <a:rPr lang="en-US" dirty="0"/>
              <a:t>Dispatching is one of the most critical position in the shop as it drives the technicians proficiency. We believe that when jobs are assigned to appropriate Technicians, it will drive higher proficiency and likewise higher employee satisfaction from the Technicians. A higher standard will be required to maintain the job. Consequence will be implemented if the level of performance of the Dispatcher is not within the acceptable level. </a:t>
            </a:r>
          </a:p>
          <a:p>
            <a:endParaRPr lang="en-US" dirty="0"/>
          </a:p>
          <a:p>
            <a:r>
              <a:rPr lang="en-US" dirty="0"/>
              <a:t>This is the beginning of a better performing Service Department and we plan to continue to improve!</a:t>
            </a:r>
          </a:p>
        </p:txBody>
      </p:sp>
    </p:spTree>
    <p:extLst>
      <p:ext uri="{BB962C8B-B14F-4D97-AF65-F5344CB8AC3E}">
        <p14:creationId xmlns:p14="http://schemas.microsoft.com/office/powerpoint/2010/main" val="22650265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E792DB5-8952-88D8-F090-DAC1BE7F5C82}"/>
              </a:ext>
            </a:extLst>
          </p:cNvPr>
          <p:cNvPicPr>
            <a:picLocks noChangeAspect="1"/>
          </p:cNvPicPr>
          <p:nvPr/>
        </p:nvPicPr>
        <p:blipFill>
          <a:blip r:embed="rId2"/>
          <a:stretch>
            <a:fillRect/>
          </a:stretch>
        </p:blipFill>
        <p:spPr>
          <a:xfrm>
            <a:off x="268417" y="180796"/>
            <a:ext cx="1956986" cy="987638"/>
          </a:xfrm>
          <a:prstGeom prst="rect">
            <a:avLst/>
          </a:prstGeom>
        </p:spPr>
      </p:pic>
      <p:sp>
        <p:nvSpPr>
          <p:cNvPr id="9" name="TextBox 8">
            <a:extLst>
              <a:ext uri="{FF2B5EF4-FFF2-40B4-BE49-F238E27FC236}">
                <a16:creationId xmlns:a16="http://schemas.microsoft.com/office/drawing/2014/main" id="{646B8110-7DF4-7174-E959-298B1B7A3018}"/>
              </a:ext>
            </a:extLst>
          </p:cNvPr>
          <p:cNvSpPr txBox="1"/>
          <p:nvPr/>
        </p:nvSpPr>
        <p:spPr>
          <a:xfrm>
            <a:off x="2225403" y="245104"/>
            <a:ext cx="5670655" cy="830997"/>
          </a:xfrm>
          <a:prstGeom prst="rect">
            <a:avLst/>
          </a:prstGeom>
          <a:noFill/>
        </p:spPr>
        <p:txBody>
          <a:bodyPr wrap="none" rtlCol="0">
            <a:spAutoFit/>
          </a:bodyPr>
          <a:lstStyle/>
          <a:p>
            <a:r>
              <a:rPr lang="en-US" sz="4800" b="1" dirty="0"/>
              <a:t>Analyze Cost of Labor</a:t>
            </a:r>
            <a:endParaRPr lang="en-US" sz="1600" b="1" dirty="0"/>
          </a:p>
        </p:txBody>
      </p:sp>
      <p:cxnSp>
        <p:nvCxnSpPr>
          <p:cNvPr id="11" name="Straight Connector 10">
            <a:extLst>
              <a:ext uri="{FF2B5EF4-FFF2-40B4-BE49-F238E27FC236}">
                <a16:creationId xmlns:a16="http://schemas.microsoft.com/office/drawing/2014/main" id="{A940140B-E888-F203-1452-76FE374B1597}"/>
              </a:ext>
            </a:extLst>
          </p:cNvPr>
          <p:cNvCxnSpPr/>
          <p:nvPr/>
        </p:nvCxnSpPr>
        <p:spPr>
          <a:xfrm>
            <a:off x="201362" y="1179515"/>
            <a:ext cx="11789275" cy="0"/>
          </a:xfrm>
          <a:prstGeom prst="line">
            <a:avLst/>
          </a:prstGeom>
          <a:ln w="60325"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DA3642BB-8A92-E81B-8318-7B6ADE755852}"/>
              </a:ext>
            </a:extLst>
          </p:cNvPr>
          <p:cNvSpPr txBox="1"/>
          <p:nvPr/>
        </p:nvSpPr>
        <p:spPr>
          <a:xfrm>
            <a:off x="10192170" y="419922"/>
            <a:ext cx="1858906" cy="707886"/>
          </a:xfrm>
          <a:prstGeom prst="rect">
            <a:avLst/>
          </a:prstGeom>
          <a:noFill/>
        </p:spPr>
        <p:txBody>
          <a:bodyPr wrap="none" rtlCol="0">
            <a:spAutoFit/>
          </a:bodyPr>
          <a:lstStyle/>
          <a:p>
            <a:pPr algn="r"/>
            <a:r>
              <a:rPr lang="en-US" sz="2000" b="1" dirty="0"/>
              <a:t>NADA Academy</a:t>
            </a:r>
          </a:p>
          <a:p>
            <a:pPr algn="r"/>
            <a:r>
              <a:rPr lang="en-US" sz="2000" b="1" dirty="0"/>
              <a:t>N446 - 31</a:t>
            </a:r>
          </a:p>
        </p:txBody>
      </p:sp>
      <p:sp>
        <p:nvSpPr>
          <p:cNvPr id="3" name="TextBox 2">
            <a:extLst>
              <a:ext uri="{FF2B5EF4-FFF2-40B4-BE49-F238E27FC236}">
                <a16:creationId xmlns:a16="http://schemas.microsoft.com/office/drawing/2014/main" id="{8F316DB5-4CBF-5AC0-6B88-49778AB267D7}"/>
              </a:ext>
            </a:extLst>
          </p:cNvPr>
          <p:cNvSpPr txBox="1"/>
          <p:nvPr/>
        </p:nvSpPr>
        <p:spPr>
          <a:xfrm>
            <a:off x="2225403" y="1720735"/>
            <a:ext cx="7763920" cy="523220"/>
          </a:xfrm>
          <a:prstGeom prst="rect">
            <a:avLst/>
          </a:prstGeom>
          <a:noFill/>
        </p:spPr>
        <p:txBody>
          <a:bodyPr wrap="none" rtlCol="0">
            <a:spAutoFit/>
          </a:bodyPr>
          <a:lstStyle/>
          <a:p>
            <a:r>
              <a:rPr lang="en-US" sz="2800" b="1" dirty="0"/>
              <a:t> Service Department Sales And Gross  (Labor Only) </a:t>
            </a:r>
          </a:p>
        </p:txBody>
      </p:sp>
      <p:graphicFrame>
        <p:nvGraphicFramePr>
          <p:cNvPr id="4" name="Object 3">
            <a:extLst>
              <a:ext uri="{FF2B5EF4-FFF2-40B4-BE49-F238E27FC236}">
                <a16:creationId xmlns:a16="http://schemas.microsoft.com/office/drawing/2014/main" id="{B2C2F2D4-E265-D427-7060-FBFC11AC18F0}"/>
              </a:ext>
            </a:extLst>
          </p:cNvPr>
          <p:cNvGraphicFramePr>
            <a:graphicFrameLocks noChangeAspect="1"/>
          </p:cNvGraphicFramePr>
          <p:nvPr>
            <p:extLst>
              <p:ext uri="{D42A27DB-BD31-4B8C-83A1-F6EECF244321}">
                <p14:modId xmlns:p14="http://schemas.microsoft.com/office/powerpoint/2010/main" val="3956488872"/>
              </p:ext>
            </p:extLst>
          </p:nvPr>
        </p:nvGraphicFramePr>
        <p:xfrm>
          <a:off x="923517" y="2428471"/>
          <a:ext cx="10344965" cy="3456937"/>
        </p:xfrm>
        <a:graphic>
          <a:graphicData uri="http://schemas.openxmlformats.org/presentationml/2006/ole">
            <mc:AlternateContent xmlns:mc="http://schemas.openxmlformats.org/markup-compatibility/2006">
              <mc:Choice xmlns:v="urn:schemas-microsoft-com:vml" Requires="v">
                <p:oleObj name="Worksheet" r:id="rId3" imgW="5082421" imgH="1699167" progId="Excel.Sheet.12">
                  <p:embed/>
                </p:oleObj>
              </mc:Choice>
              <mc:Fallback>
                <p:oleObj name="Worksheet" r:id="rId3" imgW="5082421" imgH="1699167" progId="Excel.Sheet.12">
                  <p:embed/>
                  <p:pic>
                    <p:nvPicPr>
                      <p:cNvPr id="0" name=""/>
                      <p:cNvPicPr/>
                      <p:nvPr/>
                    </p:nvPicPr>
                    <p:blipFill>
                      <a:blip r:embed="rId4"/>
                      <a:stretch>
                        <a:fillRect/>
                      </a:stretch>
                    </p:blipFill>
                    <p:spPr>
                      <a:xfrm>
                        <a:off x="923517" y="2428471"/>
                        <a:ext cx="10344965" cy="3456937"/>
                      </a:xfrm>
                      <a:prstGeom prst="rect">
                        <a:avLst/>
                      </a:prstGeom>
                    </p:spPr>
                  </p:pic>
                </p:oleObj>
              </mc:Fallback>
            </mc:AlternateContent>
          </a:graphicData>
        </a:graphic>
      </p:graphicFrame>
    </p:spTree>
    <p:extLst>
      <p:ext uri="{BB962C8B-B14F-4D97-AF65-F5344CB8AC3E}">
        <p14:creationId xmlns:p14="http://schemas.microsoft.com/office/powerpoint/2010/main" val="33073291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E792DB5-8952-88D8-F090-DAC1BE7F5C82}"/>
              </a:ext>
            </a:extLst>
          </p:cNvPr>
          <p:cNvPicPr>
            <a:picLocks noChangeAspect="1"/>
          </p:cNvPicPr>
          <p:nvPr/>
        </p:nvPicPr>
        <p:blipFill>
          <a:blip r:embed="rId2"/>
          <a:stretch>
            <a:fillRect/>
          </a:stretch>
        </p:blipFill>
        <p:spPr>
          <a:xfrm>
            <a:off x="268417" y="180796"/>
            <a:ext cx="1956986" cy="987638"/>
          </a:xfrm>
          <a:prstGeom prst="rect">
            <a:avLst/>
          </a:prstGeom>
        </p:spPr>
      </p:pic>
      <p:sp>
        <p:nvSpPr>
          <p:cNvPr id="9" name="TextBox 8">
            <a:extLst>
              <a:ext uri="{FF2B5EF4-FFF2-40B4-BE49-F238E27FC236}">
                <a16:creationId xmlns:a16="http://schemas.microsoft.com/office/drawing/2014/main" id="{646B8110-7DF4-7174-E959-298B1B7A3018}"/>
              </a:ext>
            </a:extLst>
          </p:cNvPr>
          <p:cNvSpPr txBox="1"/>
          <p:nvPr/>
        </p:nvSpPr>
        <p:spPr>
          <a:xfrm>
            <a:off x="2225403" y="245104"/>
            <a:ext cx="5670655" cy="830997"/>
          </a:xfrm>
          <a:prstGeom prst="rect">
            <a:avLst/>
          </a:prstGeom>
          <a:noFill/>
        </p:spPr>
        <p:txBody>
          <a:bodyPr wrap="none" rtlCol="0">
            <a:spAutoFit/>
          </a:bodyPr>
          <a:lstStyle/>
          <a:p>
            <a:r>
              <a:rPr lang="en-US" sz="4800" b="1" dirty="0"/>
              <a:t>Analyze Cost of Labor</a:t>
            </a:r>
            <a:endParaRPr lang="en-US" sz="1600" b="1" dirty="0"/>
          </a:p>
        </p:txBody>
      </p:sp>
      <p:cxnSp>
        <p:nvCxnSpPr>
          <p:cNvPr id="11" name="Straight Connector 10">
            <a:extLst>
              <a:ext uri="{FF2B5EF4-FFF2-40B4-BE49-F238E27FC236}">
                <a16:creationId xmlns:a16="http://schemas.microsoft.com/office/drawing/2014/main" id="{A940140B-E888-F203-1452-76FE374B1597}"/>
              </a:ext>
            </a:extLst>
          </p:cNvPr>
          <p:cNvCxnSpPr/>
          <p:nvPr/>
        </p:nvCxnSpPr>
        <p:spPr>
          <a:xfrm>
            <a:off x="201362" y="1179515"/>
            <a:ext cx="11789275" cy="0"/>
          </a:xfrm>
          <a:prstGeom prst="line">
            <a:avLst/>
          </a:prstGeom>
          <a:ln w="60325" cmpd="thickThin">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12" name="Table 11">
            <a:extLst>
              <a:ext uri="{FF2B5EF4-FFF2-40B4-BE49-F238E27FC236}">
                <a16:creationId xmlns:a16="http://schemas.microsoft.com/office/drawing/2014/main" id="{42B2DB47-A4AD-4504-665B-3B51564AD7B0}"/>
              </a:ext>
            </a:extLst>
          </p:cNvPr>
          <p:cNvGraphicFramePr>
            <a:graphicFrameLocks noGrp="1"/>
          </p:cNvGraphicFramePr>
          <p:nvPr>
            <p:extLst>
              <p:ext uri="{D42A27DB-BD31-4B8C-83A1-F6EECF244321}">
                <p14:modId xmlns:p14="http://schemas.microsoft.com/office/powerpoint/2010/main" val="2775361735"/>
              </p:ext>
            </p:extLst>
          </p:nvPr>
        </p:nvGraphicFramePr>
        <p:xfrm>
          <a:off x="201362" y="1559246"/>
          <a:ext cx="11789276" cy="4206240"/>
        </p:xfrm>
        <a:graphic>
          <a:graphicData uri="http://schemas.openxmlformats.org/drawingml/2006/table">
            <a:tbl>
              <a:tblPr firstRow="1" bandRow="1">
                <a:tableStyleId>{F5AB1C69-6EDB-4FF4-983F-18BD219EF322}</a:tableStyleId>
              </a:tblPr>
              <a:tblGrid>
                <a:gridCol w="2947319">
                  <a:extLst>
                    <a:ext uri="{9D8B030D-6E8A-4147-A177-3AD203B41FA5}">
                      <a16:colId xmlns:a16="http://schemas.microsoft.com/office/drawing/2014/main" val="3665590809"/>
                    </a:ext>
                  </a:extLst>
                </a:gridCol>
                <a:gridCol w="2947319">
                  <a:extLst>
                    <a:ext uri="{9D8B030D-6E8A-4147-A177-3AD203B41FA5}">
                      <a16:colId xmlns:a16="http://schemas.microsoft.com/office/drawing/2014/main" val="2410306361"/>
                    </a:ext>
                  </a:extLst>
                </a:gridCol>
                <a:gridCol w="2947319">
                  <a:extLst>
                    <a:ext uri="{9D8B030D-6E8A-4147-A177-3AD203B41FA5}">
                      <a16:colId xmlns:a16="http://schemas.microsoft.com/office/drawing/2014/main" val="2775724849"/>
                    </a:ext>
                  </a:extLst>
                </a:gridCol>
                <a:gridCol w="2947319">
                  <a:extLst>
                    <a:ext uri="{9D8B030D-6E8A-4147-A177-3AD203B41FA5}">
                      <a16:colId xmlns:a16="http://schemas.microsoft.com/office/drawing/2014/main" val="1401558345"/>
                    </a:ext>
                  </a:extLst>
                </a:gridCol>
              </a:tblGrid>
              <a:tr h="370840">
                <a:tc>
                  <a:txBody>
                    <a:bodyPr/>
                    <a:lstStyle/>
                    <a:p>
                      <a:pPr algn="ctr"/>
                      <a:r>
                        <a:rPr lang="en-US" sz="2400" b="1" dirty="0"/>
                        <a:t>Current Practices</a:t>
                      </a:r>
                    </a:p>
                  </a:txBody>
                  <a:tcPr anchor="ctr"/>
                </a:tc>
                <a:tc>
                  <a:txBody>
                    <a:bodyPr/>
                    <a:lstStyle/>
                    <a:p>
                      <a:pPr algn="ctr"/>
                      <a:r>
                        <a:rPr lang="en-US" sz="2400" b="1" dirty="0"/>
                        <a:t>Goals for Improvement</a:t>
                      </a:r>
                    </a:p>
                  </a:txBody>
                  <a:tcPr anchor="ctr"/>
                </a:tc>
                <a:tc>
                  <a:txBody>
                    <a:bodyPr/>
                    <a:lstStyle/>
                    <a:p>
                      <a:pPr algn="ctr"/>
                      <a:r>
                        <a:rPr lang="en-US" sz="2400" b="1" dirty="0"/>
                        <a:t>Plans to Achieve Your Goals</a:t>
                      </a:r>
                    </a:p>
                  </a:txBody>
                  <a:tcPr anchor="ctr"/>
                </a:tc>
                <a:tc>
                  <a:txBody>
                    <a:bodyPr/>
                    <a:lstStyle/>
                    <a:p>
                      <a:pPr algn="ctr"/>
                      <a:r>
                        <a:rPr lang="en-US" sz="2400" b="1" dirty="0"/>
                        <a:t>Plans to Evaluate Your Changes</a:t>
                      </a:r>
                    </a:p>
                  </a:txBody>
                  <a:tcPr anchor="ctr"/>
                </a:tc>
                <a:extLst>
                  <a:ext uri="{0D108BD9-81ED-4DB2-BD59-A6C34878D82A}">
                    <a16:rowId xmlns:a16="http://schemas.microsoft.com/office/drawing/2014/main" val="2822997937"/>
                  </a:ext>
                </a:extLst>
              </a:tr>
              <a:tr h="370840">
                <a:tc>
                  <a:txBody>
                    <a:bodyPr/>
                    <a:lstStyle/>
                    <a:p>
                      <a:pPr marL="285750" indent="-285750">
                        <a:buFont typeface="Arial" panose="020B0604020202020204" pitchFamily="34" charset="0"/>
                        <a:buChar char="•"/>
                      </a:pPr>
                      <a:r>
                        <a:rPr lang="en-US" b="0" dirty="0"/>
                        <a:t>Service Advisors handle customers based on Technicians’ recommendations</a:t>
                      </a:r>
                    </a:p>
                    <a:p>
                      <a:pPr marL="285750" indent="-285750">
                        <a:buFont typeface="Arial" panose="020B0604020202020204" pitchFamily="34" charset="0"/>
                        <a:buChar char="•"/>
                      </a:pPr>
                      <a:r>
                        <a:rPr lang="en-US" b="0" dirty="0"/>
                        <a:t>Service Advisors gets paid with the higher of hourly pay or commissions for the month</a:t>
                      </a:r>
                    </a:p>
                    <a:p>
                      <a:pPr marL="285750" indent="-285750">
                        <a:buFont typeface="Arial" panose="020B0604020202020204" pitchFamily="34" charset="0"/>
                        <a:buChar char="•"/>
                      </a:pPr>
                      <a:r>
                        <a:rPr lang="en-US" b="0" dirty="0"/>
                        <a:t>Customers are provided with shuttle service which offers free delivery and pick up anywhere in Guam</a:t>
                      </a:r>
                    </a:p>
                  </a:txBody>
                  <a:tcPr/>
                </a:tc>
                <a:tc>
                  <a:txBody>
                    <a:bodyPr/>
                    <a:lstStyle/>
                    <a:p>
                      <a:pPr marL="285750" indent="-285750">
                        <a:buFont typeface="Arial" panose="020B0604020202020204" pitchFamily="34" charset="0"/>
                        <a:buChar char="•"/>
                      </a:pPr>
                      <a:r>
                        <a:rPr lang="en-US" dirty="0"/>
                        <a:t>Increase hours sold per repair order</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pPr marL="0" indent="0">
                        <a:buFont typeface="Arial" panose="020B0604020202020204" pitchFamily="34" charset="0"/>
                        <a:buNone/>
                      </a:pPr>
                      <a:endParaRPr lang="en-US" dirty="0"/>
                    </a:p>
                    <a:p>
                      <a:pPr marL="285750" indent="-285750">
                        <a:buFont typeface="Arial" panose="020B0604020202020204" pitchFamily="34" charset="0"/>
                        <a:buChar char="•"/>
                      </a:pPr>
                      <a:endParaRPr lang="en-US" dirty="0"/>
                    </a:p>
                  </a:txBody>
                  <a:tcPr/>
                </a:tc>
                <a:tc>
                  <a:txBody>
                    <a:bodyPr/>
                    <a:lstStyle/>
                    <a:p>
                      <a:pPr marL="285750" indent="-285750">
                        <a:buFont typeface="Arial" panose="020B0604020202020204" pitchFamily="34" charset="0"/>
                        <a:buChar char="•"/>
                      </a:pPr>
                      <a:r>
                        <a:rPr lang="en-US" dirty="0"/>
                        <a:t>Specific monthly goals will be set for each of the Service Advisors to include target hours per repair order</a:t>
                      </a:r>
                    </a:p>
                    <a:p>
                      <a:pPr marL="285750" indent="-285750">
                        <a:buFont typeface="Arial" panose="020B0604020202020204" pitchFamily="34" charset="0"/>
                        <a:buChar char="•"/>
                      </a:pPr>
                      <a:r>
                        <a:rPr lang="en-US" dirty="0"/>
                        <a:t>Continuous training will be provided to Service Advisors and Technicians</a:t>
                      </a:r>
                    </a:p>
                    <a:p>
                      <a:pPr marL="285750" indent="-285750">
                        <a:buFont typeface="Arial" panose="020B0604020202020204" pitchFamily="34" charset="0"/>
                        <a:buChar char="•"/>
                      </a:pPr>
                      <a:endParaRPr lang="en-US" dirty="0"/>
                    </a:p>
                  </a:txBody>
                  <a:tcPr/>
                </a:tc>
                <a:tc>
                  <a:txBody>
                    <a:bodyPr/>
                    <a:lstStyle/>
                    <a:p>
                      <a:pPr marL="285750" indent="-285750">
                        <a:buFont typeface="Arial" panose="020B0604020202020204" pitchFamily="34" charset="0"/>
                        <a:buChar char="•"/>
                      </a:pPr>
                      <a:r>
                        <a:rPr lang="en-US" dirty="0"/>
                        <a:t>Monthly review of Service Advisors’ performance</a:t>
                      </a:r>
                    </a:p>
                  </a:txBody>
                  <a:tcPr/>
                </a:tc>
                <a:extLst>
                  <a:ext uri="{0D108BD9-81ED-4DB2-BD59-A6C34878D82A}">
                    <a16:rowId xmlns:a16="http://schemas.microsoft.com/office/drawing/2014/main" val="3476175220"/>
                  </a:ext>
                </a:extLst>
              </a:tr>
            </a:tbl>
          </a:graphicData>
        </a:graphic>
      </p:graphicFrame>
      <p:sp>
        <p:nvSpPr>
          <p:cNvPr id="2" name="TextBox 1">
            <a:extLst>
              <a:ext uri="{FF2B5EF4-FFF2-40B4-BE49-F238E27FC236}">
                <a16:creationId xmlns:a16="http://schemas.microsoft.com/office/drawing/2014/main" id="{DA3642BB-8A92-E81B-8318-7B6ADE755852}"/>
              </a:ext>
            </a:extLst>
          </p:cNvPr>
          <p:cNvSpPr txBox="1"/>
          <p:nvPr/>
        </p:nvSpPr>
        <p:spPr>
          <a:xfrm>
            <a:off x="10192170" y="419922"/>
            <a:ext cx="1858906" cy="707886"/>
          </a:xfrm>
          <a:prstGeom prst="rect">
            <a:avLst/>
          </a:prstGeom>
          <a:noFill/>
        </p:spPr>
        <p:txBody>
          <a:bodyPr wrap="none" rtlCol="0">
            <a:spAutoFit/>
          </a:bodyPr>
          <a:lstStyle/>
          <a:p>
            <a:pPr algn="r"/>
            <a:r>
              <a:rPr lang="en-US" sz="2000" b="1" dirty="0"/>
              <a:t>NADA Academy</a:t>
            </a:r>
          </a:p>
          <a:p>
            <a:pPr algn="r"/>
            <a:r>
              <a:rPr lang="en-US" sz="2000" b="1" dirty="0"/>
              <a:t>N446 - 31</a:t>
            </a:r>
          </a:p>
        </p:txBody>
      </p:sp>
    </p:spTree>
    <p:extLst>
      <p:ext uri="{BB962C8B-B14F-4D97-AF65-F5344CB8AC3E}">
        <p14:creationId xmlns:p14="http://schemas.microsoft.com/office/powerpoint/2010/main" val="5493151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E792DB5-8952-88D8-F090-DAC1BE7F5C82}"/>
              </a:ext>
            </a:extLst>
          </p:cNvPr>
          <p:cNvPicPr>
            <a:picLocks noChangeAspect="1"/>
          </p:cNvPicPr>
          <p:nvPr/>
        </p:nvPicPr>
        <p:blipFill>
          <a:blip r:embed="rId2"/>
          <a:stretch>
            <a:fillRect/>
          </a:stretch>
        </p:blipFill>
        <p:spPr>
          <a:xfrm>
            <a:off x="268417" y="180796"/>
            <a:ext cx="1956986" cy="987638"/>
          </a:xfrm>
          <a:prstGeom prst="rect">
            <a:avLst/>
          </a:prstGeom>
        </p:spPr>
      </p:pic>
      <p:sp>
        <p:nvSpPr>
          <p:cNvPr id="9" name="TextBox 8">
            <a:extLst>
              <a:ext uri="{FF2B5EF4-FFF2-40B4-BE49-F238E27FC236}">
                <a16:creationId xmlns:a16="http://schemas.microsoft.com/office/drawing/2014/main" id="{646B8110-7DF4-7174-E959-298B1B7A3018}"/>
              </a:ext>
            </a:extLst>
          </p:cNvPr>
          <p:cNvSpPr txBox="1"/>
          <p:nvPr/>
        </p:nvSpPr>
        <p:spPr>
          <a:xfrm>
            <a:off x="2225403" y="245104"/>
            <a:ext cx="7698839" cy="830997"/>
          </a:xfrm>
          <a:prstGeom prst="rect">
            <a:avLst/>
          </a:prstGeom>
          <a:noFill/>
        </p:spPr>
        <p:txBody>
          <a:bodyPr wrap="none" rtlCol="0">
            <a:spAutoFit/>
          </a:bodyPr>
          <a:lstStyle/>
          <a:p>
            <a:r>
              <a:rPr lang="en-US" sz="4800" b="1" dirty="0"/>
              <a:t>Changes in Expense Structure</a:t>
            </a:r>
            <a:endParaRPr lang="en-US" sz="1600" b="1" dirty="0"/>
          </a:p>
        </p:txBody>
      </p:sp>
      <p:cxnSp>
        <p:nvCxnSpPr>
          <p:cNvPr id="11" name="Straight Connector 10">
            <a:extLst>
              <a:ext uri="{FF2B5EF4-FFF2-40B4-BE49-F238E27FC236}">
                <a16:creationId xmlns:a16="http://schemas.microsoft.com/office/drawing/2014/main" id="{A940140B-E888-F203-1452-76FE374B1597}"/>
              </a:ext>
            </a:extLst>
          </p:cNvPr>
          <p:cNvCxnSpPr/>
          <p:nvPr/>
        </p:nvCxnSpPr>
        <p:spPr>
          <a:xfrm>
            <a:off x="201362" y="1179515"/>
            <a:ext cx="11789275" cy="0"/>
          </a:xfrm>
          <a:prstGeom prst="line">
            <a:avLst/>
          </a:prstGeom>
          <a:ln w="60325"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DA3642BB-8A92-E81B-8318-7B6ADE755852}"/>
              </a:ext>
            </a:extLst>
          </p:cNvPr>
          <p:cNvSpPr txBox="1"/>
          <p:nvPr/>
        </p:nvSpPr>
        <p:spPr>
          <a:xfrm>
            <a:off x="10192170" y="419922"/>
            <a:ext cx="1858906" cy="707886"/>
          </a:xfrm>
          <a:prstGeom prst="rect">
            <a:avLst/>
          </a:prstGeom>
          <a:noFill/>
        </p:spPr>
        <p:txBody>
          <a:bodyPr wrap="none" rtlCol="0">
            <a:spAutoFit/>
          </a:bodyPr>
          <a:lstStyle/>
          <a:p>
            <a:pPr algn="r"/>
            <a:r>
              <a:rPr lang="en-US" sz="2000" b="1" dirty="0"/>
              <a:t>NADA Academy</a:t>
            </a:r>
          </a:p>
          <a:p>
            <a:pPr algn="r"/>
            <a:r>
              <a:rPr lang="en-US" sz="2000" b="1" dirty="0"/>
              <a:t>N446 - 31</a:t>
            </a:r>
          </a:p>
        </p:txBody>
      </p:sp>
      <p:sp>
        <p:nvSpPr>
          <p:cNvPr id="3" name="TextBox 2">
            <a:extLst>
              <a:ext uri="{FF2B5EF4-FFF2-40B4-BE49-F238E27FC236}">
                <a16:creationId xmlns:a16="http://schemas.microsoft.com/office/drawing/2014/main" id="{8F316DB5-4CBF-5AC0-6B88-49778AB267D7}"/>
              </a:ext>
            </a:extLst>
          </p:cNvPr>
          <p:cNvSpPr txBox="1"/>
          <p:nvPr/>
        </p:nvSpPr>
        <p:spPr>
          <a:xfrm>
            <a:off x="3298309" y="1803862"/>
            <a:ext cx="5595378" cy="523220"/>
          </a:xfrm>
          <a:prstGeom prst="rect">
            <a:avLst/>
          </a:prstGeom>
          <a:noFill/>
        </p:spPr>
        <p:txBody>
          <a:bodyPr wrap="none" rtlCol="0">
            <a:spAutoFit/>
          </a:bodyPr>
          <a:lstStyle/>
          <a:p>
            <a:r>
              <a:rPr lang="en-US" sz="2800" b="1" dirty="0"/>
              <a:t>Service Department Profit Centering</a:t>
            </a:r>
          </a:p>
        </p:txBody>
      </p:sp>
      <p:graphicFrame>
        <p:nvGraphicFramePr>
          <p:cNvPr id="5" name="Object 4">
            <a:extLst>
              <a:ext uri="{FF2B5EF4-FFF2-40B4-BE49-F238E27FC236}">
                <a16:creationId xmlns:a16="http://schemas.microsoft.com/office/drawing/2014/main" id="{20377778-62BA-0DA9-C85B-517D954DB376}"/>
              </a:ext>
            </a:extLst>
          </p:cNvPr>
          <p:cNvGraphicFramePr>
            <a:graphicFrameLocks noChangeAspect="1"/>
          </p:cNvGraphicFramePr>
          <p:nvPr>
            <p:extLst>
              <p:ext uri="{D42A27DB-BD31-4B8C-83A1-F6EECF244321}">
                <p14:modId xmlns:p14="http://schemas.microsoft.com/office/powerpoint/2010/main" val="1550566661"/>
              </p:ext>
            </p:extLst>
          </p:nvPr>
        </p:nvGraphicFramePr>
        <p:xfrm>
          <a:off x="2418783" y="2581535"/>
          <a:ext cx="7354431" cy="2997193"/>
        </p:xfrm>
        <a:graphic>
          <a:graphicData uri="http://schemas.openxmlformats.org/presentationml/2006/ole">
            <mc:AlternateContent xmlns:mc="http://schemas.openxmlformats.org/markup-compatibility/2006">
              <mc:Choice xmlns:v="urn:schemas-microsoft-com:vml" Requires="v">
                <p:oleObj name="Worksheet" r:id="rId3" imgW="3664941" imgH="1493481" progId="Excel.Sheet.12">
                  <p:embed/>
                </p:oleObj>
              </mc:Choice>
              <mc:Fallback>
                <p:oleObj name="Worksheet" r:id="rId3" imgW="3664941" imgH="1493481" progId="Excel.Sheet.12">
                  <p:embed/>
                  <p:pic>
                    <p:nvPicPr>
                      <p:cNvPr id="0" name=""/>
                      <p:cNvPicPr/>
                      <p:nvPr/>
                    </p:nvPicPr>
                    <p:blipFill>
                      <a:blip r:embed="rId4"/>
                      <a:stretch>
                        <a:fillRect/>
                      </a:stretch>
                    </p:blipFill>
                    <p:spPr>
                      <a:xfrm>
                        <a:off x="2418783" y="2581535"/>
                        <a:ext cx="7354431" cy="2997193"/>
                      </a:xfrm>
                      <a:prstGeom prst="rect">
                        <a:avLst/>
                      </a:prstGeom>
                    </p:spPr>
                  </p:pic>
                </p:oleObj>
              </mc:Fallback>
            </mc:AlternateContent>
          </a:graphicData>
        </a:graphic>
      </p:graphicFrame>
    </p:spTree>
    <p:extLst>
      <p:ext uri="{BB962C8B-B14F-4D97-AF65-F5344CB8AC3E}">
        <p14:creationId xmlns:p14="http://schemas.microsoft.com/office/powerpoint/2010/main" val="15803053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E792DB5-8952-88D8-F090-DAC1BE7F5C82}"/>
              </a:ext>
            </a:extLst>
          </p:cNvPr>
          <p:cNvPicPr>
            <a:picLocks noChangeAspect="1"/>
          </p:cNvPicPr>
          <p:nvPr/>
        </p:nvPicPr>
        <p:blipFill>
          <a:blip r:embed="rId2"/>
          <a:stretch>
            <a:fillRect/>
          </a:stretch>
        </p:blipFill>
        <p:spPr>
          <a:xfrm>
            <a:off x="268417" y="180796"/>
            <a:ext cx="1956986" cy="987638"/>
          </a:xfrm>
          <a:prstGeom prst="rect">
            <a:avLst/>
          </a:prstGeom>
        </p:spPr>
      </p:pic>
      <p:sp>
        <p:nvSpPr>
          <p:cNvPr id="7" name="TextBox 6">
            <a:extLst>
              <a:ext uri="{FF2B5EF4-FFF2-40B4-BE49-F238E27FC236}">
                <a16:creationId xmlns:a16="http://schemas.microsoft.com/office/drawing/2014/main" id="{16250DFB-1BCA-10BE-F3B0-88A87FD6DA94}"/>
              </a:ext>
            </a:extLst>
          </p:cNvPr>
          <p:cNvSpPr txBox="1"/>
          <p:nvPr/>
        </p:nvSpPr>
        <p:spPr>
          <a:xfrm>
            <a:off x="10192170" y="419922"/>
            <a:ext cx="1858906" cy="707886"/>
          </a:xfrm>
          <a:prstGeom prst="rect">
            <a:avLst/>
          </a:prstGeom>
          <a:noFill/>
        </p:spPr>
        <p:txBody>
          <a:bodyPr wrap="none" rtlCol="0">
            <a:spAutoFit/>
          </a:bodyPr>
          <a:lstStyle/>
          <a:p>
            <a:pPr algn="r"/>
            <a:r>
              <a:rPr lang="en-US" sz="2000" b="1" dirty="0"/>
              <a:t>NADA Academy</a:t>
            </a:r>
          </a:p>
          <a:p>
            <a:pPr algn="r"/>
            <a:r>
              <a:rPr lang="en-US" sz="2000" b="1" dirty="0"/>
              <a:t>N446 - 31</a:t>
            </a:r>
          </a:p>
        </p:txBody>
      </p:sp>
      <p:sp>
        <p:nvSpPr>
          <p:cNvPr id="9" name="TextBox 8">
            <a:extLst>
              <a:ext uri="{FF2B5EF4-FFF2-40B4-BE49-F238E27FC236}">
                <a16:creationId xmlns:a16="http://schemas.microsoft.com/office/drawing/2014/main" id="{646B8110-7DF4-7174-E959-298B1B7A3018}"/>
              </a:ext>
            </a:extLst>
          </p:cNvPr>
          <p:cNvSpPr txBox="1"/>
          <p:nvPr/>
        </p:nvSpPr>
        <p:spPr>
          <a:xfrm>
            <a:off x="2225403" y="245104"/>
            <a:ext cx="7698839" cy="830997"/>
          </a:xfrm>
          <a:prstGeom prst="rect">
            <a:avLst/>
          </a:prstGeom>
          <a:noFill/>
        </p:spPr>
        <p:txBody>
          <a:bodyPr wrap="none" rtlCol="0">
            <a:spAutoFit/>
          </a:bodyPr>
          <a:lstStyle/>
          <a:p>
            <a:r>
              <a:rPr lang="en-US" sz="4800" b="1" dirty="0"/>
              <a:t>Changes in Expense Structure</a:t>
            </a:r>
            <a:endParaRPr lang="en-US" sz="1600" b="1" dirty="0"/>
          </a:p>
        </p:txBody>
      </p:sp>
      <p:cxnSp>
        <p:nvCxnSpPr>
          <p:cNvPr id="11" name="Straight Connector 10">
            <a:extLst>
              <a:ext uri="{FF2B5EF4-FFF2-40B4-BE49-F238E27FC236}">
                <a16:creationId xmlns:a16="http://schemas.microsoft.com/office/drawing/2014/main" id="{A940140B-E888-F203-1452-76FE374B1597}"/>
              </a:ext>
            </a:extLst>
          </p:cNvPr>
          <p:cNvCxnSpPr/>
          <p:nvPr/>
        </p:nvCxnSpPr>
        <p:spPr>
          <a:xfrm>
            <a:off x="201362" y="1179515"/>
            <a:ext cx="11789275" cy="0"/>
          </a:xfrm>
          <a:prstGeom prst="line">
            <a:avLst/>
          </a:prstGeom>
          <a:ln w="60325" cmpd="thickThin">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12" name="Table 11">
            <a:extLst>
              <a:ext uri="{FF2B5EF4-FFF2-40B4-BE49-F238E27FC236}">
                <a16:creationId xmlns:a16="http://schemas.microsoft.com/office/drawing/2014/main" id="{42B2DB47-A4AD-4504-665B-3B51564AD7B0}"/>
              </a:ext>
            </a:extLst>
          </p:cNvPr>
          <p:cNvGraphicFramePr>
            <a:graphicFrameLocks noGrp="1"/>
          </p:cNvGraphicFramePr>
          <p:nvPr>
            <p:extLst>
              <p:ext uri="{D42A27DB-BD31-4B8C-83A1-F6EECF244321}">
                <p14:modId xmlns:p14="http://schemas.microsoft.com/office/powerpoint/2010/main" val="3860356105"/>
              </p:ext>
            </p:extLst>
          </p:nvPr>
        </p:nvGraphicFramePr>
        <p:xfrm>
          <a:off x="201362" y="1559246"/>
          <a:ext cx="11789276" cy="4206240"/>
        </p:xfrm>
        <a:graphic>
          <a:graphicData uri="http://schemas.openxmlformats.org/drawingml/2006/table">
            <a:tbl>
              <a:tblPr firstRow="1" bandRow="1">
                <a:tableStyleId>{F5AB1C69-6EDB-4FF4-983F-18BD219EF322}</a:tableStyleId>
              </a:tblPr>
              <a:tblGrid>
                <a:gridCol w="2947319">
                  <a:extLst>
                    <a:ext uri="{9D8B030D-6E8A-4147-A177-3AD203B41FA5}">
                      <a16:colId xmlns:a16="http://schemas.microsoft.com/office/drawing/2014/main" val="3665590809"/>
                    </a:ext>
                  </a:extLst>
                </a:gridCol>
                <a:gridCol w="2947319">
                  <a:extLst>
                    <a:ext uri="{9D8B030D-6E8A-4147-A177-3AD203B41FA5}">
                      <a16:colId xmlns:a16="http://schemas.microsoft.com/office/drawing/2014/main" val="2410306361"/>
                    </a:ext>
                  </a:extLst>
                </a:gridCol>
                <a:gridCol w="2947319">
                  <a:extLst>
                    <a:ext uri="{9D8B030D-6E8A-4147-A177-3AD203B41FA5}">
                      <a16:colId xmlns:a16="http://schemas.microsoft.com/office/drawing/2014/main" val="2775724849"/>
                    </a:ext>
                  </a:extLst>
                </a:gridCol>
                <a:gridCol w="2947319">
                  <a:extLst>
                    <a:ext uri="{9D8B030D-6E8A-4147-A177-3AD203B41FA5}">
                      <a16:colId xmlns:a16="http://schemas.microsoft.com/office/drawing/2014/main" val="1401558345"/>
                    </a:ext>
                  </a:extLst>
                </a:gridCol>
              </a:tblGrid>
              <a:tr h="370840">
                <a:tc>
                  <a:txBody>
                    <a:bodyPr/>
                    <a:lstStyle/>
                    <a:p>
                      <a:pPr algn="ctr"/>
                      <a:r>
                        <a:rPr lang="en-US" sz="2400" b="1" dirty="0"/>
                        <a:t>Current Practices</a:t>
                      </a:r>
                    </a:p>
                  </a:txBody>
                  <a:tcPr anchor="ctr"/>
                </a:tc>
                <a:tc>
                  <a:txBody>
                    <a:bodyPr/>
                    <a:lstStyle/>
                    <a:p>
                      <a:pPr algn="ctr"/>
                      <a:r>
                        <a:rPr lang="en-US" sz="2400" b="1" dirty="0"/>
                        <a:t>Goals for Improvement</a:t>
                      </a:r>
                    </a:p>
                  </a:txBody>
                  <a:tcPr anchor="ctr"/>
                </a:tc>
                <a:tc>
                  <a:txBody>
                    <a:bodyPr/>
                    <a:lstStyle/>
                    <a:p>
                      <a:pPr algn="ctr"/>
                      <a:r>
                        <a:rPr lang="en-US" sz="2400" b="1" dirty="0"/>
                        <a:t>Plans to Achieve Your Goals</a:t>
                      </a:r>
                    </a:p>
                  </a:txBody>
                  <a:tcPr anchor="ctr"/>
                </a:tc>
                <a:tc>
                  <a:txBody>
                    <a:bodyPr/>
                    <a:lstStyle/>
                    <a:p>
                      <a:pPr algn="ctr"/>
                      <a:r>
                        <a:rPr lang="en-US" sz="2400" b="1" dirty="0"/>
                        <a:t>Plans to Evaluate Your Changes</a:t>
                      </a:r>
                    </a:p>
                  </a:txBody>
                  <a:tcPr anchor="ctr"/>
                </a:tc>
                <a:extLst>
                  <a:ext uri="{0D108BD9-81ED-4DB2-BD59-A6C34878D82A}">
                    <a16:rowId xmlns:a16="http://schemas.microsoft.com/office/drawing/2014/main" val="2822997937"/>
                  </a:ext>
                </a:extLst>
              </a:tr>
              <a:tr h="370840">
                <a:tc>
                  <a:txBody>
                    <a:bodyPr/>
                    <a:lstStyle/>
                    <a:p>
                      <a:pPr marL="285750" indent="-285750">
                        <a:buFont typeface="Arial" panose="020B0604020202020204" pitchFamily="34" charset="0"/>
                        <a:buChar char="•"/>
                      </a:pPr>
                      <a:r>
                        <a:rPr lang="en-US" b="0" dirty="0"/>
                        <a:t>Monthly department performance review between the Owners, Controller, and Fixed Operations Director</a:t>
                      </a:r>
                    </a:p>
                    <a:p>
                      <a:pPr marL="285750" indent="-285750">
                        <a:buFont typeface="Arial" panose="020B0604020202020204" pitchFamily="34" charset="0"/>
                        <a:buChar char="•"/>
                      </a:pPr>
                      <a:r>
                        <a:rPr lang="en-US" b="0" dirty="0"/>
                        <a:t>Department expenses require approval from the Fixed Operations Director and by the Owners or Controller if exceeding $2,000</a:t>
                      </a:r>
                    </a:p>
                    <a:p>
                      <a:pPr marL="285750" indent="-285750">
                        <a:buFont typeface="Arial" panose="020B0604020202020204" pitchFamily="34" charset="0"/>
                        <a:buChar char="•"/>
                      </a:pPr>
                      <a:endParaRPr lang="en-US" b="0" dirty="0"/>
                    </a:p>
                  </a:txBody>
                  <a:tcPr/>
                </a:tc>
                <a:tc>
                  <a:txBody>
                    <a:bodyPr/>
                    <a:lstStyle/>
                    <a:p>
                      <a:pPr marL="285750" indent="-285750">
                        <a:buFont typeface="Arial" panose="020B0604020202020204" pitchFamily="34" charset="0"/>
                        <a:buChar char="•"/>
                      </a:pPr>
                      <a:r>
                        <a:rPr lang="en-US" dirty="0"/>
                        <a:t>Minimize controllable expenses such as Salaries &amp; Wages, and Policy Expenses</a:t>
                      </a:r>
                    </a:p>
                    <a:p>
                      <a:pPr marL="0" indent="0">
                        <a:buFont typeface="Arial" panose="020B0604020202020204" pitchFamily="34" charset="0"/>
                        <a:buNone/>
                      </a:pPr>
                      <a:endParaRPr lang="en-US" dirty="0"/>
                    </a:p>
                    <a:p>
                      <a:pPr marL="285750" indent="-285750">
                        <a:buFont typeface="Arial" panose="020B0604020202020204" pitchFamily="34" charset="0"/>
                        <a:buChar char="•"/>
                      </a:pPr>
                      <a:endParaRPr lang="en-US" dirty="0"/>
                    </a:p>
                  </a:txBody>
                  <a:tcPr/>
                </a:tc>
                <a:tc>
                  <a:txBody>
                    <a:bodyPr/>
                    <a:lstStyle/>
                    <a:p>
                      <a:pPr marL="285750" indent="-285750">
                        <a:buFont typeface="Arial" panose="020B0604020202020204" pitchFamily="34" charset="0"/>
                        <a:buChar char="•"/>
                      </a:pPr>
                      <a:r>
                        <a:rPr lang="en-US" dirty="0"/>
                        <a:t>Limit overtime. Overtime, if needed, shall be approved by the Owners</a:t>
                      </a:r>
                    </a:p>
                    <a:p>
                      <a:pPr marL="285750" indent="-285750">
                        <a:buFont typeface="Arial" panose="020B0604020202020204" pitchFamily="34" charset="0"/>
                        <a:buChar char="•"/>
                      </a:pPr>
                      <a:r>
                        <a:rPr lang="en-US" dirty="0"/>
                        <a:t>Set lower approval threshold for Policy Expenses where anything over $500 shall require approval from the Owners</a:t>
                      </a:r>
                    </a:p>
                    <a:p>
                      <a:pPr marL="285750" indent="-285750">
                        <a:buFont typeface="Arial" panose="020B0604020202020204" pitchFamily="34" charset="0"/>
                        <a:buChar char="•"/>
                      </a:pPr>
                      <a:endParaRPr lang="en-US" dirty="0"/>
                    </a:p>
                  </a:txBody>
                  <a:tcPr/>
                </a:tc>
                <a:tc>
                  <a:txBody>
                    <a:bodyPr/>
                    <a:lstStyle/>
                    <a:p>
                      <a:pPr marL="285750" indent="-285750">
                        <a:buFont typeface="Arial" panose="020B0604020202020204" pitchFamily="34" charset="0"/>
                        <a:buChar char="•"/>
                      </a:pPr>
                      <a:r>
                        <a:rPr lang="en-US" dirty="0"/>
                        <a:t>Detailed review of payroll every after payroll cut off</a:t>
                      </a:r>
                    </a:p>
                    <a:p>
                      <a:pPr marL="285750" indent="-285750">
                        <a:buFont typeface="Arial" panose="020B0604020202020204" pitchFamily="34" charset="0"/>
                        <a:buChar char="•"/>
                      </a:pPr>
                      <a:r>
                        <a:rPr lang="en-US" dirty="0"/>
                        <a:t>Detailed monthly review of Policy Expenses</a:t>
                      </a:r>
                    </a:p>
                  </a:txBody>
                  <a:tcPr/>
                </a:tc>
                <a:extLst>
                  <a:ext uri="{0D108BD9-81ED-4DB2-BD59-A6C34878D82A}">
                    <a16:rowId xmlns:a16="http://schemas.microsoft.com/office/drawing/2014/main" val="3476175220"/>
                  </a:ext>
                </a:extLst>
              </a:tr>
            </a:tbl>
          </a:graphicData>
        </a:graphic>
      </p:graphicFrame>
    </p:spTree>
    <p:extLst>
      <p:ext uri="{BB962C8B-B14F-4D97-AF65-F5344CB8AC3E}">
        <p14:creationId xmlns:p14="http://schemas.microsoft.com/office/powerpoint/2010/main" val="1366549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E792DB5-8952-88D8-F090-DAC1BE7F5C82}"/>
              </a:ext>
            </a:extLst>
          </p:cNvPr>
          <p:cNvPicPr>
            <a:picLocks noChangeAspect="1"/>
          </p:cNvPicPr>
          <p:nvPr/>
        </p:nvPicPr>
        <p:blipFill>
          <a:blip r:embed="rId2"/>
          <a:stretch>
            <a:fillRect/>
          </a:stretch>
        </p:blipFill>
        <p:spPr>
          <a:xfrm>
            <a:off x="268417" y="180796"/>
            <a:ext cx="1956986" cy="987638"/>
          </a:xfrm>
          <a:prstGeom prst="rect">
            <a:avLst/>
          </a:prstGeom>
        </p:spPr>
      </p:pic>
      <p:sp>
        <p:nvSpPr>
          <p:cNvPr id="9" name="TextBox 8">
            <a:extLst>
              <a:ext uri="{FF2B5EF4-FFF2-40B4-BE49-F238E27FC236}">
                <a16:creationId xmlns:a16="http://schemas.microsoft.com/office/drawing/2014/main" id="{646B8110-7DF4-7174-E959-298B1B7A3018}"/>
              </a:ext>
            </a:extLst>
          </p:cNvPr>
          <p:cNvSpPr txBox="1"/>
          <p:nvPr/>
        </p:nvSpPr>
        <p:spPr>
          <a:xfrm>
            <a:off x="2225403" y="245104"/>
            <a:ext cx="3283784" cy="830997"/>
          </a:xfrm>
          <a:prstGeom prst="rect">
            <a:avLst/>
          </a:prstGeom>
          <a:noFill/>
        </p:spPr>
        <p:txBody>
          <a:bodyPr wrap="none" rtlCol="0">
            <a:spAutoFit/>
          </a:bodyPr>
          <a:lstStyle/>
          <a:p>
            <a:r>
              <a:rPr lang="en-US" sz="4800" b="1" dirty="0"/>
              <a:t>Productivity</a:t>
            </a:r>
            <a:endParaRPr lang="en-US" sz="1600" b="1" dirty="0"/>
          </a:p>
        </p:txBody>
      </p:sp>
      <p:cxnSp>
        <p:nvCxnSpPr>
          <p:cNvPr id="11" name="Straight Connector 10">
            <a:extLst>
              <a:ext uri="{FF2B5EF4-FFF2-40B4-BE49-F238E27FC236}">
                <a16:creationId xmlns:a16="http://schemas.microsoft.com/office/drawing/2014/main" id="{A940140B-E888-F203-1452-76FE374B1597}"/>
              </a:ext>
            </a:extLst>
          </p:cNvPr>
          <p:cNvCxnSpPr/>
          <p:nvPr/>
        </p:nvCxnSpPr>
        <p:spPr>
          <a:xfrm>
            <a:off x="201362" y="1179515"/>
            <a:ext cx="11789275" cy="0"/>
          </a:xfrm>
          <a:prstGeom prst="line">
            <a:avLst/>
          </a:prstGeom>
          <a:ln w="60325"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DA3642BB-8A92-E81B-8318-7B6ADE755852}"/>
              </a:ext>
            </a:extLst>
          </p:cNvPr>
          <p:cNvSpPr txBox="1"/>
          <p:nvPr/>
        </p:nvSpPr>
        <p:spPr>
          <a:xfrm>
            <a:off x="10192170" y="419922"/>
            <a:ext cx="1858906" cy="707886"/>
          </a:xfrm>
          <a:prstGeom prst="rect">
            <a:avLst/>
          </a:prstGeom>
          <a:noFill/>
        </p:spPr>
        <p:txBody>
          <a:bodyPr wrap="none" rtlCol="0">
            <a:spAutoFit/>
          </a:bodyPr>
          <a:lstStyle/>
          <a:p>
            <a:pPr algn="r"/>
            <a:r>
              <a:rPr lang="en-US" sz="2000" b="1" dirty="0"/>
              <a:t>NADA Academy</a:t>
            </a:r>
          </a:p>
          <a:p>
            <a:pPr algn="r"/>
            <a:r>
              <a:rPr lang="en-US" sz="2000" b="1" dirty="0"/>
              <a:t>N446 - 31</a:t>
            </a:r>
          </a:p>
        </p:txBody>
      </p:sp>
      <p:graphicFrame>
        <p:nvGraphicFramePr>
          <p:cNvPr id="8" name="Object 7">
            <a:extLst>
              <a:ext uri="{FF2B5EF4-FFF2-40B4-BE49-F238E27FC236}">
                <a16:creationId xmlns:a16="http://schemas.microsoft.com/office/drawing/2014/main" id="{F305221B-E5F5-ED01-DBD7-0B4DCC4C0685}"/>
              </a:ext>
            </a:extLst>
          </p:cNvPr>
          <p:cNvGraphicFramePr>
            <a:graphicFrameLocks noChangeAspect="1"/>
          </p:cNvGraphicFramePr>
          <p:nvPr>
            <p:extLst>
              <p:ext uri="{D42A27DB-BD31-4B8C-83A1-F6EECF244321}">
                <p14:modId xmlns:p14="http://schemas.microsoft.com/office/powerpoint/2010/main" val="1277977560"/>
              </p:ext>
            </p:extLst>
          </p:nvPr>
        </p:nvGraphicFramePr>
        <p:xfrm>
          <a:off x="2887087" y="1454065"/>
          <a:ext cx="6417823" cy="5038176"/>
        </p:xfrm>
        <a:graphic>
          <a:graphicData uri="http://schemas.openxmlformats.org/presentationml/2006/ole">
            <mc:AlternateContent xmlns:mc="http://schemas.openxmlformats.org/markup-compatibility/2006">
              <mc:Choice xmlns:v="urn:schemas-microsoft-com:vml" Requires="v">
                <p:oleObj name="Worksheet" r:id="rId3" imgW="7444487" imgH="5844242" progId="Excel.Sheet.12">
                  <p:embed/>
                </p:oleObj>
              </mc:Choice>
              <mc:Fallback>
                <p:oleObj name="Worksheet" r:id="rId3" imgW="7444487" imgH="5844242" progId="Excel.Sheet.12">
                  <p:embed/>
                  <p:pic>
                    <p:nvPicPr>
                      <p:cNvPr id="0" name=""/>
                      <p:cNvPicPr/>
                      <p:nvPr/>
                    </p:nvPicPr>
                    <p:blipFill>
                      <a:blip r:embed="rId4"/>
                      <a:stretch>
                        <a:fillRect/>
                      </a:stretch>
                    </p:blipFill>
                    <p:spPr>
                      <a:xfrm>
                        <a:off x="2887087" y="1454065"/>
                        <a:ext cx="6417823" cy="5038176"/>
                      </a:xfrm>
                      <a:prstGeom prst="rect">
                        <a:avLst/>
                      </a:prstGeom>
                    </p:spPr>
                  </p:pic>
                </p:oleObj>
              </mc:Fallback>
            </mc:AlternateContent>
          </a:graphicData>
        </a:graphic>
      </p:graphicFrame>
    </p:spTree>
    <p:extLst>
      <p:ext uri="{BB962C8B-B14F-4D97-AF65-F5344CB8AC3E}">
        <p14:creationId xmlns:p14="http://schemas.microsoft.com/office/powerpoint/2010/main" val="20452488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E792DB5-8952-88D8-F090-DAC1BE7F5C82}"/>
              </a:ext>
            </a:extLst>
          </p:cNvPr>
          <p:cNvPicPr>
            <a:picLocks noChangeAspect="1"/>
          </p:cNvPicPr>
          <p:nvPr/>
        </p:nvPicPr>
        <p:blipFill>
          <a:blip r:embed="rId2"/>
          <a:stretch>
            <a:fillRect/>
          </a:stretch>
        </p:blipFill>
        <p:spPr>
          <a:xfrm>
            <a:off x="268417" y="180796"/>
            <a:ext cx="1956986" cy="987638"/>
          </a:xfrm>
          <a:prstGeom prst="rect">
            <a:avLst/>
          </a:prstGeom>
        </p:spPr>
      </p:pic>
      <p:sp>
        <p:nvSpPr>
          <p:cNvPr id="7" name="TextBox 6">
            <a:extLst>
              <a:ext uri="{FF2B5EF4-FFF2-40B4-BE49-F238E27FC236}">
                <a16:creationId xmlns:a16="http://schemas.microsoft.com/office/drawing/2014/main" id="{16250DFB-1BCA-10BE-F3B0-88A87FD6DA94}"/>
              </a:ext>
            </a:extLst>
          </p:cNvPr>
          <p:cNvSpPr txBox="1"/>
          <p:nvPr/>
        </p:nvSpPr>
        <p:spPr>
          <a:xfrm>
            <a:off x="10192170" y="419922"/>
            <a:ext cx="1858906" cy="707886"/>
          </a:xfrm>
          <a:prstGeom prst="rect">
            <a:avLst/>
          </a:prstGeom>
          <a:noFill/>
        </p:spPr>
        <p:txBody>
          <a:bodyPr wrap="none" rtlCol="0">
            <a:spAutoFit/>
          </a:bodyPr>
          <a:lstStyle/>
          <a:p>
            <a:pPr algn="r"/>
            <a:r>
              <a:rPr lang="en-US" sz="2000" b="1" dirty="0"/>
              <a:t>NADA Academy</a:t>
            </a:r>
          </a:p>
          <a:p>
            <a:pPr algn="r"/>
            <a:r>
              <a:rPr lang="en-US" sz="2000" b="1" dirty="0"/>
              <a:t>N446 - 31</a:t>
            </a:r>
          </a:p>
        </p:txBody>
      </p:sp>
      <p:sp>
        <p:nvSpPr>
          <p:cNvPr id="9" name="TextBox 8">
            <a:extLst>
              <a:ext uri="{FF2B5EF4-FFF2-40B4-BE49-F238E27FC236}">
                <a16:creationId xmlns:a16="http://schemas.microsoft.com/office/drawing/2014/main" id="{646B8110-7DF4-7174-E959-298B1B7A3018}"/>
              </a:ext>
            </a:extLst>
          </p:cNvPr>
          <p:cNvSpPr txBox="1"/>
          <p:nvPr/>
        </p:nvSpPr>
        <p:spPr>
          <a:xfrm>
            <a:off x="2225403" y="245104"/>
            <a:ext cx="3283784" cy="830997"/>
          </a:xfrm>
          <a:prstGeom prst="rect">
            <a:avLst/>
          </a:prstGeom>
          <a:noFill/>
        </p:spPr>
        <p:txBody>
          <a:bodyPr wrap="none" rtlCol="0">
            <a:spAutoFit/>
          </a:bodyPr>
          <a:lstStyle/>
          <a:p>
            <a:r>
              <a:rPr lang="en-US" sz="4800" b="1" dirty="0"/>
              <a:t>Productivity</a:t>
            </a:r>
            <a:endParaRPr lang="en-US" sz="1600" b="1" dirty="0"/>
          </a:p>
        </p:txBody>
      </p:sp>
      <p:cxnSp>
        <p:nvCxnSpPr>
          <p:cNvPr id="11" name="Straight Connector 10">
            <a:extLst>
              <a:ext uri="{FF2B5EF4-FFF2-40B4-BE49-F238E27FC236}">
                <a16:creationId xmlns:a16="http://schemas.microsoft.com/office/drawing/2014/main" id="{A940140B-E888-F203-1452-76FE374B1597}"/>
              </a:ext>
            </a:extLst>
          </p:cNvPr>
          <p:cNvCxnSpPr/>
          <p:nvPr/>
        </p:nvCxnSpPr>
        <p:spPr>
          <a:xfrm>
            <a:off x="201362" y="1179515"/>
            <a:ext cx="11789275" cy="0"/>
          </a:xfrm>
          <a:prstGeom prst="line">
            <a:avLst/>
          </a:prstGeom>
          <a:ln w="60325" cmpd="thickThin">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12" name="Table 11">
            <a:extLst>
              <a:ext uri="{FF2B5EF4-FFF2-40B4-BE49-F238E27FC236}">
                <a16:creationId xmlns:a16="http://schemas.microsoft.com/office/drawing/2014/main" id="{42B2DB47-A4AD-4504-665B-3B51564AD7B0}"/>
              </a:ext>
            </a:extLst>
          </p:cNvPr>
          <p:cNvGraphicFramePr>
            <a:graphicFrameLocks noGrp="1"/>
          </p:cNvGraphicFramePr>
          <p:nvPr>
            <p:extLst>
              <p:ext uri="{D42A27DB-BD31-4B8C-83A1-F6EECF244321}">
                <p14:modId xmlns:p14="http://schemas.microsoft.com/office/powerpoint/2010/main" val="3523787774"/>
              </p:ext>
            </p:extLst>
          </p:nvPr>
        </p:nvGraphicFramePr>
        <p:xfrm>
          <a:off x="201362" y="1559246"/>
          <a:ext cx="11789276" cy="5577840"/>
        </p:xfrm>
        <a:graphic>
          <a:graphicData uri="http://schemas.openxmlformats.org/drawingml/2006/table">
            <a:tbl>
              <a:tblPr firstRow="1" bandRow="1">
                <a:tableStyleId>{F5AB1C69-6EDB-4FF4-983F-18BD219EF322}</a:tableStyleId>
              </a:tblPr>
              <a:tblGrid>
                <a:gridCol w="2947319">
                  <a:extLst>
                    <a:ext uri="{9D8B030D-6E8A-4147-A177-3AD203B41FA5}">
                      <a16:colId xmlns:a16="http://schemas.microsoft.com/office/drawing/2014/main" val="3665590809"/>
                    </a:ext>
                  </a:extLst>
                </a:gridCol>
                <a:gridCol w="2947319">
                  <a:extLst>
                    <a:ext uri="{9D8B030D-6E8A-4147-A177-3AD203B41FA5}">
                      <a16:colId xmlns:a16="http://schemas.microsoft.com/office/drawing/2014/main" val="2410306361"/>
                    </a:ext>
                  </a:extLst>
                </a:gridCol>
                <a:gridCol w="2947319">
                  <a:extLst>
                    <a:ext uri="{9D8B030D-6E8A-4147-A177-3AD203B41FA5}">
                      <a16:colId xmlns:a16="http://schemas.microsoft.com/office/drawing/2014/main" val="2775724849"/>
                    </a:ext>
                  </a:extLst>
                </a:gridCol>
                <a:gridCol w="2947319">
                  <a:extLst>
                    <a:ext uri="{9D8B030D-6E8A-4147-A177-3AD203B41FA5}">
                      <a16:colId xmlns:a16="http://schemas.microsoft.com/office/drawing/2014/main" val="1401558345"/>
                    </a:ext>
                  </a:extLst>
                </a:gridCol>
              </a:tblGrid>
              <a:tr h="370840">
                <a:tc>
                  <a:txBody>
                    <a:bodyPr/>
                    <a:lstStyle/>
                    <a:p>
                      <a:pPr algn="ctr"/>
                      <a:r>
                        <a:rPr lang="en-US" sz="2400" b="1" dirty="0"/>
                        <a:t>Current Practices</a:t>
                      </a:r>
                    </a:p>
                  </a:txBody>
                  <a:tcPr anchor="ctr"/>
                </a:tc>
                <a:tc>
                  <a:txBody>
                    <a:bodyPr/>
                    <a:lstStyle/>
                    <a:p>
                      <a:pPr algn="ctr"/>
                      <a:r>
                        <a:rPr lang="en-US" sz="2400" b="1" dirty="0"/>
                        <a:t>Goals for Improvement</a:t>
                      </a:r>
                    </a:p>
                  </a:txBody>
                  <a:tcPr anchor="ctr"/>
                </a:tc>
                <a:tc>
                  <a:txBody>
                    <a:bodyPr/>
                    <a:lstStyle/>
                    <a:p>
                      <a:pPr algn="ctr"/>
                      <a:r>
                        <a:rPr lang="en-US" sz="2400" b="1" dirty="0"/>
                        <a:t>Plans to Achieve Your Goals</a:t>
                      </a:r>
                    </a:p>
                  </a:txBody>
                  <a:tcPr anchor="ctr"/>
                </a:tc>
                <a:tc>
                  <a:txBody>
                    <a:bodyPr/>
                    <a:lstStyle/>
                    <a:p>
                      <a:pPr algn="ctr"/>
                      <a:r>
                        <a:rPr lang="en-US" sz="2400" b="1" dirty="0"/>
                        <a:t>Plans to Evaluate Your Changes</a:t>
                      </a:r>
                    </a:p>
                  </a:txBody>
                  <a:tcPr anchor="ctr"/>
                </a:tc>
                <a:extLst>
                  <a:ext uri="{0D108BD9-81ED-4DB2-BD59-A6C34878D82A}">
                    <a16:rowId xmlns:a16="http://schemas.microsoft.com/office/drawing/2014/main" val="2822997937"/>
                  </a:ext>
                </a:extLst>
              </a:tr>
              <a:tr h="370840">
                <a:tc>
                  <a:txBody>
                    <a:bodyPr/>
                    <a:lstStyle/>
                    <a:p>
                      <a:pPr marL="285750" indent="-285750">
                        <a:buFont typeface="Arial" panose="020B0604020202020204" pitchFamily="34" charset="0"/>
                        <a:buChar char="•"/>
                      </a:pPr>
                      <a:r>
                        <a:rPr lang="en-US" b="0" dirty="0"/>
                        <a:t>Technicians work 8 hours per day on a 6-working day week</a:t>
                      </a:r>
                    </a:p>
                    <a:p>
                      <a:pPr marL="285750" indent="-285750">
                        <a:buFont typeface="Arial" panose="020B0604020202020204" pitchFamily="34" charset="0"/>
                        <a:buChar char="•"/>
                      </a:pPr>
                      <a:r>
                        <a:rPr lang="en-US" b="0" dirty="0"/>
                        <a:t>Technicians are paid the higher of hours billed multiply by rates based on proficiency</a:t>
                      </a:r>
                    </a:p>
                    <a:p>
                      <a:pPr marL="285750" indent="-285750">
                        <a:buFont typeface="Arial" panose="020B0604020202020204" pitchFamily="34" charset="0"/>
                        <a:buChar char="•"/>
                      </a:pPr>
                      <a:endParaRPr lang="en-US" b="0" dirty="0"/>
                    </a:p>
                  </a:txBody>
                  <a:tcPr/>
                </a:tc>
                <a:tc>
                  <a:txBody>
                    <a:bodyPr/>
                    <a:lstStyle/>
                    <a:p>
                      <a:pPr marL="285750" indent="-285750">
                        <a:buFont typeface="Arial" panose="020B0604020202020204" pitchFamily="34" charset="0"/>
                        <a:buChar char="•"/>
                      </a:pPr>
                      <a:r>
                        <a:rPr lang="en-US" dirty="0"/>
                        <a:t>Increase Technicians Proficiency to 125%</a:t>
                      </a:r>
                    </a:p>
                    <a:p>
                      <a:pPr marL="0" indent="0">
                        <a:buFont typeface="Arial" panose="020B0604020202020204" pitchFamily="34" charset="0"/>
                        <a:buNone/>
                      </a:pPr>
                      <a:endParaRPr lang="en-US" dirty="0"/>
                    </a:p>
                    <a:p>
                      <a:pPr marL="285750" indent="-285750">
                        <a:buFont typeface="Arial" panose="020B0604020202020204" pitchFamily="34" charset="0"/>
                        <a:buChar char="•"/>
                      </a:pPr>
                      <a:endParaRPr lang="en-US" dirty="0"/>
                    </a:p>
                  </a:txBody>
                  <a:tcPr/>
                </a:tc>
                <a:tc>
                  <a:txBody>
                    <a:bodyPr/>
                    <a:lstStyle/>
                    <a:p>
                      <a:pPr marL="285750" indent="-285750">
                        <a:buFont typeface="Arial" panose="020B0604020202020204" pitchFamily="34" charset="0"/>
                        <a:buChar char="•"/>
                      </a:pPr>
                      <a:r>
                        <a:rPr lang="en-US" dirty="0"/>
                        <a:t>Set Technicians’ specific monthly goals</a:t>
                      </a:r>
                    </a:p>
                    <a:p>
                      <a:pPr marL="285750" indent="-285750">
                        <a:buFont typeface="Arial" panose="020B0604020202020204" pitchFamily="34" charset="0"/>
                        <a:buChar char="•"/>
                      </a:pPr>
                      <a:r>
                        <a:rPr lang="en-US" dirty="0"/>
                        <a:t>Incentives will be provided when monthly goals are attained</a:t>
                      </a:r>
                    </a:p>
                    <a:p>
                      <a:pPr marL="285750" indent="-285750">
                        <a:buFont typeface="Arial" panose="020B0604020202020204" pitchFamily="34" charset="0"/>
                        <a:buChar char="•"/>
                      </a:pPr>
                      <a:r>
                        <a:rPr lang="en-US" dirty="0"/>
                        <a:t>Additional training will be provided to Dispatcher to not only to increase utilization of Technicians’ available hours but to ensure appropriate jobs are assigned to appropriate level of Technicians</a:t>
                      </a:r>
                    </a:p>
                    <a:p>
                      <a:pPr marL="285750" indent="-285750">
                        <a:buFont typeface="Arial" panose="020B0604020202020204" pitchFamily="34" charset="0"/>
                        <a:buChar char="•"/>
                      </a:pPr>
                      <a:r>
                        <a:rPr lang="en-US" dirty="0"/>
                        <a:t>Continuous training will be provided</a:t>
                      </a:r>
                    </a:p>
                    <a:p>
                      <a:pPr marL="285750" indent="-285750">
                        <a:buFont typeface="Arial" panose="020B0604020202020204" pitchFamily="34" charset="0"/>
                        <a:buChar char="•"/>
                      </a:pPr>
                      <a:endParaRPr lang="en-US" dirty="0"/>
                    </a:p>
                  </a:txBody>
                  <a:tcPr/>
                </a:tc>
                <a:tc>
                  <a:txBody>
                    <a:bodyPr/>
                    <a:lstStyle/>
                    <a:p>
                      <a:pPr marL="285750" indent="-285750">
                        <a:buFont typeface="Arial" panose="020B0604020202020204" pitchFamily="34" charset="0"/>
                        <a:buChar char="•"/>
                      </a:pPr>
                      <a:r>
                        <a:rPr lang="en-US" dirty="0"/>
                        <a:t>Monthly review of Technicians’ performance to include feedback to and from Technicians</a:t>
                      </a:r>
                    </a:p>
                    <a:p>
                      <a:pPr marL="285750" indent="-285750">
                        <a:buFont typeface="Arial" panose="020B0604020202020204" pitchFamily="34" charset="0"/>
                        <a:buChar char="•"/>
                      </a:pPr>
                      <a:r>
                        <a:rPr lang="en-US" dirty="0"/>
                        <a:t>Monthly review of Dispatcher performance</a:t>
                      </a:r>
                    </a:p>
                  </a:txBody>
                  <a:tcPr/>
                </a:tc>
                <a:extLst>
                  <a:ext uri="{0D108BD9-81ED-4DB2-BD59-A6C34878D82A}">
                    <a16:rowId xmlns:a16="http://schemas.microsoft.com/office/drawing/2014/main" val="3476175220"/>
                  </a:ext>
                </a:extLst>
              </a:tr>
            </a:tbl>
          </a:graphicData>
        </a:graphic>
      </p:graphicFrame>
    </p:spTree>
    <p:extLst>
      <p:ext uri="{BB962C8B-B14F-4D97-AF65-F5344CB8AC3E}">
        <p14:creationId xmlns:p14="http://schemas.microsoft.com/office/powerpoint/2010/main" val="3503410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E792DB5-8952-88D8-F090-DAC1BE7F5C82}"/>
              </a:ext>
            </a:extLst>
          </p:cNvPr>
          <p:cNvPicPr>
            <a:picLocks noChangeAspect="1"/>
          </p:cNvPicPr>
          <p:nvPr/>
        </p:nvPicPr>
        <p:blipFill>
          <a:blip r:embed="rId2"/>
          <a:stretch>
            <a:fillRect/>
          </a:stretch>
        </p:blipFill>
        <p:spPr>
          <a:xfrm>
            <a:off x="268417" y="180796"/>
            <a:ext cx="1956986" cy="987638"/>
          </a:xfrm>
          <a:prstGeom prst="rect">
            <a:avLst/>
          </a:prstGeom>
        </p:spPr>
      </p:pic>
      <p:sp>
        <p:nvSpPr>
          <p:cNvPr id="9" name="TextBox 8">
            <a:extLst>
              <a:ext uri="{FF2B5EF4-FFF2-40B4-BE49-F238E27FC236}">
                <a16:creationId xmlns:a16="http://schemas.microsoft.com/office/drawing/2014/main" id="{646B8110-7DF4-7174-E959-298B1B7A3018}"/>
              </a:ext>
            </a:extLst>
          </p:cNvPr>
          <p:cNvSpPr txBox="1"/>
          <p:nvPr/>
        </p:nvSpPr>
        <p:spPr>
          <a:xfrm>
            <a:off x="2225403" y="245104"/>
            <a:ext cx="1969578" cy="830997"/>
          </a:xfrm>
          <a:prstGeom prst="rect">
            <a:avLst/>
          </a:prstGeom>
          <a:noFill/>
        </p:spPr>
        <p:txBody>
          <a:bodyPr wrap="none" rtlCol="0">
            <a:spAutoFit/>
          </a:bodyPr>
          <a:lstStyle/>
          <a:p>
            <a:r>
              <a:rPr lang="en-US" sz="4800" b="1" dirty="0"/>
              <a:t>Facility</a:t>
            </a:r>
            <a:endParaRPr lang="en-US" sz="1600" b="1" dirty="0"/>
          </a:p>
        </p:txBody>
      </p:sp>
      <p:cxnSp>
        <p:nvCxnSpPr>
          <p:cNvPr id="11" name="Straight Connector 10">
            <a:extLst>
              <a:ext uri="{FF2B5EF4-FFF2-40B4-BE49-F238E27FC236}">
                <a16:creationId xmlns:a16="http://schemas.microsoft.com/office/drawing/2014/main" id="{A940140B-E888-F203-1452-76FE374B1597}"/>
              </a:ext>
            </a:extLst>
          </p:cNvPr>
          <p:cNvCxnSpPr/>
          <p:nvPr/>
        </p:nvCxnSpPr>
        <p:spPr>
          <a:xfrm>
            <a:off x="201362" y="1179515"/>
            <a:ext cx="11789275" cy="0"/>
          </a:xfrm>
          <a:prstGeom prst="line">
            <a:avLst/>
          </a:prstGeom>
          <a:ln w="60325"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DA3642BB-8A92-E81B-8318-7B6ADE755852}"/>
              </a:ext>
            </a:extLst>
          </p:cNvPr>
          <p:cNvSpPr txBox="1"/>
          <p:nvPr/>
        </p:nvSpPr>
        <p:spPr>
          <a:xfrm>
            <a:off x="10192170" y="419922"/>
            <a:ext cx="1858906" cy="707886"/>
          </a:xfrm>
          <a:prstGeom prst="rect">
            <a:avLst/>
          </a:prstGeom>
          <a:noFill/>
        </p:spPr>
        <p:txBody>
          <a:bodyPr wrap="none" rtlCol="0">
            <a:spAutoFit/>
          </a:bodyPr>
          <a:lstStyle/>
          <a:p>
            <a:pPr algn="r"/>
            <a:r>
              <a:rPr lang="en-US" sz="2000" b="1" dirty="0"/>
              <a:t>NADA Academy</a:t>
            </a:r>
          </a:p>
          <a:p>
            <a:pPr algn="r"/>
            <a:r>
              <a:rPr lang="en-US" sz="2000" b="1" dirty="0"/>
              <a:t>N446 - 31</a:t>
            </a:r>
          </a:p>
        </p:txBody>
      </p:sp>
      <p:graphicFrame>
        <p:nvGraphicFramePr>
          <p:cNvPr id="3" name="Object 2">
            <a:extLst>
              <a:ext uri="{FF2B5EF4-FFF2-40B4-BE49-F238E27FC236}">
                <a16:creationId xmlns:a16="http://schemas.microsoft.com/office/drawing/2014/main" id="{68D19341-254F-2E50-085E-80D295F52427}"/>
              </a:ext>
            </a:extLst>
          </p:cNvPr>
          <p:cNvGraphicFramePr>
            <a:graphicFrameLocks noChangeAspect="1"/>
          </p:cNvGraphicFramePr>
          <p:nvPr>
            <p:extLst>
              <p:ext uri="{D42A27DB-BD31-4B8C-83A1-F6EECF244321}">
                <p14:modId xmlns:p14="http://schemas.microsoft.com/office/powerpoint/2010/main" val="1136957280"/>
              </p:ext>
            </p:extLst>
          </p:nvPr>
        </p:nvGraphicFramePr>
        <p:xfrm>
          <a:off x="268417" y="1774818"/>
          <a:ext cx="6022488" cy="4255251"/>
        </p:xfrm>
        <a:graphic>
          <a:graphicData uri="http://schemas.openxmlformats.org/presentationml/2006/ole">
            <mc:AlternateContent xmlns:mc="http://schemas.openxmlformats.org/markup-compatibility/2006">
              <mc:Choice xmlns:v="urn:schemas-microsoft-com:vml" Requires="v">
                <p:oleObj name="Worksheet" r:id="rId3" imgW="3581702" imgH="2529750" progId="Excel.Sheet.12">
                  <p:embed/>
                </p:oleObj>
              </mc:Choice>
              <mc:Fallback>
                <p:oleObj name="Worksheet" r:id="rId3" imgW="3581702" imgH="2529750" progId="Excel.Sheet.12">
                  <p:embed/>
                  <p:pic>
                    <p:nvPicPr>
                      <p:cNvPr id="0" name=""/>
                      <p:cNvPicPr/>
                      <p:nvPr/>
                    </p:nvPicPr>
                    <p:blipFill>
                      <a:blip r:embed="rId4"/>
                      <a:stretch>
                        <a:fillRect/>
                      </a:stretch>
                    </p:blipFill>
                    <p:spPr>
                      <a:xfrm>
                        <a:off x="268417" y="1774818"/>
                        <a:ext cx="6022488" cy="4255251"/>
                      </a:xfrm>
                      <a:prstGeom prst="rect">
                        <a:avLst/>
                      </a:prstGeom>
                    </p:spPr>
                  </p:pic>
                </p:oleObj>
              </mc:Fallback>
            </mc:AlternateContent>
          </a:graphicData>
        </a:graphic>
      </p:graphicFrame>
      <p:graphicFrame>
        <p:nvGraphicFramePr>
          <p:cNvPr id="4" name="Object 3">
            <a:extLst>
              <a:ext uri="{FF2B5EF4-FFF2-40B4-BE49-F238E27FC236}">
                <a16:creationId xmlns:a16="http://schemas.microsoft.com/office/drawing/2014/main" id="{32BE83AE-B285-AD8C-34C2-0D73B6A2B239}"/>
              </a:ext>
            </a:extLst>
          </p:cNvPr>
          <p:cNvGraphicFramePr>
            <a:graphicFrameLocks noChangeAspect="1"/>
          </p:cNvGraphicFramePr>
          <p:nvPr>
            <p:extLst>
              <p:ext uri="{D42A27DB-BD31-4B8C-83A1-F6EECF244321}">
                <p14:modId xmlns:p14="http://schemas.microsoft.com/office/powerpoint/2010/main" val="1099026793"/>
              </p:ext>
            </p:extLst>
          </p:nvPr>
        </p:nvGraphicFramePr>
        <p:xfrm>
          <a:off x="6591299" y="1763164"/>
          <a:ext cx="5399337" cy="2445976"/>
        </p:xfrm>
        <a:graphic>
          <a:graphicData uri="http://schemas.openxmlformats.org/presentationml/2006/ole">
            <mc:AlternateContent xmlns:mc="http://schemas.openxmlformats.org/markup-compatibility/2006">
              <mc:Choice xmlns:v="urn:schemas-microsoft-com:vml" Requires="v">
                <p:oleObj name="Worksheet" r:id="rId5" imgW="3581702" imgH="1623166" progId="Excel.Sheet.12">
                  <p:embed/>
                </p:oleObj>
              </mc:Choice>
              <mc:Fallback>
                <p:oleObj name="Worksheet" r:id="rId5" imgW="3581702" imgH="1623166" progId="Excel.Sheet.12">
                  <p:embed/>
                  <p:pic>
                    <p:nvPicPr>
                      <p:cNvPr id="0" name=""/>
                      <p:cNvPicPr/>
                      <p:nvPr/>
                    </p:nvPicPr>
                    <p:blipFill>
                      <a:blip r:embed="rId6"/>
                      <a:stretch>
                        <a:fillRect/>
                      </a:stretch>
                    </p:blipFill>
                    <p:spPr>
                      <a:xfrm>
                        <a:off x="6591299" y="1763164"/>
                        <a:ext cx="5399337" cy="2445976"/>
                      </a:xfrm>
                      <a:prstGeom prst="rect">
                        <a:avLst/>
                      </a:prstGeom>
                    </p:spPr>
                  </p:pic>
                </p:oleObj>
              </mc:Fallback>
            </mc:AlternateContent>
          </a:graphicData>
        </a:graphic>
      </p:graphicFrame>
    </p:spTree>
    <p:extLst>
      <p:ext uri="{BB962C8B-B14F-4D97-AF65-F5344CB8AC3E}">
        <p14:creationId xmlns:p14="http://schemas.microsoft.com/office/powerpoint/2010/main" val="133385472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TotalTime>
  <Words>1519</Words>
  <Application>Microsoft Office PowerPoint</Application>
  <PresentationFormat>Widescreen</PresentationFormat>
  <Paragraphs>197</Paragraphs>
  <Slides>21</Slides>
  <Notes>0</Notes>
  <HiddenSlides>0</HiddenSlides>
  <MMClips>0</MMClips>
  <ScaleCrop>false</ScaleCrop>
  <HeadingPairs>
    <vt:vector size="8" baseType="variant">
      <vt:variant>
        <vt:lpstr>Fonts Used</vt:lpstr>
      </vt:variant>
      <vt:variant>
        <vt:i4>3</vt:i4>
      </vt:variant>
      <vt:variant>
        <vt:lpstr>Theme</vt:lpstr>
      </vt:variant>
      <vt:variant>
        <vt:i4>1</vt:i4>
      </vt:variant>
      <vt:variant>
        <vt:lpstr>Embedded OLE Servers</vt:lpstr>
      </vt:variant>
      <vt:variant>
        <vt:i4>2</vt:i4>
      </vt:variant>
      <vt:variant>
        <vt:lpstr>Slide Titles</vt:lpstr>
      </vt:variant>
      <vt:variant>
        <vt:i4>21</vt:i4>
      </vt:variant>
    </vt:vector>
  </HeadingPairs>
  <TitlesOfParts>
    <vt:vector size="27" baseType="lpstr">
      <vt:lpstr>Arial</vt:lpstr>
      <vt:lpstr>Calibri</vt:lpstr>
      <vt:lpstr>Calibri Light</vt:lpstr>
      <vt:lpstr>Office Theme</vt:lpstr>
      <vt:lpstr>Microsoft Excel Worksheet</vt:lpstr>
      <vt:lpstr>Microsoft Excel Macro-Enabled Worksheet</vt:lpstr>
      <vt:lpstr>Service Department Analysis for Cars Plus Guam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Feliciano "Jayr" Naron</dc:creator>
  <cp:lastModifiedBy>Feliciano "Jayr" Naron</cp:lastModifiedBy>
  <cp:revision>3</cp:revision>
  <dcterms:created xsi:type="dcterms:W3CDTF">2024-08-10T08:17:55Z</dcterms:created>
  <dcterms:modified xsi:type="dcterms:W3CDTF">2024-08-10T11:32:24Z</dcterms:modified>
</cp:coreProperties>
</file>