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DE2F45-87E8-4056-85B4-75D30C03D942}" v="12" dt="2024-10-02T18:06:49.4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57" d="100"/>
          <a:sy n="157" d="100"/>
        </p:scale>
        <p:origin x="440" y="3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liebman" userId="d319635259e472d3" providerId="LiveId" clId="{10DE2F45-87E8-4056-85B4-75D30C03D942}"/>
    <pc:docChg chg="undo custSel delSld modSld">
      <pc:chgData name="mark liebman" userId="d319635259e472d3" providerId="LiveId" clId="{10DE2F45-87E8-4056-85B4-75D30C03D942}" dt="2024-10-10T18:03:01.558" v="8833" actId="20577"/>
      <pc:docMkLst>
        <pc:docMk/>
      </pc:docMkLst>
      <pc:sldChg chg="modSp mod">
        <pc:chgData name="mark liebman" userId="d319635259e472d3" providerId="LiveId" clId="{10DE2F45-87E8-4056-85B4-75D30C03D942}" dt="2024-10-02T15:46:44.004" v="42" actId="20577"/>
        <pc:sldMkLst>
          <pc:docMk/>
          <pc:sldMk cId="407074056" sldId="256"/>
        </pc:sldMkLst>
        <pc:spChg chg="mod">
          <ac:chgData name="mark liebman" userId="d319635259e472d3" providerId="LiveId" clId="{10DE2F45-87E8-4056-85B4-75D30C03D942}" dt="2024-10-02T15:46:44.004" v="42" actId="20577"/>
          <ac:spMkLst>
            <pc:docMk/>
            <pc:sldMk cId="407074056" sldId="256"/>
            <ac:spMk id="3" creationId="{3D24D94E-9ADE-FBA4-4E04-F5102B2316CA}"/>
          </ac:spMkLst>
        </pc:spChg>
      </pc:sldChg>
      <pc:sldChg chg="modSp mod">
        <pc:chgData name="mark liebman" userId="d319635259e472d3" providerId="LiveId" clId="{10DE2F45-87E8-4056-85B4-75D30C03D942}" dt="2024-10-10T17:21:48.846" v="3363" actId="20577"/>
        <pc:sldMkLst>
          <pc:docMk/>
          <pc:sldMk cId="3839221384" sldId="257"/>
        </pc:sldMkLst>
        <pc:spChg chg="mod">
          <ac:chgData name="mark liebman" userId="d319635259e472d3" providerId="LiveId" clId="{10DE2F45-87E8-4056-85B4-75D30C03D942}" dt="2024-10-10T17:21:48.846" v="3363" actId="20577"/>
          <ac:spMkLst>
            <pc:docMk/>
            <pc:sldMk cId="3839221384" sldId="257"/>
            <ac:spMk id="3" creationId="{203A9D90-6288-FF85-A14B-EAAC61E0E9A8}"/>
          </ac:spMkLst>
        </pc:spChg>
      </pc:sldChg>
      <pc:sldChg chg="addSp delSp modSp mod">
        <pc:chgData name="mark liebman" userId="d319635259e472d3" providerId="LiveId" clId="{10DE2F45-87E8-4056-85B4-75D30C03D942}" dt="2024-10-02T19:54:13.303" v="2819" actId="20577"/>
        <pc:sldMkLst>
          <pc:docMk/>
          <pc:sldMk cId="4167117408" sldId="258"/>
        </pc:sldMkLst>
        <pc:spChg chg="mod">
          <ac:chgData name="mark liebman" userId="d319635259e472d3" providerId="LiveId" clId="{10DE2F45-87E8-4056-85B4-75D30C03D942}" dt="2024-10-02T19:54:13.303" v="2819" actId="20577"/>
          <ac:spMkLst>
            <pc:docMk/>
            <pc:sldMk cId="4167117408" sldId="258"/>
            <ac:spMk id="3" creationId="{DC1AC215-6A1E-4C59-EFD0-D293BFB95537}"/>
          </ac:spMkLst>
        </pc:spChg>
        <pc:spChg chg="add del mod">
          <ac:chgData name="mark liebman" userId="d319635259e472d3" providerId="LiveId" clId="{10DE2F45-87E8-4056-85B4-75D30C03D942}" dt="2024-10-02T18:05:14.121" v="2356"/>
          <ac:spMkLst>
            <pc:docMk/>
            <pc:sldMk cId="4167117408" sldId="258"/>
            <ac:spMk id="5" creationId="{37B89E99-CAF6-F905-9788-F544BE7584C0}"/>
          </ac:spMkLst>
        </pc:spChg>
        <pc:spChg chg="add del mod">
          <ac:chgData name="mark liebman" userId="d319635259e472d3" providerId="LiveId" clId="{10DE2F45-87E8-4056-85B4-75D30C03D942}" dt="2024-10-02T18:05:36.432" v="2360"/>
          <ac:spMkLst>
            <pc:docMk/>
            <pc:sldMk cId="4167117408" sldId="258"/>
            <ac:spMk id="10" creationId="{F784F4E3-0329-FCBD-9D50-25AD7644EC4A}"/>
          </ac:spMkLst>
        </pc:spChg>
        <pc:graphicFrameChg chg="add del mod modGraphic">
          <ac:chgData name="mark liebman" userId="d319635259e472d3" providerId="LiveId" clId="{10DE2F45-87E8-4056-85B4-75D30C03D942}" dt="2024-10-02T18:05:28.164" v="2359" actId="478"/>
          <ac:graphicFrameMkLst>
            <pc:docMk/>
            <pc:sldMk cId="4167117408" sldId="258"/>
            <ac:graphicFrameMk id="7" creationId="{BD04F06F-26B2-16E6-D493-DB91A0EF689F}"/>
          </ac:graphicFrameMkLst>
        </pc:graphicFrameChg>
        <pc:graphicFrameChg chg="add del mod">
          <ac:chgData name="mark liebman" userId="d319635259e472d3" providerId="LiveId" clId="{10DE2F45-87E8-4056-85B4-75D30C03D942}" dt="2024-10-02T18:05:28.164" v="2359" actId="478"/>
          <ac:graphicFrameMkLst>
            <pc:docMk/>
            <pc:sldMk cId="4167117408" sldId="258"/>
            <ac:graphicFrameMk id="8" creationId="{00000000-0008-0000-0500-00000D040000}"/>
          </ac:graphicFrameMkLst>
        </pc:graphicFrameChg>
        <pc:graphicFrameChg chg="add mod modGraphic">
          <ac:chgData name="mark liebman" userId="d319635259e472d3" providerId="LiveId" clId="{10DE2F45-87E8-4056-85B4-75D30C03D942}" dt="2024-10-02T18:06:49.470" v="2378"/>
          <ac:graphicFrameMkLst>
            <pc:docMk/>
            <pc:sldMk cId="4167117408" sldId="258"/>
            <ac:graphicFrameMk id="11" creationId="{CC7BAAA0-36E6-9D82-594C-E5F3069AB595}"/>
          </ac:graphicFrameMkLst>
        </pc:graphicFrameChg>
        <pc:graphicFrameChg chg="add mod">
          <ac:chgData name="mark liebman" userId="d319635259e472d3" providerId="LiveId" clId="{10DE2F45-87E8-4056-85B4-75D30C03D942}" dt="2024-10-02T18:06:35.956" v="2377" actId="1076"/>
          <ac:graphicFrameMkLst>
            <pc:docMk/>
            <pc:sldMk cId="4167117408" sldId="258"/>
            <ac:graphicFrameMk id="12" creationId="{00000000-0008-0000-0500-00000D040000}"/>
          </ac:graphicFrameMkLst>
        </pc:graphicFrameChg>
        <pc:picChg chg="del">
          <ac:chgData name="mark liebman" userId="d319635259e472d3" providerId="LiveId" clId="{10DE2F45-87E8-4056-85B4-75D30C03D942}" dt="2024-10-02T18:05:10.550" v="2354" actId="478"/>
          <ac:picMkLst>
            <pc:docMk/>
            <pc:sldMk cId="4167117408" sldId="258"/>
            <ac:picMk id="6" creationId="{7D7FBF6D-1B6B-4091-9ABF-B967D33EAC3F}"/>
          </ac:picMkLst>
        </pc:picChg>
      </pc:sldChg>
      <pc:sldChg chg="modSp mod">
        <pc:chgData name="mark liebman" userId="d319635259e472d3" providerId="LiveId" clId="{10DE2F45-87E8-4056-85B4-75D30C03D942}" dt="2024-10-10T17:54:39.530" v="7664" actId="20577"/>
        <pc:sldMkLst>
          <pc:docMk/>
          <pc:sldMk cId="2924363353" sldId="259"/>
        </pc:sldMkLst>
        <pc:spChg chg="mod">
          <ac:chgData name="mark liebman" userId="d319635259e472d3" providerId="LiveId" clId="{10DE2F45-87E8-4056-85B4-75D30C03D942}" dt="2024-10-10T17:54:39.530" v="7664" actId="20577"/>
          <ac:spMkLst>
            <pc:docMk/>
            <pc:sldMk cId="2924363353" sldId="259"/>
            <ac:spMk id="3" creationId="{0CC31931-4847-F763-D4D1-1433E7E0CE49}"/>
          </ac:spMkLst>
        </pc:spChg>
      </pc:sldChg>
      <pc:sldChg chg="modSp mod">
        <pc:chgData name="mark liebman" userId="d319635259e472d3" providerId="LiveId" clId="{10DE2F45-87E8-4056-85B4-75D30C03D942}" dt="2024-10-10T17:25:21.026" v="4117" actId="20577"/>
        <pc:sldMkLst>
          <pc:docMk/>
          <pc:sldMk cId="2417698126" sldId="262"/>
        </pc:sldMkLst>
        <pc:spChg chg="mod">
          <ac:chgData name="mark liebman" userId="d319635259e472d3" providerId="LiveId" clId="{10DE2F45-87E8-4056-85B4-75D30C03D942}" dt="2024-10-10T17:25:21.026" v="4117" actId="20577"/>
          <ac:spMkLst>
            <pc:docMk/>
            <pc:sldMk cId="2417698126" sldId="262"/>
            <ac:spMk id="3" creationId="{203A9D90-6288-FF85-A14B-EAAC61E0E9A8}"/>
          </ac:spMkLst>
        </pc:spChg>
      </pc:sldChg>
      <pc:sldChg chg="modSp mod">
        <pc:chgData name="mark liebman" userId="d319635259e472d3" providerId="LiveId" clId="{10DE2F45-87E8-4056-85B4-75D30C03D942}" dt="2024-10-10T17:30:43.673" v="4404" actId="20577"/>
        <pc:sldMkLst>
          <pc:docMk/>
          <pc:sldMk cId="3912869560" sldId="263"/>
        </pc:sldMkLst>
        <pc:spChg chg="mod">
          <ac:chgData name="mark liebman" userId="d319635259e472d3" providerId="LiveId" clId="{10DE2F45-87E8-4056-85B4-75D30C03D942}" dt="2024-10-10T17:30:43.673" v="4404" actId="20577"/>
          <ac:spMkLst>
            <pc:docMk/>
            <pc:sldMk cId="3912869560" sldId="263"/>
            <ac:spMk id="3" creationId="{203A9D90-6288-FF85-A14B-EAAC61E0E9A8}"/>
          </ac:spMkLst>
        </pc:spChg>
      </pc:sldChg>
      <pc:sldChg chg="modSp mod">
        <pc:chgData name="mark liebman" userId="d319635259e472d3" providerId="LiveId" clId="{10DE2F45-87E8-4056-85B4-75D30C03D942}" dt="2024-10-10T17:34:47.104" v="4860" actId="20577"/>
        <pc:sldMkLst>
          <pc:docMk/>
          <pc:sldMk cId="627664966" sldId="264"/>
        </pc:sldMkLst>
        <pc:spChg chg="mod">
          <ac:chgData name="mark liebman" userId="d319635259e472d3" providerId="LiveId" clId="{10DE2F45-87E8-4056-85B4-75D30C03D942}" dt="2024-10-10T17:34:47.104" v="4860" actId="20577"/>
          <ac:spMkLst>
            <pc:docMk/>
            <pc:sldMk cId="627664966" sldId="264"/>
            <ac:spMk id="3" creationId="{203A9D90-6288-FF85-A14B-EAAC61E0E9A8}"/>
          </ac:spMkLst>
        </pc:spChg>
      </pc:sldChg>
      <pc:sldChg chg="modSp mod">
        <pc:chgData name="mark liebman" userId="d319635259e472d3" providerId="LiveId" clId="{10DE2F45-87E8-4056-85B4-75D30C03D942}" dt="2024-10-10T17:44:15.576" v="6298" actId="20577"/>
        <pc:sldMkLst>
          <pc:docMk/>
          <pc:sldMk cId="3985272254" sldId="265"/>
        </pc:sldMkLst>
        <pc:spChg chg="mod">
          <ac:chgData name="mark liebman" userId="d319635259e472d3" providerId="LiveId" clId="{10DE2F45-87E8-4056-85B4-75D30C03D942}" dt="2024-10-10T17:44:15.576" v="6298" actId="20577"/>
          <ac:spMkLst>
            <pc:docMk/>
            <pc:sldMk cId="3985272254" sldId="265"/>
            <ac:spMk id="3" creationId="{203A9D90-6288-FF85-A14B-EAAC61E0E9A8}"/>
          </ac:spMkLst>
        </pc:spChg>
      </pc:sldChg>
      <pc:sldChg chg="modSp mod">
        <pc:chgData name="mark liebman" userId="d319635259e472d3" providerId="LiveId" clId="{10DE2F45-87E8-4056-85B4-75D30C03D942}" dt="2024-10-10T17:46:23.812" v="6769" actId="20577"/>
        <pc:sldMkLst>
          <pc:docMk/>
          <pc:sldMk cId="4226099158" sldId="266"/>
        </pc:sldMkLst>
        <pc:spChg chg="mod">
          <ac:chgData name="mark liebman" userId="d319635259e472d3" providerId="LiveId" clId="{10DE2F45-87E8-4056-85B4-75D30C03D942}" dt="2024-10-10T17:46:23.812" v="6769" actId="20577"/>
          <ac:spMkLst>
            <pc:docMk/>
            <pc:sldMk cId="4226099158" sldId="266"/>
            <ac:spMk id="3" creationId="{203A9D90-6288-FF85-A14B-EAAC61E0E9A8}"/>
          </ac:spMkLst>
        </pc:spChg>
      </pc:sldChg>
      <pc:sldChg chg="modSp del mod">
        <pc:chgData name="mark liebman" userId="d319635259e472d3" providerId="LiveId" clId="{10DE2F45-87E8-4056-85B4-75D30C03D942}" dt="2024-10-10T17:51:33.414" v="6955" actId="2696"/>
        <pc:sldMkLst>
          <pc:docMk/>
          <pc:sldMk cId="850427537" sldId="267"/>
        </pc:sldMkLst>
        <pc:spChg chg="mod">
          <ac:chgData name="mark liebman" userId="d319635259e472d3" providerId="LiveId" clId="{10DE2F45-87E8-4056-85B4-75D30C03D942}" dt="2024-10-10T17:48:49.422" v="6954" actId="20577"/>
          <ac:spMkLst>
            <pc:docMk/>
            <pc:sldMk cId="850427537" sldId="267"/>
            <ac:spMk id="3" creationId="{203A9D90-6288-FF85-A14B-EAAC61E0E9A8}"/>
          </ac:spMkLst>
        </pc:spChg>
      </pc:sldChg>
      <pc:sldChg chg="modSp mod">
        <pc:chgData name="mark liebman" userId="d319635259e472d3" providerId="LiveId" clId="{10DE2F45-87E8-4056-85B4-75D30C03D942}" dt="2024-10-10T17:48:35.712" v="6952" actId="20577"/>
        <pc:sldMkLst>
          <pc:docMk/>
          <pc:sldMk cId="3364109993" sldId="268"/>
        </pc:sldMkLst>
        <pc:graphicFrameChg chg="modGraphic">
          <ac:chgData name="mark liebman" userId="d319635259e472d3" providerId="LiveId" clId="{10DE2F45-87E8-4056-85B4-75D30C03D942}" dt="2024-10-10T17:48:35.712" v="6952" actId="20577"/>
          <ac:graphicFrameMkLst>
            <pc:docMk/>
            <pc:sldMk cId="3364109993" sldId="268"/>
            <ac:graphicFrameMk id="4" creationId="{BC8B6778-11BB-9A9A-F0BF-8949F85F8237}"/>
          </ac:graphicFrameMkLst>
        </pc:graphicFrameChg>
      </pc:sldChg>
      <pc:sldChg chg="modSp mod">
        <pc:chgData name="mark liebman" userId="d319635259e472d3" providerId="LiveId" clId="{10DE2F45-87E8-4056-85B4-75D30C03D942}" dt="2024-10-10T18:03:01.558" v="8833" actId="20577"/>
        <pc:sldMkLst>
          <pc:docMk/>
          <pc:sldMk cId="3799370086" sldId="269"/>
        </pc:sldMkLst>
        <pc:spChg chg="mod">
          <ac:chgData name="mark liebman" userId="d319635259e472d3" providerId="LiveId" clId="{10DE2F45-87E8-4056-85B4-75D30C03D942}" dt="2024-10-10T18:03:01.558" v="8833" actId="20577"/>
          <ac:spMkLst>
            <pc:docMk/>
            <pc:sldMk cId="3799370086" sldId="269"/>
            <ac:spMk id="3" creationId="{203A9D90-6288-FF85-A14B-EAAC61E0E9A8}"/>
          </ac:spMkLst>
        </pc:spChg>
      </pc:sldChg>
      <pc:sldChg chg="addSp delSp modSp mod">
        <pc:chgData name="mark liebman" userId="d319635259e472d3" providerId="LiveId" clId="{10DE2F45-87E8-4056-85B4-75D30C03D942}" dt="2024-10-02T15:52:05.332" v="560" actId="20577"/>
        <pc:sldMkLst>
          <pc:docMk/>
          <pc:sldMk cId="3887641486" sldId="270"/>
        </pc:sldMkLst>
        <pc:spChg chg="mod">
          <ac:chgData name="mark liebman" userId="d319635259e472d3" providerId="LiveId" clId="{10DE2F45-87E8-4056-85B4-75D30C03D942}" dt="2024-10-02T15:52:05.332" v="560" actId="20577"/>
          <ac:spMkLst>
            <pc:docMk/>
            <pc:sldMk cId="3887641486" sldId="270"/>
            <ac:spMk id="3" creationId="{0CC31931-4847-F763-D4D1-1433E7E0CE49}"/>
          </ac:spMkLst>
        </pc:spChg>
        <pc:spChg chg="add del mod">
          <ac:chgData name="mark liebman" userId="d319635259e472d3" providerId="LiveId" clId="{10DE2F45-87E8-4056-85B4-75D30C03D942}" dt="2024-10-02T15:47:49.045" v="118"/>
          <ac:spMkLst>
            <pc:docMk/>
            <pc:sldMk cId="3887641486" sldId="270"/>
            <ac:spMk id="5" creationId="{80B28668-2BDA-891B-71EB-2D7D8044DEFF}"/>
          </ac:spMkLst>
        </pc:spChg>
        <pc:graphicFrameChg chg="add mod modGraphic">
          <ac:chgData name="mark liebman" userId="d319635259e472d3" providerId="LiveId" clId="{10DE2F45-87E8-4056-85B4-75D30C03D942}" dt="2024-10-02T15:48:12.088" v="121" actId="14100"/>
          <ac:graphicFrameMkLst>
            <pc:docMk/>
            <pc:sldMk cId="3887641486" sldId="270"/>
            <ac:graphicFrameMk id="6" creationId="{9A2C964F-AE38-0A4B-C8B5-DC379898185C}"/>
          </ac:graphicFrameMkLst>
        </pc:graphicFrameChg>
        <pc:picChg chg="del mod">
          <ac:chgData name="mark liebman" userId="d319635259e472d3" providerId="LiveId" clId="{10DE2F45-87E8-4056-85B4-75D30C03D942}" dt="2024-10-02T15:47:45.762" v="117" actId="478"/>
          <ac:picMkLst>
            <pc:docMk/>
            <pc:sldMk cId="3887641486" sldId="270"/>
            <ac:picMk id="10" creationId="{C3022619-ABD1-BF3C-F7D9-E56C642C5D22}"/>
          </ac:picMkLst>
        </pc:picChg>
      </pc:sldChg>
      <pc:sldChg chg="addSp delSp modSp mod">
        <pc:chgData name="mark liebman" userId="d319635259e472d3" providerId="LiveId" clId="{10DE2F45-87E8-4056-85B4-75D30C03D942}" dt="2024-10-02T16:08:25.085" v="1071" actId="20577"/>
        <pc:sldMkLst>
          <pc:docMk/>
          <pc:sldMk cId="1306592365" sldId="271"/>
        </pc:sldMkLst>
        <pc:spChg chg="mod">
          <ac:chgData name="mark liebman" userId="d319635259e472d3" providerId="LiveId" clId="{10DE2F45-87E8-4056-85B4-75D30C03D942}" dt="2024-10-02T16:08:25.085" v="1071" actId="20577"/>
          <ac:spMkLst>
            <pc:docMk/>
            <pc:sldMk cId="1306592365" sldId="271"/>
            <ac:spMk id="3" creationId="{0CC31931-4847-F763-D4D1-1433E7E0CE49}"/>
          </ac:spMkLst>
        </pc:spChg>
        <pc:spChg chg="add del mod">
          <ac:chgData name="mark liebman" userId="d319635259e472d3" providerId="LiveId" clId="{10DE2F45-87E8-4056-85B4-75D30C03D942}" dt="2024-10-02T15:52:22.217" v="562"/>
          <ac:spMkLst>
            <pc:docMk/>
            <pc:sldMk cId="1306592365" sldId="271"/>
            <ac:spMk id="5" creationId="{1A580EBD-6DCC-5EC0-E2CE-6E36616BD1A1}"/>
          </ac:spMkLst>
        </pc:spChg>
        <pc:graphicFrameChg chg="add mod modGraphic">
          <ac:chgData name="mark liebman" userId="d319635259e472d3" providerId="LiveId" clId="{10DE2F45-87E8-4056-85B4-75D30C03D942}" dt="2024-10-02T15:52:31.938" v="565" actId="14100"/>
          <ac:graphicFrameMkLst>
            <pc:docMk/>
            <pc:sldMk cId="1306592365" sldId="271"/>
            <ac:graphicFrameMk id="7" creationId="{4C9B0C76-4ABC-9CD2-17B9-E1984FD63DC3}"/>
          </ac:graphicFrameMkLst>
        </pc:graphicFrameChg>
        <pc:picChg chg="del">
          <ac:chgData name="mark liebman" userId="d319635259e472d3" providerId="LiveId" clId="{10DE2F45-87E8-4056-85B4-75D30C03D942}" dt="2024-10-02T15:52:13.886" v="561" actId="478"/>
          <ac:picMkLst>
            <pc:docMk/>
            <pc:sldMk cId="1306592365" sldId="271"/>
            <ac:picMk id="6" creationId="{C2A3775D-51A5-D12F-8A3D-32A5B63F1D82}"/>
          </ac:picMkLst>
        </pc:picChg>
      </pc:sldChg>
      <pc:sldChg chg="addSp delSp modSp mod">
        <pc:chgData name="mark liebman" userId="d319635259e472d3" providerId="LiveId" clId="{10DE2F45-87E8-4056-85B4-75D30C03D942}" dt="2024-10-02T17:24:43.734" v="2019" actId="20577"/>
        <pc:sldMkLst>
          <pc:docMk/>
          <pc:sldMk cId="1901477980" sldId="272"/>
        </pc:sldMkLst>
        <pc:spChg chg="mod">
          <ac:chgData name="mark liebman" userId="d319635259e472d3" providerId="LiveId" clId="{10DE2F45-87E8-4056-85B4-75D30C03D942}" dt="2024-10-02T17:24:43.734" v="2019" actId="20577"/>
          <ac:spMkLst>
            <pc:docMk/>
            <pc:sldMk cId="1901477980" sldId="272"/>
            <ac:spMk id="3" creationId="{0CC31931-4847-F763-D4D1-1433E7E0CE49}"/>
          </ac:spMkLst>
        </pc:spChg>
        <pc:spChg chg="add del mod">
          <ac:chgData name="mark liebman" userId="d319635259e472d3" providerId="LiveId" clId="{10DE2F45-87E8-4056-85B4-75D30C03D942}" dt="2024-10-02T17:15:32.130" v="1073"/>
          <ac:spMkLst>
            <pc:docMk/>
            <pc:sldMk cId="1901477980" sldId="272"/>
            <ac:spMk id="5" creationId="{2469C807-38B1-8F32-6438-333A5370B4C5}"/>
          </ac:spMkLst>
        </pc:spChg>
        <pc:graphicFrameChg chg="add mod">
          <ac:chgData name="mark liebman" userId="d319635259e472d3" providerId="LiveId" clId="{10DE2F45-87E8-4056-85B4-75D30C03D942}" dt="2024-10-02T17:15:32.130" v="1073"/>
          <ac:graphicFrameMkLst>
            <pc:docMk/>
            <pc:sldMk cId="1901477980" sldId="272"/>
            <ac:graphicFrameMk id="7" creationId="{A9B0B268-4699-A30E-0AA2-884263162DAF}"/>
          </ac:graphicFrameMkLst>
        </pc:graphicFrameChg>
        <pc:picChg chg="del">
          <ac:chgData name="mark liebman" userId="d319635259e472d3" providerId="LiveId" clId="{10DE2F45-87E8-4056-85B4-75D30C03D942}" dt="2024-10-02T17:15:29.664" v="1072" actId="478"/>
          <ac:picMkLst>
            <pc:docMk/>
            <pc:sldMk cId="1901477980" sldId="272"/>
            <ac:picMk id="6" creationId="{D4C80DC3-BDC2-5C76-B2D1-6B01142DEC0F}"/>
          </ac:picMkLst>
        </pc:picChg>
      </pc:sldChg>
      <pc:sldChg chg="addSp delSp modSp mod">
        <pc:chgData name="mark liebman" userId="d319635259e472d3" providerId="LiveId" clId="{10DE2F45-87E8-4056-85B4-75D30C03D942}" dt="2024-10-02T17:29:26.195" v="2353" actId="5793"/>
        <pc:sldMkLst>
          <pc:docMk/>
          <pc:sldMk cId="3333452679" sldId="273"/>
        </pc:sldMkLst>
        <pc:spChg chg="mod">
          <ac:chgData name="mark liebman" userId="d319635259e472d3" providerId="LiveId" clId="{10DE2F45-87E8-4056-85B4-75D30C03D942}" dt="2024-10-02T17:29:26.195" v="2353" actId="5793"/>
          <ac:spMkLst>
            <pc:docMk/>
            <pc:sldMk cId="3333452679" sldId="273"/>
            <ac:spMk id="3" creationId="{0CC31931-4847-F763-D4D1-1433E7E0CE49}"/>
          </ac:spMkLst>
        </pc:spChg>
        <pc:spChg chg="add del mod">
          <ac:chgData name="mark liebman" userId="d319635259e472d3" providerId="LiveId" clId="{10DE2F45-87E8-4056-85B4-75D30C03D942}" dt="2024-10-02T17:26:35.768" v="2021"/>
          <ac:spMkLst>
            <pc:docMk/>
            <pc:sldMk cId="3333452679" sldId="273"/>
            <ac:spMk id="5" creationId="{A05ECB62-23F5-632C-356B-6B596F7D4A09}"/>
          </ac:spMkLst>
        </pc:spChg>
        <pc:graphicFrameChg chg="add mod">
          <ac:chgData name="mark liebman" userId="d319635259e472d3" providerId="LiveId" clId="{10DE2F45-87E8-4056-85B4-75D30C03D942}" dt="2024-10-02T17:26:35.768" v="2021"/>
          <ac:graphicFrameMkLst>
            <pc:docMk/>
            <pc:sldMk cId="3333452679" sldId="273"/>
            <ac:graphicFrameMk id="7" creationId="{1130FA0C-3BEE-00FE-790F-7F65873E069B}"/>
          </ac:graphicFrameMkLst>
        </pc:graphicFrameChg>
        <pc:picChg chg="del">
          <ac:chgData name="mark liebman" userId="d319635259e472d3" providerId="LiveId" clId="{10DE2F45-87E8-4056-85B4-75D30C03D942}" dt="2024-10-02T17:26:34.900" v="2020" actId="478"/>
          <ac:picMkLst>
            <pc:docMk/>
            <pc:sldMk cId="3333452679" sldId="273"/>
            <ac:picMk id="6" creationId="{681EB027-545B-A4F6-0B0F-100EA5E6CAB4}"/>
          </ac:picMkLst>
        </pc:picChg>
      </pc:sldChg>
    </pc:docChg>
  </pc:docChgLst>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https://d.docs.live.net/d319635259e472d3/Documents/NADA%20Documents/Class%203%20-%20Service/Homework/RO%20Analysis%20by%20Tech.xlsm"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9012-48F0-A51D-4DA66A284313}"/>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9012-48F0-A51D-4DA66A284313}"/>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0.48739211372482655</c:v>
                </c:pt>
                <c:pt idx="1">
                  <c:v>0.18395667625655779</c:v>
                </c:pt>
                <c:pt idx="2">
                  <c:v>0.32865121001861569</c:v>
                </c:pt>
              </c:numCache>
            </c:numRef>
          </c:val>
          <c:extLst>
            <c:ext xmlns:c16="http://schemas.microsoft.com/office/drawing/2014/chart" uri="{C3380CC4-5D6E-409C-BE32-E72D297353CC}">
              <c16:uniqueId val="{00000004-9012-48F0-A51D-4DA66A284313}"/>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Mark Liebman</a:t>
            </a:r>
          </a:p>
          <a:p>
            <a:pPr algn="ctr"/>
            <a:r>
              <a:rPr lang="en-US" sz="3200" dirty="0"/>
              <a:t>Douglas VW – Nada Class N446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a:p>
            <a:r>
              <a:rPr lang="en-US" dirty="0"/>
              <a:t>Job offers, More money, Career advancement, Personal Development, Monthly Meetings, Annual Raises, More certifications, Brand Schooling, More Schooling, Discount further, Building renovations, Work flexibility, Tire promotions, Raises, Facility Growth </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r>
              <a:rPr lang="en-US" dirty="0"/>
              <a:t>Low Pay, Electric Vehicles, Failure to get approvals, Tight Labor Supply, No dedicated EV lifts, Competition, Lack of Work, Quality Control at production level, </a:t>
            </a:r>
            <a:r>
              <a:rPr lang="en-US" dirty="0" err="1"/>
              <a:t>Competion</a:t>
            </a:r>
            <a:r>
              <a:rPr lang="en-US" dirty="0"/>
              <a:t>, Close by Dealers, Someone eating your lunch, Federal Guidelines, Local Dealers, Electric Vehicles, Parking, Fix Right First Time, Too many recalls/problems with new cars, Customer Service, Appointment Scheduling, Independents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Objectives</a:t>
            </a:r>
          </a:p>
          <a:p>
            <a:endParaRPr lang="en-US" dirty="0"/>
          </a:p>
          <a:p>
            <a:r>
              <a:rPr lang="en-US" dirty="0"/>
              <a:t>Upon reviewing our SWOT Analysis a few things come to mind. It is easy to notice many Employees value our dedication to Customer Service, our team of skilled technicians and the Work Culture we have instilled in our dealership. </a:t>
            </a:r>
          </a:p>
          <a:p>
            <a:r>
              <a:rPr lang="en-US" dirty="0"/>
              <a:t>To focus on our weaknesses and Opportunities it would seem we have a lot of potential in offering expanded training for our Technicians to take advantage of, as well as possibly revamping and updating our shop to be more modern. </a:t>
            </a:r>
          </a:p>
          <a:p>
            <a:r>
              <a:rPr lang="en-US" dirty="0"/>
              <a:t>There were many citations of low pay as a reason as being weaknesses and threats to our dealership, but upon review of our pay structures and pay structures for surrounding dealerships, we have found our pay plan to be very fair in terms of compensation. </a:t>
            </a:r>
          </a:p>
          <a:p>
            <a:r>
              <a:rPr lang="en-US" dirty="0"/>
              <a:t>In terms of Objectives based off of the SWOT Analysis, I think our most immediate objective would be addressing possible concerns of favoritism. We can also look into updating our shop to allow more output and be more EV friendly.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r>
              <a:rPr lang="en-US" dirty="0"/>
              <a:t>We will conduct a cost/benefit analysis to look into the viability of potentially restoring our shop and adding a dedicated EV lift. </a:t>
            </a:r>
          </a:p>
          <a:p>
            <a:r>
              <a:rPr lang="en-US" dirty="0"/>
              <a:t>We will conduct interviews with Employees individually without the Service Manager present to address potential cases of favoritism. </a:t>
            </a:r>
          </a:p>
          <a:p>
            <a:r>
              <a:rPr lang="en-US" dirty="0"/>
              <a:t>We will work with Volkswagen to offer more training classes to our technicians.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590897059"/>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Employee Interviews</a:t>
                      </a:r>
                    </a:p>
                  </a:txBody>
                  <a:tcPr/>
                </a:tc>
                <a:tc>
                  <a:txBody>
                    <a:bodyPr/>
                    <a:lstStyle/>
                    <a:p>
                      <a:r>
                        <a:rPr lang="en-US" dirty="0"/>
                        <a:t>GM, Ownership</a:t>
                      </a:r>
                    </a:p>
                  </a:txBody>
                  <a:tcPr/>
                </a:tc>
                <a:tc>
                  <a:txBody>
                    <a:bodyPr/>
                    <a:lstStyle/>
                    <a:p>
                      <a:r>
                        <a:rPr lang="en-US" dirty="0"/>
                        <a:t>9/01/24  -  9/30/24</a:t>
                      </a:r>
                    </a:p>
                  </a:txBody>
                  <a:tcPr/>
                </a:tc>
                <a:extLst>
                  <a:ext uri="{0D108BD9-81ED-4DB2-BD59-A6C34878D82A}">
                    <a16:rowId xmlns:a16="http://schemas.microsoft.com/office/drawing/2014/main" val="2400365483"/>
                  </a:ext>
                </a:extLst>
              </a:tr>
              <a:tr h="565004">
                <a:tc>
                  <a:txBody>
                    <a:bodyPr/>
                    <a:lstStyle/>
                    <a:p>
                      <a:r>
                        <a:rPr lang="en-US" dirty="0"/>
                        <a:t>Cost/Benefit Analysis</a:t>
                      </a:r>
                    </a:p>
                  </a:txBody>
                  <a:tcPr/>
                </a:tc>
                <a:tc>
                  <a:txBody>
                    <a:bodyPr/>
                    <a:lstStyle/>
                    <a:p>
                      <a:r>
                        <a:rPr lang="en-US" dirty="0"/>
                        <a:t>Service Manager</a:t>
                      </a:r>
                    </a:p>
                  </a:txBody>
                  <a:tcPr/>
                </a:tc>
                <a:tc>
                  <a:txBody>
                    <a:bodyPr/>
                    <a:lstStyle/>
                    <a:p>
                      <a:r>
                        <a:rPr lang="en-US" dirty="0"/>
                        <a:t>9/14/24  -  9/30/24</a:t>
                      </a:r>
                    </a:p>
                  </a:txBody>
                  <a:tcPr/>
                </a:tc>
                <a:extLst>
                  <a:ext uri="{0D108BD9-81ED-4DB2-BD59-A6C34878D82A}">
                    <a16:rowId xmlns:a16="http://schemas.microsoft.com/office/drawing/2014/main" val="107845787"/>
                  </a:ext>
                </a:extLst>
              </a:tr>
              <a:tr h="565004">
                <a:tc>
                  <a:txBody>
                    <a:bodyPr/>
                    <a:lstStyle/>
                    <a:p>
                      <a:r>
                        <a:rPr lang="en-US" dirty="0"/>
                        <a:t>Contact VW Trainers</a:t>
                      </a:r>
                    </a:p>
                  </a:txBody>
                  <a:tcPr/>
                </a:tc>
                <a:tc>
                  <a:txBody>
                    <a:bodyPr/>
                    <a:lstStyle/>
                    <a:p>
                      <a:r>
                        <a:rPr lang="en-US" dirty="0"/>
                        <a:t>Service Manager</a:t>
                      </a:r>
                    </a:p>
                  </a:txBody>
                  <a:tcPr/>
                </a:tc>
                <a:tc>
                  <a:txBody>
                    <a:bodyPr/>
                    <a:lstStyle/>
                    <a:p>
                      <a:r>
                        <a:rPr lang="en-US" dirty="0"/>
                        <a:t>9/01/24  -  9/30/24</a:t>
                      </a:r>
                    </a:p>
                  </a:txBody>
                  <a:tcPr/>
                </a:tc>
                <a:extLst>
                  <a:ext uri="{0D108BD9-81ED-4DB2-BD59-A6C34878D82A}">
                    <a16:rowId xmlns:a16="http://schemas.microsoft.com/office/drawing/2014/main" val="1530126605"/>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a:t>Synopsis</a:t>
            </a:r>
          </a:p>
          <a:p>
            <a:endParaRPr lang="en-US" dirty="0"/>
          </a:p>
          <a:p>
            <a:r>
              <a:rPr lang="en-US" dirty="0"/>
              <a:t>Taking a look at our service department it is clear to see we have a strong department with many strengths. Our efficiency is very high, we utilize a strong percentage of our facility and the employees seem to value the team we have built over the years. </a:t>
            </a:r>
          </a:p>
          <a:p>
            <a:r>
              <a:rPr lang="en-US" dirty="0"/>
              <a:t>It is also clear though that we do have much room for improvement. While most of our employees value the work culture here, it is clear some other’s do not based off of the SWOT analysis. Concerns of favoritism need to be addressed to see if they are valid.</a:t>
            </a:r>
          </a:p>
          <a:p>
            <a:r>
              <a:rPr lang="en-US" dirty="0"/>
              <a:t>It is also evident we are not spending enough money on our Marketing. We will start with a small increase to our spend and exponentially increase this amount on a month to month basis until we feel we are spending the correct amount for our dealership. </a:t>
            </a:r>
          </a:p>
          <a:p>
            <a:r>
              <a:rPr lang="en-US" dirty="0"/>
              <a:t>We can potentially look at improving and modernizing the shop, although that is going to be a costly endeavor and will most likely need to be looked at further </a:t>
            </a:r>
            <a:r>
              <a:rPr lang="en-US"/>
              <a:t>down the road.</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We are currently spending very little money marketing at our dealership. </a:t>
            </a:r>
          </a:p>
          <a:p>
            <a:r>
              <a:rPr lang="en-US" sz="1800" b="0" i="0" u="none" strike="noStrike" baseline="0" dirty="0">
                <a:solidFill>
                  <a:schemeClr val="tx1"/>
                </a:solidFill>
                <a:latin typeface="Calibri" panose="020F0502020204030204" pitchFamily="34" charset="0"/>
              </a:rPr>
              <a:t>We can start by increasing our marketing spend at a small amount, with increment increases month over month</a:t>
            </a:r>
          </a:p>
          <a:p>
            <a:r>
              <a:rPr lang="en-US" sz="1800" b="0" i="0" u="none" strike="noStrike" baseline="0" dirty="0">
                <a:solidFill>
                  <a:schemeClr val="tx1"/>
                </a:solidFill>
                <a:latin typeface="Calibri" panose="020F0502020204030204" pitchFamily="34" charset="0"/>
              </a:rPr>
              <a:t>We can only do this if we can justify the increased spending</a:t>
            </a:r>
          </a:p>
          <a:p>
            <a:r>
              <a:rPr lang="en-US" sz="1800" b="0" i="0" u="none" strike="noStrike" baseline="0" dirty="0">
                <a:solidFill>
                  <a:schemeClr val="tx1"/>
                </a:solidFill>
                <a:latin typeface="Calibri" panose="020F0502020204030204" pitchFamily="34" charset="0"/>
              </a:rPr>
              <a:t>We will start conducting as part of our survey asking the question to our clients of where did they come to us from, and was it a part of any of our marketing efforts. When compiling this information into a report it should provide </a:t>
            </a:r>
            <a:r>
              <a:rPr lang="en-US" dirty="0">
                <a:solidFill>
                  <a:schemeClr val="tx1"/>
                </a:solidFill>
                <a:latin typeface="Calibri" panose="020F0502020204030204" pitchFamily="34" charset="0"/>
              </a:rPr>
              <a:t>us insight into where each of our new clients are coming from and where to most effectively spend our Marketing dollars. </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performing very well at our dealership currently</a:t>
            </a:r>
          </a:p>
          <a:p>
            <a:r>
              <a:rPr lang="en-US" sz="1800" b="0" i="0" u="none" strike="noStrike" baseline="0" dirty="0">
                <a:solidFill>
                  <a:srgbClr val="221E1F"/>
                </a:solidFill>
                <a:latin typeface="Calibri" panose="020F0502020204030204" pitchFamily="34" charset="0"/>
              </a:rPr>
              <a:t>We should make our focus on increasing sales and gross profit for our Customer category.</a:t>
            </a:r>
          </a:p>
          <a:p>
            <a:r>
              <a:rPr lang="en-US" sz="1800" b="0" i="0" u="none" strike="noStrike" baseline="0" dirty="0">
                <a:solidFill>
                  <a:srgbClr val="221E1F"/>
                </a:solidFill>
                <a:latin typeface="Calibri" panose="020F0502020204030204" pitchFamily="34" charset="0"/>
              </a:rPr>
              <a:t>We will need to stop discounting work as much as we have been</a:t>
            </a:r>
          </a:p>
          <a:p>
            <a:r>
              <a:rPr lang="en-US" sz="1800" b="0" i="0" u="none" strike="noStrike" baseline="0" dirty="0">
                <a:solidFill>
                  <a:srgbClr val="221E1F"/>
                </a:solidFill>
                <a:latin typeface="Calibri" panose="020F0502020204030204" pitchFamily="34" charset="0"/>
              </a:rPr>
              <a:t>At the end of the month a follow up will be conducted to see if the gross as % of sales has improved. </a:t>
            </a:r>
          </a:p>
          <a:p>
            <a:endParaRPr lang="en-US" dirty="0"/>
          </a:p>
        </p:txBody>
      </p:sp>
      <p:graphicFrame>
        <p:nvGraphicFramePr>
          <p:cNvPr id="6" name="Content Placeholder 5">
            <a:extLst>
              <a:ext uri="{FF2B5EF4-FFF2-40B4-BE49-F238E27FC236}">
                <a16:creationId xmlns:a16="http://schemas.microsoft.com/office/drawing/2014/main" id="{9A2C964F-AE38-0A4B-C8B5-DC379898185C}"/>
              </a:ext>
            </a:extLst>
          </p:cNvPr>
          <p:cNvGraphicFramePr>
            <a:graphicFrameLocks noGrp="1"/>
          </p:cNvGraphicFramePr>
          <p:nvPr>
            <p:ph sz="quarter" idx="4"/>
            <p:extLst>
              <p:ext uri="{D42A27DB-BD31-4B8C-83A1-F6EECF244321}">
                <p14:modId xmlns:p14="http://schemas.microsoft.com/office/powerpoint/2010/main" val="2338391476"/>
              </p:ext>
            </p:extLst>
          </p:nvPr>
        </p:nvGraphicFramePr>
        <p:xfrm>
          <a:off x="5087938" y="1590449"/>
          <a:ext cx="6426728" cy="4304613"/>
        </p:xfrm>
        <a:graphic>
          <a:graphicData uri="http://schemas.openxmlformats.org/drawingml/2006/table">
            <a:tbl>
              <a:tblPr>
                <a:tableStyleId>{5C22544A-7EE6-4342-B048-85BDC9FD1C3A}</a:tableStyleId>
              </a:tblPr>
              <a:tblGrid>
                <a:gridCol w="682107">
                  <a:extLst>
                    <a:ext uri="{9D8B030D-6E8A-4147-A177-3AD203B41FA5}">
                      <a16:colId xmlns:a16="http://schemas.microsoft.com/office/drawing/2014/main" val="1158109719"/>
                    </a:ext>
                  </a:extLst>
                </a:gridCol>
                <a:gridCol w="1278951">
                  <a:extLst>
                    <a:ext uri="{9D8B030D-6E8A-4147-A177-3AD203B41FA5}">
                      <a16:colId xmlns:a16="http://schemas.microsoft.com/office/drawing/2014/main" val="3727529868"/>
                    </a:ext>
                  </a:extLst>
                </a:gridCol>
                <a:gridCol w="1300267">
                  <a:extLst>
                    <a:ext uri="{9D8B030D-6E8A-4147-A177-3AD203B41FA5}">
                      <a16:colId xmlns:a16="http://schemas.microsoft.com/office/drawing/2014/main" val="2084868690"/>
                    </a:ext>
                  </a:extLst>
                </a:gridCol>
                <a:gridCol w="1119081">
                  <a:extLst>
                    <a:ext uri="{9D8B030D-6E8A-4147-A177-3AD203B41FA5}">
                      <a16:colId xmlns:a16="http://schemas.microsoft.com/office/drawing/2014/main" val="724554995"/>
                    </a:ext>
                  </a:extLst>
                </a:gridCol>
                <a:gridCol w="1023161">
                  <a:extLst>
                    <a:ext uri="{9D8B030D-6E8A-4147-A177-3AD203B41FA5}">
                      <a16:colId xmlns:a16="http://schemas.microsoft.com/office/drawing/2014/main" val="4197950138"/>
                    </a:ext>
                  </a:extLst>
                </a:gridCol>
                <a:gridCol w="1023161">
                  <a:extLst>
                    <a:ext uri="{9D8B030D-6E8A-4147-A177-3AD203B41FA5}">
                      <a16:colId xmlns:a16="http://schemas.microsoft.com/office/drawing/2014/main" val="1097405302"/>
                    </a:ext>
                  </a:extLst>
                </a:gridCol>
              </a:tblGrid>
              <a:tr h="228264">
                <a:tc gridSpan="6">
                  <a:txBody>
                    <a:bodyPr/>
                    <a:lstStyle/>
                    <a:p>
                      <a:pPr algn="ctr" fontAlgn="ctr"/>
                      <a:r>
                        <a:rPr lang="en-US" sz="800" u="none" strike="noStrike">
                          <a:effectLst/>
                        </a:rPr>
                        <a:t>    Service Department Sales And Gross  (Labor Only)              </a:t>
                      </a:r>
                      <a:endParaRPr lang="en-US" sz="800" b="1" i="0" u="none" strike="noStrike">
                        <a:solidFill>
                          <a:srgbClr val="000000"/>
                        </a:solidFill>
                        <a:effectLst/>
                        <a:latin typeface="Arial" panose="020B0604020202020204" pitchFamily="34" charset="0"/>
                      </a:endParaRPr>
                    </a:p>
                  </a:txBody>
                  <a:tcPr marL="5168" marR="5168" marT="5168"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70583246"/>
                  </a:ext>
                </a:extLst>
              </a:tr>
              <a:tr h="279807">
                <a:tc>
                  <a:txBody>
                    <a:bodyPr/>
                    <a:lstStyle/>
                    <a:p>
                      <a:pPr algn="l" fontAlgn="b"/>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5168" marR="5168" marT="5168"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5168" marR="5168" marT="5168"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168" marR="5168" marT="5168" marB="0" anchor="b"/>
                </a:tc>
                <a:extLst>
                  <a:ext uri="{0D108BD9-81ED-4DB2-BD59-A6C34878D82A}">
                    <a16:rowId xmlns:a16="http://schemas.microsoft.com/office/drawing/2014/main" val="2133026847"/>
                  </a:ext>
                </a:extLst>
              </a:tr>
              <a:tr h="574341">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ctr" fontAlgn="b"/>
                      <a:r>
                        <a:rPr lang="en-US" sz="800" u="none" strike="noStrike">
                          <a:effectLst/>
                        </a:rPr>
                        <a:t>Category</a:t>
                      </a:r>
                      <a:endParaRPr lang="en-US" sz="800" b="0" i="0" u="none" strike="noStrike">
                        <a:solidFill>
                          <a:srgbClr val="FFFFFF"/>
                        </a:solidFill>
                        <a:effectLst/>
                        <a:latin typeface="Arial" panose="020B0604020202020204" pitchFamily="34" charset="0"/>
                      </a:endParaRPr>
                    </a:p>
                  </a:txBody>
                  <a:tcPr marL="5168" marR="5168" marT="5168" marB="0" anchor="b"/>
                </a:tc>
                <a:tc>
                  <a:txBody>
                    <a:bodyPr/>
                    <a:lstStyle/>
                    <a:p>
                      <a:pPr algn="ctr" fontAlgn="b"/>
                      <a:r>
                        <a:rPr lang="en-US" sz="800" u="none" strike="noStrike">
                          <a:effectLst/>
                        </a:rPr>
                        <a:t>Sales</a:t>
                      </a:r>
                      <a:endParaRPr lang="en-US" sz="800" b="0" i="0" u="none" strike="noStrike">
                        <a:solidFill>
                          <a:srgbClr val="FFFFFF"/>
                        </a:solidFill>
                        <a:effectLst/>
                        <a:latin typeface="Arial" panose="020B0604020202020204" pitchFamily="34" charset="0"/>
                      </a:endParaRPr>
                    </a:p>
                  </a:txBody>
                  <a:tcPr marL="5168" marR="5168" marT="5168" marB="0" anchor="b"/>
                </a:tc>
                <a:tc>
                  <a:txBody>
                    <a:bodyPr/>
                    <a:lstStyle/>
                    <a:p>
                      <a:pPr algn="ctr" fontAlgn="b"/>
                      <a:r>
                        <a:rPr lang="en-US" sz="800" u="none" strike="noStrike">
                          <a:effectLst/>
                        </a:rPr>
                        <a:t>Gross</a:t>
                      </a:r>
                      <a:endParaRPr lang="en-US" sz="800" b="0" i="0" u="none" strike="noStrike">
                        <a:solidFill>
                          <a:srgbClr val="FFFFFF"/>
                        </a:solidFill>
                        <a:effectLst/>
                        <a:latin typeface="Arial" panose="020B0604020202020204" pitchFamily="34" charset="0"/>
                      </a:endParaRPr>
                    </a:p>
                  </a:txBody>
                  <a:tcPr marL="5168" marR="5168" marT="5168" marB="0" anchor="b"/>
                </a:tc>
                <a:tc>
                  <a:txBody>
                    <a:bodyPr/>
                    <a:lstStyle/>
                    <a:p>
                      <a:pPr algn="ctr" fontAlgn="b"/>
                      <a:r>
                        <a:rPr lang="en-US" sz="800" u="none" strike="noStrike">
                          <a:effectLst/>
                        </a:rPr>
                        <a:t>Gross as % of Sales</a:t>
                      </a:r>
                      <a:endParaRPr lang="en-US" sz="800" b="0" i="0" u="none" strike="noStrike">
                        <a:solidFill>
                          <a:srgbClr val="FFFFFF"/>
                        </a:solidFill>
                        <a:effectLst/>
                        <a:latin typeface="Arial" panose="020B0604020202020204" pitchFamily="34" charset="0"/>
                      </a:endParaRPr>
                    </a:p>
                  </a:txBody>
                  <a:tcPr marL="5168" marR="5168" marT="5168" marB="0" anchor="b"/>
                </a:tc>
                <a:tc>
                  <a:txBody>
                    <a:bodyPr/>
                    <a:lstStyle/>
                    <a:p>
                      <a:pPr algn="ctr" fontAlgn="b"/>
                      <a:r>
                        <a:rPr lang="en-US" sz="700" u="none" strike="noStrike">
                          <a:effectLst/>
                        </a:rPr>
                        <a:t>%Sales Contribution</a:t>
                      </a:r>
                      <a:endParaRPr lang="en-US" sz="700" b="0" i="0" u="none" strike="noStrike">
                        <a:solidFill>
                          <a:srgbClr val="FFFFFF"/>
                        </a:solidFill>
                        <a:effectLst/>
                        <a:latin typeface="Arial" panose="020B0604020202020204" pitchFamily="34" charset="0"/>
                      </a:endParaRPr>
                    </a:p>
                  </a:txBody>
                  <a:tcPr marL="5168" marR="5168" marT="5168" marB="0" anchor="b"/>
                </a:tc>
                <a:extLst>
                  <a:ext uri="{0D108BD9-81ED-4DB2-BD59-A6C34878D82A}">
                    <a16:rowId xmlns:a16="http://schemas.microsoft.com/office/drawing/2014/main" val="3390157949"/>
                  </a:ext>
                </a:extLst>
              </a:tr>
              <a:tr h="220901">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Customer Car</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63.60%</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44.21%</a:t>
                      </a:r>
                      <a:endParaRPr lang="en-US" sz="900" b="0" i="0" u="none" strike="noStrike">
                        <a:solidFill>
                          <a:srgbClr val="000000"/>
                        </a:solidFill>
                        <a:effectLst/>
                        <a:latin typeface="Calibri" panose="020F0502020204030204" pitchFamily="34" charset="0"/>
                      </a:endParaRPr>
                    </a:p>
                  </a:txBody>
                  <a:tcPr marL="5168" marR="5168" marT="5168" marB="0" anchor="b"/>
                </a:tc>
                <a:extLst>
                  <a:ext uri="{0D108BD9-81ED-4DB2-BD59-A6C34878D82A}">
                    <a16:rowId xmlns:a16="http://schemas.microsoft.com/office/drawing/2014/main" val="1870472165"/>
                  </a:ext>
                </a:extLst>
              </a:tr>
              <a:tr h="39614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Customer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                138,893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              88,342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5168" marR="5168" marT="5168" marB="0" anchor="b"/>
                </a:tc>
                <a:extLst>
                  <a:ext uri="{0D108BD9-81ED-4DB2-BD59-A6C34878D82A}">
                    <a16:rowId xmlns:a16="http://schemas.microsoft.com/office/drawing/2014/main" val="2881916075"/>
                  </a:ext>
                </a:extLst>
              </a:tr>
              <a:tr h="228264">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Customer Other</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0.00%</a:t>
                      </a:r>
                      <a:endParaRPr lang="en-US" sz="900" b="0" i="0" u="none" strike="noStrike">
                        <a:solidFill>
                          <a:srgbClr val="000000"/>
                        </a:solidFill>
                        <a:effectLst/>
                        <a:latin typeface="Calibri" panose="020F0502020204030204" pitchFamily="34" charset="0"/>
                      </a:endParaRPr>
                    </a:p>
                  </a:txBody>
                  <a:tcPr marL="5168" marR="5168" marT="5168" marB="0" anchor="b"/>
                </a:tc>
                <a:extLst>
                  <a:ext uri="{0D108BD9-81ED-4DB2-BD59-A6C34878D82A}">
                    <a16:rowId xmlns:a16="http://schemas.microsoft.com/office/drawing/2014/main" val="3045889189"/>
                  </a:ext>
                </a:extLst>
              </a:tr>
              <a:tr h="39614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Warranty</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                107,443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              81,287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75.66%</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34.20%</a:t>
                      </a:r>
                      <a:endParaRPr lang="en-US" sz="900" b="0" i="0" u="none" strike="noStrike">
                        <a:solidFill>
                          <a:srgbClr val="000000"/>
                        </a:solidFill>
                        <a:effectLst/>
                        <a:latin typeface="Calibri" panose="020F0502020204030204" pitchFamily="34" charset="0"/>
                      </a:endParaRPr>
                    </a:p>
                  </a:txBody>
                  <a:tcPr marL="5168" marR="5168" marT="5168" marB="0" anchor="b"/>
                </a:tc>
                <a:extLst>
                  <a:ext uri="{0D108BD9-81ED-4DB2-BD59-A6C34878D82A}">
                    <a16:rowId xmlns:a16="http://schemas.microsoft.com/office/drawing/2014/main" val="3634412212"/>
                  </a:ext>
                </a:extLst>
              </a:tr>
              <a:tr h="39614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Warranty Other</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                             -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                        -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0.00%</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0.00%</a:t>
                      </a:r>
                      <a:endParaRPr lang="en-US" sz="900" b="0" i="0" u="none" strike="noStrike">
                        <a:solidFill>
                          <a:srgbClr val="000000"/>
                        </a:solidFill>
                        <a:effectLst/>
                        <a:latin typeface="Calibri" panose="020F0502020204030204" pitchFamily="34" charset="0"/>
                      </a:endParaRPr>
                    </a:p>
                  </a:txBody>
                  <a:tcPr marL="5168" marR="5168" marT="5168" marB="0" anchor="b"/>
                </a:tc>
                <a:extLst>
                  <a:ext uri="{0D108BD9-81ED-4DB2-BD59-A6C34878D82A}">
                    <a16:rowId xmlns:a16="http://schemas.microsoft.com/office/drawing/2014/main" val="2858072975"/>
                  </a:ext>
                </a:extLst>
              </a:tr>
              <a:tr h="39614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Internal</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                   67,801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              52,365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77.23%</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21.58%</a:t>
                      </a:r>
                      <a:endParaRPr lang="en-US" sz="900" b="0" i="0" u="none" strike="noStrike">
                        <a:solidFill>
                          <a:srgbClr val="000000"/>
                        </a:solidFill>
                        <a:effectLst/>
                        <a:latin typeface="Calibri" panose="020F0502020204030204" pitchFamily="34" charset="0"/>
                      </a:endParaRPr>
                    </a:p>
                  </a:txBody>
                  <a:tcPr marL="5168" marR="5168" marT="5168" marB="0" anchor="b"/>
                </a:tc>
                <a:extLst>
                  <a:ext uri="{0D108BD9-81ED-4DB2-BD59-A6C34878D82A}">
                    <a16:rowId xmlns:a16="http://schemas.microsoft.com/office/drawing/2014/main" val="1020015635"/>
                  </a:ext>
                </a:extLst>
              </a:tr>
              <a:tr h="39614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NVI / Road Ready</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                             -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                        -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0.00%</a:t>
                      </a:r>
                      <a:endParaRPr lang="en-US" sz="900" b="0" i="0" u="none" strike="noStrike">
                        <a:solidFill>
                          <a:srgbClr val="000000"/>
                        </a:solidFill>
                        <a:effectLst/>
                        <a:latin typeface="Calibri" panose="020F0502020204030204" pitchFamily="34" charset="0"/>
                      </a:endParaRPr>
                    </a:p>
                  </a:txBody>
                  <a:tcPr marL="5168" marR="5168" marT="5168" marB="0" anchor="b"/>
                </a:tc>
                <a:extLst>
                  <a:ext uri="{0D108BD9-81ED-4DB2-BD59-A6C34878D82A}">
                    <a16:rowId xmlns:a16="http://schemas.microsoft.com/office/drawing/2014/main" val="2170734038"/>
                  </a:ext>
                </a:extLst>
              </a:tr>
              <a:tr h="39614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Adj. Cost Of Labor</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0.00%</a:t>
                      </a:r>
                      <a:endParaRPr lang="en-US" sz="900" b="0" i="0" u="none" strike="noStrike">
                        <a:solidFill>
                          <a:srgbClr val="000000"/>
                        </a:solidFill>
                        <a:effectLst/>
                        <a:latin typeface="Calibri" panose="020F0502020204030204" pitchFamily="34" charset="0"/>
                      </a:endParaRPr>
                    </a:p>
                  </a:txBody>
                  <a:tcPr marL="5168" marR="5168" marT="5168" marB="0" anchor="b"/>
                </a:tc>
                <a:extLst>
                  <a:ext uri="{0D108BD9-81ED-4DB2-BD59-A6C34878D82A}">
                    <a16:rowId xmlns:a16="http://schemas.microsoft.com/office/drawing/2014/main" val="1835560263"/>
                  </a:ext>
                </a:extLst>
              </a:tr>
              <a:tr h="39614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800" u="none" strike="noStrike">
                          <a:effectLst/>
                        </a:rPr>
                        <a:t>Total</a:t>
                      </a:r>
                      <a:endParaRPr lang="en-US" sz="800" b="1" i="0" u="none" strike="noStrike">
                        <a:solidFill>
                          <a:srgbClr val="000000"/>
                        </a:solidFill>
                        <a:effectLst/>
                        <a:latin typeface="Arial" panose="020B0604020202020204" pitchFamily="34" charset="0"/>
                      </a:endParaRPr>
                    </a:p>
                  </a:txBody>
                  <a:tcPr marL="5168" marR="5168" marT="5168" marB="0" anchor="b"/>
                </a:tc>
                <a:tc>
                  <a:txBody>
                    <a:bodyPr/>
                    <a:lstStyle/>
                    <a:p>
                      <a:pPr algn="l" fontAlgn="b"/>
                      <a:r>
                        <a:rPr lang="en-US" sz="900" u="none" strike="noStrike">
                          <a:effectLst/>
                        </a:rPr>
                        <a:t> $                314,137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l" fontAlgn="b"/>
                      <a:r>
                        <a:rPr lang="en-US" sz="900" u="none" strike="noStrike">
                          <a:effectLst/>
                        </a:rPr>
                        <a:t> $           221,994 </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a:effectLst/>
                        </a:rPr>
                        <a:t>70.67%</a:t>
                      </a:r>
                      <a:endParaRPr lang="en-US" sz="900" b="0" i="0" u="none" strike="noStrike">
                        <a:solidFill>
                          <a:srgbClr val="000000"/>
                        </a:solidFill>
                        <a:effectLst/>
                        <a:latin typeface="Calibri" panose="020F0502020204030204" pitchFamily="34" charset="0"/>
                      </a:endParaRPr>
                    </a:p>
                  </a:txBody>
                  <a:tcPr marL="5168" marR="5168" marT="5168" marB="0" anchor="b"/>
                </a:tc>
                <a:tc>
                  <a:txBody>
                    <a:bodyPr/>
                    <a:lstStyle/>
                    <a:p>
                      <a:pPr algn="r" fontAlgn="b"/>
                      <a:r>
                        <a:rPr lang="en-US" sz="900" u="none" strike="noStrike" dirty="0">
                          <a:effectLst/>
                        </a:rPr>
                        <a:t>100.00%</a:t>
                      </a:r>
                      <a:endParaRPr lang="en-US" sz="900" b="0" i="0" u="none" strike="noStrike" dirty="0">
                        <a:solidFill>
                          <a:srgbClr val="000000"/>
                        </a:solidFill>
                        <a:effectLst/>
                        <a:latin typeface="Calibri" panose="020F0502020204030204" pitchFamily="34" charset="0"/>
                      </a:endParaRPr>
                    </a:p>
                  </a:txBody>
                  <a:tcPr marL="5168" marR="5168" marT="5168" marB="0" anchor="b"/>
                </a:tc>
                <a:extLst>
                  <a:ext uri="{0D108BD9-81ED-4DB2-BD59-A6C34878D82A}">
                    <a16:rowId xmlns:a16="http://schemas.microsoft.com/office/drawing/2014/main" val="1694204620"/>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currently are spending very little on marketing and discounting customer pay too much.</a:t>
            </a:r>
          </a:p>
          <a:p>
            <a:r>
              <a:rPr lang="en-US" sz="1800" b="0" i="0" u="none" strike="noStrike" baseline="0" dirty="0">
                <a:solidFill>
                  <a:srgbClr val="221E1F"/>
                </a:solidFill>
                <a:latin typeface="Calibri" panose="020F0502020204030204" pitchFamily="34" charset="0"/>
              </a:rPr>
              <a:t>We will look to stop discounting as much as we have been. Training for advisors on word tracks to build value will be implemented.</a:t>
            </a:r>
          </a:p>
          <a:p>
            <a:r>
              <a:rPr lang="en-US" dirty="0">
                <a:solidFill>
                  <a:srgbClr val="221E1F"/>
                </a:solidFill>
                <a:latin typeface="Calibri" panose="020F0502020204030204" pitchFamily="34" charset="0"/>
              </a:rPr>
              <a:t>We will look at our Marketing budget and see where we can best spend a little more money.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On a monthly basis the Marketing budget will have to be reviewed and adjusted as necessary.</a:t>
            </a:r>
          </a:p>
          <a:p>
            <a:endParaRPr lang="en-US" dirty="0"/>
          </a:p>
        </p:txBody>
      </p:sp>
      <p:graphicFrame>
        <p:nvGraphicFramePr>
          <p:cNvPr id="7" name="Content Placeholder 6">
            <a:extLst>
              <a:ext uri="{FF2B5EF4-FFF2-40B4-BE49-F238E27FC236}">
                <a16:creationId xmlns:a16="http://schemas.microsoft.com/office/drawing/2014/main" id="{4C9B0C76-4ABC-9CD2-17B9-E1984FD63DC3}"/>
              </a:ext>
            </a:extLst>
          </p:cNvPr>
          <p:cNvGraphicFramePr>
            <a:graphicFrameLocks noGrp="1"/>
          </p:cNvGraphicFramePr>
          <p:nvPr>
            <p:ph sz="half" idx="2"/>
            <p:extLst>
              <p:ext uri="{D42A27DB-BD31-4B8C-83A1-F6EECF244321}">
                <p14:modId xmlns:p14="http://schemas.microsoft.com/office/powerpoint/2010/main" val="2899045876"/>
              </p:ext>
            </p:extLst>
          </p:nvPr>
        </p:nvGraphicFramePr>
        <p:xfrm>
          <a:off x="5327650" y="2381900"/>
          <a:ext cx="5520255" cy="3874243"/>
        </p:xfrm>
        <a:graphic>
          <a:graphicData uri="http://schemas.openxmlformats.org/drawingml/2006/table">
            <a:tbl>
              <a:tblPr>
                <a:tableStyleId>{5C22544A-7EE6-4342-B048-85BDC9FD1C3A}</a:tableStyleId>
              </a:tblPr>
              <a:tblGrid>
                <a:gridCol w="907439">
                  <a:extLst>
                    <a:ext uri="{9D8B030D-6E8A-4147-A177-3AD203B41FA5}">
                      <a16:colId xmlns:a16="http://schemas.microsoft.com/office/drawing/2014/main" val="1111615157"/>
                    </a:ext>
                  </a:extLst>
                </a:gridCol>
                <a:gridCol w="2098453">
                  <a:extLst>
                    <a:ext uri="{9D8B030D-6E8A-4147-A177-3AD203B41FA5}">
                      <a16:colId xmlns:a16="http://schemas.microsoft.com/office/drawing/2014/main" val="3156285419"/>
                    </a:ext>
                  </a:extLst>
                </a:gridCol>
                <a:gridCol w="1606924">
                  <a:extLst>
                    <a:ext uri="{9D8B030D-6E8A-4147-A177-3AD203B41FA5}">
                      <a16:colId xmlns:a16="http://schemas.microsoft.com/office/drawing/2014/main" val="863053271"/>
                    </a:ext>
                  </a:extLst>
                </a:gridCol>
                <a:gridCol w="907439">
                  <a:extLst>
                    <a:ext uri="{9D8B030D-6E8A-4147-A177-3AD203B41FA5}">
                      <a16:colId xmlns:a16="http://schemas.microsoft.com/office/drawing/2014/main" val="3788412161"/>
                    </a:ext>
                  </a:extLst>
                </a:gridCol>
              </a:tblGrid>
              <a:tr h="315191">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545740088"/>
                  </a:ext>
                </a:extLst>
              </a:tr>
              <a:tr h="166250">
                <a:tc gridSpan="4">
                  <a:txBody>
                    <a:bodyPr/>
                    <a:lstStyle/>
                    <a:p>
                      <a:pPr algn="l" fontAlgn="b"/>
                      <a:r>
                        <a:rPr lang="en-US" sz="1000" u="none" strike="noStrike">
                          <a:effectLst/>
                        </a:rPr>
                        <a:t>                     Service Department Profit Centering    </a:t>
                      </a:r>
                      <a:r>
                        <a:rPr lang="en-US" sz="800" u="none" strike="noStrike">
                          <a:effectLst/>
                        </a:rPr>
                        <a:t> </a:t>
                      </a:r>
                      <a:endParaRPr lang="en-US" sz="1000" b="1" i="0" u="none" strike="noStrike">
                        <a:solidFill>
                          <a:srgbClr val="000000"/>
                        </a:solidFill>
                        <a:effectLst/>
                        <a:latin typeface="Arial" panose="020B0604020202020204" pitchFamily="34" charset="0"/>
                      </a:endParaRPr>
                    </a:p>
                  </a:txBody>
                  <a:tcPr marL="6350" marR="6350" marT="635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92171085"/>
                  </a:ext>
                </a:extLst>
              </a:tr>
              <a:tr h="203790">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613947607"/>
                  </a:ext>
                </a:extLst>
              </a:tr>
              <a:tr h="418306">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900" u="none" strike="noStrike">
                          <a:effectLst/>
                        </a:rPr>
                        <a:t>Expense Category</a:t>
                      </a:r>
                      <a:endParaRPr lang="en-US" sz="900" b="0" i="0" u="none" strike="noStrike">
                        <a:solidFill>
                          <a:srgbClr val="FFFFFF"/>
                        </a:solidFill>
                        <a:effectLst/>
                        <a:latin typeface="Arial" panose="020B0604020202020204" pitchFamily="34" charset="0"/>
                      </a:endParaRPr>
                    </a:p>
                  </a:txBody>
                  <a:tcPr marL="6350" marR="6350" marT="6350" marB="0" anchor="b"/>
                </a:tc>
                <a:tc>
                  <a:txBody>
                    <a:bodyPr/>
                    <a:lstStyle/>
                    <a:p>
                      <a:pPr algn="ctr" fontAlgn="b"/>
                      <a:r>
                        <a:rPr lang="en-US" sz="900" u="none" strike="noStrike">
                          <a:effectLst/>
                        </a:rPr>
                        <a:t>Dollar Amount</a:t>
                      </a:r>
                      <a:endParaRPr lang="en-US" sz="900" b="0" i="0" u="none" strike="noStrike">
                        <a:solidFill>
                          <a:srgbClr val="FFFFFF"/>
                        </a:solidFill>
                        <a:effectLst/>
                        <a:latin typeface="Arial" panose="020B0604020202020204" pitchFamily="34" charset="0"/>
                      </a:endParaRPr>
                    </a:p>
                  </a:txBody>
                  <a:tcPr marL="6350" marR="6350" marT="635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524916421"/>
                  </a:ext>
                </a:extLst>
              </a:tr>
              <a:tr h="288524">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Department Gross</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 $              221,994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900" u="none" strike="noStrike">
                          <a:effectLst/>
                        </a:rPr>
                        <a:t>% of Gross</a:t>
                      </a:r>
                      <a:endParaRPr lang="en-US" sz="900" b="0" i="0" u="none" strike="noStrike">
                        <a:solidFill>
                          <a:srgbClr val="FFFFFF"/>
                        </a:solidFill>
                        <a:effectLst/>
                        <a:latin typeface="Arial" panose="020B0604020202020204" pitchFamily="34" charset="0"/>
                      </a:endParaRPr>
                    </a:p>
                  </a:txBody>
                  <a:tcPr marL="6350" marR="6350" marT="6350" marB="0" anchor="b"/>
                </a:tc>
                <a:extLst>
                  <a:ext uri="{0D108BD9-81ED-4DB2-BD59-A6C34878D82A}">
                    <a16:rowId xmlns:a16="http://schemas.microsoft.com/office/drawing/2014/main" val="961479309"/>
                  </a:ext>
                </a:extLst>
              </a:tr>
              <a:tr h="16625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Variable Expense</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993136713"/>
                  </a:ext>
                </a:extLst>
              </a:tr>
              <a:tr h="288524">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Selling Expense</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 $                22,320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10.05%</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4263703979"/>
                  </a:ext>
                </a:extLst>
              </a:tr>
              <a:tr h="288524">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Personnel Expense</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 $              121,461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54.71%</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365977178"/>
                  </a:ext>
                </a:extLst>
              </a:tr>
              <a:tr h="288524">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Semi-Fixed Expense</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 $                43,428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19.56%</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986298703"/>
                  </a:ext>
                </a:extLst>
              </a:tr>
              <a:tr h="288524">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Fixed Expense</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 $                11,734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5.29%</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515508390"/>
                  </a:ext>
                </a:extLst>
              </a:tr>
              <a:tr h="288524">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Unallocated Expense</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 $                           -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555200006"/>
                  </a:ext>
                </a:extLst>
              </a:tr>
              <a:tr h="288524">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Dealer's Salary</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 $                  3,300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1.49%</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4087035390"/>
                  </a:ext>
                </a:extLst>
              </a:tr>
              <a:tr h="288524">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Total Expenses</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 $              202,243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a:effectLst/>
                        </a:rPr>
                        <a:t>91.10%</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454340375"/>
                  </a:ext>
                </a:extLst>
              </a:tr>
              <a:tr h="288524">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Net Profit</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u="none" strike="noStrike">
                          <a:effectLst/>
                        </a:rPr>
                        <a:t> $                19,751 </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100" u="none" strike="noStrike" dirty="0">
                          <a:effectLst/>
                        </a:rPr>
                        <a:t>8.90%</a:t>
                      </a:r>
                      <a:endParaRPr lang="en-US" sz="11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46114650"/>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 tech proficiency is way above Guidelines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While our techs are indeed very proficient and talented this also brings to attention the possibility we may be allotting more time than is needed for particular jobs, particularly alignments and such.</a:t>
            </a:r>
          </a:p>
          <a:p>
            <a:r>
              <a:rPr lang="en-US" sz="1800" b="0" i="0" u="none" strike="noStrike" baseline="0" dirty="0">
                <a:solidFill>
                  <a:srgbClr val="221E1F"/>
                </a:solidFill>
                <a:latin typeface="Calibri" panose="020F0502020204030204" pitchFamily="34" charset="0"/>
              </a:rPr>
              <a:t>We will reevaluate our current pay structure to see what we might be paying out too many hours on, and if making an adjustment would be profitable or just hurt employee morale</a:t>
            </a:r>
          </a:p>
          <a:p>
            <a:r>
              <a:rPr lang="en-US" sz="1800" b="0" i="0" u="none" strike="noStrike" baseline="0" dirty="0">
                <a:solidFill>
                  <a:srgbClr val="221E1F"/>
                </a:solidFill>
                <a:latin typeface="Calibri" panose="020F0502020204030204" pitchFamily="34" charset="0"/>
              </a:rPr>
              <a:t>Consider implementing changes on a short term basis to minimize potential of loss of morale in the shop. </a:t>
            </a:r>
          </a:p>
          <a:p>
            <a:endParaRPr lang="en-US" dirty="0"/>
          </a:p>
        </p:txBody>
      </p:sp>
      <p:graphicFrame>
        <p:nvGraphicFramePr>
          <p:cNvPr id="7" name="Content Placeholder 6">
            <a:extLst>
              <a:ext uri="{FF2B5EF4-FFF2-40B4-BE49-F238E27FC236}">
                <a16:creationId xmlns:a16="http://schemas.microsoft.com/office/drawing/2014/main" id="{A9B0B268-4699-A30E-0AA2-884263162DAF}"/>
              </a:ext>
            </a:extLst>
          </p:cNvPr>
          <p:cNvGraphicFramePr>
            <a:graphicFrameLocks noGrp="1"/>
          </p:cNvGraphicFramePr>
          <p:nvPr>
            <p:ph sz="half" idx="2"/>
          </p:nvPr>
        </p:nvGraphicFramePr>
        <p:xfrm>
          <a:off x="5089525" y="2403022"/>
          <a:ext cx="4184651" cy="3554153"/>
        </p:xfrm>
        <a:graphic>
          <a:graphicData uri="http://schemas.openxmlformats.org/drawingml/2006/table">
            <a:tbl>
              <a:tblPr>
                <a:tableStyleId>{5C22544A-7EE6-4342-B048-85BDC9FD1C3A}</a:tableStyleId>
              </a:tblPr>
              <a:tblGrid>
                <a:gridCol w="338724">
                  <a:extLst>
                    <a:ext uri="{9D8B030D-6E8A-4147-A177-3AD203B41FA5}">
                      <a16:colId xmlns:a16="http://schemas.microsoft.com/office/drawing/2014/main" val="2210236541"/>
                    </a:ext>
                  </a:extLst>
                </a:gridCol>
                <a:gridCol w="663334">
                  <a:extLst>
                    <a:ext uri="{9D8B030D-6E8A-4147-A177-3AD203B41FA5}">
                      <a16:colId xmlns:a16="http://schemas.microsoft.com/office/drawing/2014/main" val="710214875"/>
                    </a:ext>
                  </a:extLst>
                </a:gridCol>
                <a:gridCol w="599823">
                  <a:extLst>
                    <a:ext uri="{9D8B030D-6E8A-4147-A177-3AD203B41FA5}">
                      <a16:colId xmlns:a16="http://schemas.microsoft.com/office/drawing/2014/main" val="3679222576"/>
                    </a:ext>
                  </a:extLst>
                </a:gridCol>
                <a:gridCol w="338724">
                  <a:extLst>
                    <a:ext uri="{9D8B030D-6E8A-4147-A177-3AD203B41FA5}">
                      <a16:colId xmlns:a16="http://schemas.microsoft.com/office/drawing/2014/main" val="2015907628"/>
                    </a:ext>
                  </a:extLst>
                </a:gridCol>
                <a:gridCol w="479859">
                  <a:extLst>
                    <a:ext uri="{9D8B030D-6E8A-4147-A177-3AD203B41FA5}">
                      <a16:colId xmlns:a16="http://schemas.microsoft.com/office/drawing/2014/main" val="1660919280"/>
                    </a:ext>
                  </a:extLst>
                </a:gridCol>
                <a:gridCol w="317554">
                  <a:extLst>
                    <a:ext uri="{9D8B030D-6E8A-4147-A177-3AD203B41FA5}">
                      <a16:colId xmlns:a16="http://schemas.microsoft.com/office/drawing/2014/main" val="2061589551"/>
                    </a:ext>
                  </a:extLst>
                </a:gridCol>
                <a:gridCol w="430461">
                  <a:extLst>
                    <a:ext uri="{9D8B030D-6E8A-4147-A177-3AD203B41FA5}">
                      <a16:colId xmlns:a16="http://schemas.microsoft.com/office/drawing/2014/main" val="605738485"/>
                    </a:ext>
                  </a:extLst>
                </a:gridCol>
                <a:gridCol w="338724">
                  <a:extLst>
                    <a:ext uri="{9D8B030D-6E8A-4147-A177-3AD203B41FA5}">
                      <a16:colId xmlns:a16="http://schemas.microsoft.com/office/drawing/2014/main" val="4100411644"/>
                    </a:ext>
                  </a:extLst>
                </a:gridCol>
                <a:gridCol w="338724">
                  <a:extLst>
                    <a:ext uri="{9D8B030D-6E8A-4147-A177-3AD203B41FA5}">
                      <a16:colId xmlns:a16="http://schemas.microsoft.com/office/drawing/2014/main" val="2443370969"/>
                    </a:ext>
                  </a:extLst>
                </a:gridCol>
                <a:gridCol w="338724">
                  <a:extLst>
                    <a:ext uri="{9D8B030D-6E8A-4147-A177-3AD203B41FA5}">
                      <a16:colId xmlns:a16="http://schemas.microsoft.com/office/drawing/2014/main" val="2774897713"/>
                    </a:ext>
                  </a:extLst>
                </a:gridCol>
              </a:tblGrid>
              <a:tr h="1093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4062283444"/>
                  </a:ext>
                </a:extLst>
              </a:tr>
              <a:tr h="134078">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gridSpan="7">
                  <a:txBody>
                    <a:bodyPr/>
                    <a:lstStyle/>
                    <a:p>
                      <a:pPr algn="ctr" fontAlgn="b"/>
                      <a:r>
                        <a:rPr lang="en-US" sz="800" u="none" strike="noStrike">
                          <a:effectLst/>
                        </a:rPr>
                        <a:t>NADA ACTUAL SERVICE ANALYSIS     </a:t>
                      </a:r>
                      <a:endParaRPr lang="en-US" sz="800" b="1" i="0" u="none" strike="noStrike">
                        <a:solidFill>
                          <a:srgbClr val="000000"/>
                        </a:solidFill>
                        <a:effectLst/>
                        <a:latin typeface="Arial" panose="020B0604020202020204" pitchFamily="34" charset="0"/>
                      </a:endParaRPr>
                    </a:p>
                  </a:txBody>
                  <a:tcPr marL="3528" marR="3528" marT="3528"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1037560117"/>
                  </a:ext>
                </a:extLst>
              </a:tr>
              <a:tr h="27521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Performance</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3534976542"/>
                  </a:ext>
                </a:extLst>
              </a:tr>
              <a:tr h="155954">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3528" marR="3528" marT="3528" marB="0" anchor="b"/>
                </a:tc>
                <a:tc>
                  <a:txBody>
                    <a:bodyPr/>
                    <a:lstStyle/>
                    <a:p>
                      <a:pPr algn="ctr" fontAlgn="b"/>
                      <a:r>
                        <a:rPr lang="en-US" sz="500" u="none" strike="noStrike">
                          <a:effectLst/>
                        </a:rPr>
                        <a:t>Labor Sales / Month</a:t>
                      </a:r>
                      <a:endParaRPr lang="en-US" sz="500" b="1" i="1" u="none" strike="noStrike">
                        <a:solidFill>
                          <a:srgbClr val="FFFFFF"/>
                        </a:solidFill>
                        <a:effectLst/>
                        <a:latin typeface="Arial" panose="020B0604020202020204" pitchFamily="34" charset="0"/>
                      </a:endParaRPr>
                    </a:p>
                  </a:txBody>
                  <a:tcPr marL="3528" marR="3528" marT="3528"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3528" marR="3528" marT="3528" marB="0" anchor="b"/>
                </a:tc>
                <a:tc>
                  <a:txBody>
                    <a:bodyPr/>
                    <a:lstStyle/>
                    <a:p>
                      <a:pPr algn="ctr" fontAlgn="b"/>
                      <a:r>
                        <a:rPr lang="en-US" sz="500" u="none" strike="noStrike">
                          <a:effectLst/>
                        </a:rPr>
                        <a:t>Effective Labor Rate</a:t>
                      </a:r>
                      <a:endParaRPr lang="en-US" sz="500" b="1" i="1" u="none" strike="noStrike">
                        <a:solidFill>
                          <a:srgbClr val="FFFFFF"/>
                        </a:solidFill>
                        <a:effectLst/>
                        <a:latin typeface="Arial" panose="020B0604020202020204" pitchFamily="34" charset="0"/>
                      </a:endParaRPr>
                    </a:p>
                  </a:txBody>
                  <a:tcPr marL="3528" marR="3528" marT="3528"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3528" marR="3528" marT="3528" marB="0" anchor="b"/>
                </a:tc>
                <a:tc>
                  <a:txBody>
                    <a:bodyPr/>
                    <a:lstStyle/>
                    <a:p>
                      <a:pPr algn="ctr" fontAlgn="b"/>
                      <a:r>
                        <a:rPr lang="en-US" sz="500" u="none" strike="noStrike">
                          <a:effectLst/>
                        </a:rPr>
                        <a:t>Hours Billed</a:t>
                      </a:r>
                      <a:endParaRPr lang="en-US" sz="500" b="1" i="1" u="none" strike="noStrike">
                        <a:solidFill>
                          <a:srgbClr val="FFFFFF"/>
                        </a:solidFill>
                        <a:effectLst/>
                        <a:latin typeface="Arial" panose="020B0604020202020204" pitchFamily="34" charset="0"/>
                      </a:endParaRPr>
                    </a:p>
                  </a:txBody>
                  <a:tcPr marL="3528" marR="3528" marT="3528"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1613224581"/>
                  </a:ext>
                </a:extLst>
              </a:tr>
              <a:tr h="1093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Customer Car*</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           138,893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107.01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1297.9</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348185683"/>
                  </a:ext>
                </a:extLst>
              </a:tr>
              <a:tr h="1093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Customer Truck*</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                      -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0.00</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1223630346"/>
                  </a:ext>
                </a:extLst>
              </a:tr>
              <a:tr h="1093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Customer Other*</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                      -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0.00</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3339935986"/>
                  </a:ext>
                </a:extLst>
              </a:tr>
              <a:tr h="1093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Warranty</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           107,443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144.57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743.2</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3499964671"/>
                  </a:ext>
                </a:extLst>
              </a:tr>
              <a:tr h="1093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Internal</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             67,801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141.25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480.0</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2151494466"/>
                  </a:ext>
                </a:extLst>
              </a:tr>
              <a:tr h="1093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New Vehicle Prep</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                      -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0.00</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4112283511"/>
                  </a:ext>
                </a:extLst>
              </a:tr>
              <a:tr h="105851">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Total</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           314,137 </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2521.1</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2730715613"/>
                  </a:ext>
                </a:extLst>
              </a:tr>
              <a:tr h="1093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2355839198"/>
                  </a:ext>
                </a:extLst>
              </a:tr>
              <a:tr h="105851">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POTENTIAL</a:t>
                      </a:r>
                      <a:endParaRPr lang="en-US" sz="600" b="1" i="1" u="none" strike="noStrike">
                        <a:solidFill>
                          <a:srgbClr val="000000"/>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2986373873"/>
                  </a:ext>
                </a:extLst>
              </a:tr>
              <a:tr h="112908">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dirty="0">
                          <a:effectLst/>
                        </a:rPr>
                        <a:t> $              314,137 </a:t>
                      </a:r>
                      <a:endParaRPr lang="en-US" sz="600" b="0" i="0" u="none" strike="noStrike" dirty="0">
                        <a:solidFill>
                          <a:srgbClr val="000000"/>
                        </a:solidFill>
                        <a:effectLst/>
                        <a:latin typeface="Calibri" panose="020F0502020204030204" pitchFamily="34" charset="0"/>
                      </a:endParaRPr>
                    </a:p>
                  </a:txBody>
                  <a:tcPr marL="3528" marR="3528" marT="3528"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2521.14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b"/>
                      <a:r>
                        <a:rPr lang="en-US" sz="600" u="none" strike="noStrike">
                          <a:effectLst/>
                        </a:rPr>
                        <a:t>=</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r" fontAlgn="b"/>
                      <a:r>
                        <a:rPr lang="en-US" sz="600" u="none" strike="noStrike">
                          <a:effectLst/>
                        </a:rPr>
                        <a:t> $      124.60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213684079"/>
                  </a:ext>
                </a:extLst>
              </a:tr>
              <a:tr h="10232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gridSpan="2">
                  <a:txBody>
                    <a:bodyPr/>
                    <a:lstStyle/>
                    <a:p>
                      <a:pPr algn="l" fontAlgn="b"/>
                      <a:r>
                        <a:rPr lang="en-US" sz="400" u="none" strike="noStrike">
                          <a:effectLst/>
                        </a:rPr>
                        <a:t>Total labor sales for month</a:t>
                      </a:r>
                      <a:endParaRPr lang="en-US" sz="400" b="0" i="0" u="none" strike="noStrike">
                        <a:solidFill>
                          <a:srgbClr val="000000"/>
                        </a:solidFill>
                        <a:effectLst/>
                        <a:latin typeface="Arial" panose="020B0604020202020204" pitchFamily="34" charset="0"/>
                      </a:endParaRPr>
                    </a:p>
                  </a:txBody>
                  <a:tcPr marL="3528" marR="3528" marT="3528" marB="0" anchor="b"/>
                </a:tc>
                <a:tc hMerge="1">
                  <a:txBody>
                    <a:bodyPr/>
                    <a:lstStyle/>
                    <a:p>
                      <a:endParaRPr lang="en-US"/>
                    </a:p>
                  </a:txBody>
                  <a:tcPr/>
                </a:tc>
                <a:tc>
                  <a:txBody>
                    <a:bodyPr/>
                    <a:lstStyle/>
                    <a:p>
                      <a:pPr algn="l" fontAlgn="b"/>
                      <a:r>
                        <a:rPr lang="en-US" sz="400" u="none" strike="noStrike">
                          <a:effectLst/>
                        </a:rPr>
                        <a:t>Total hours billed</a:t>
                      </a:r>
                      <a:endParaRPr lang="en-US" sz="4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gridSpan="2">
                  <a:txBody>
                    <a:bodyPr/>
                    <a:lstStyle/>
                    <a:p>
                      <a:pPr algn="l" fontAlgn="b"/>
                      <a:r>
                        <a:rPr lang="en-US" sz="400" u="none" strike="noStrike">
                          <a:effectLst/>
                        </a:rPr>
                        <a:t>Effective Labor Rate</a:t>
                      </a:r>
                      <a:endParaRPr lang="en-US" sz="400" b="0" i="0" u="none" strike="noStrike">
                        <a:solidFill>
                          <a:srgbClr val="000000"/>
                        </a:solidFill>
                        <a:effectLst/>
                        <a:latin typeface="Arial" panose="020B0604020202020204" pitchFamily="34" charset="0"/>
                      </a:endParaRPr>
                    </a:p>
                  </a:txBody>
                  <a:tcPr marL="3528" marR="3528" marT="3528" marB="0" anchor="b"/>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3104780364"/>
                  </a:ext>
                </a:extLst>
              </a:tr>
              <a:tr h="1093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2481359261"/>
                  </a:ext>
                </a:extLst>
              </a:tr>
              <a:tr h="10232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r" fontAlgn="b"/>
                      <a:r>
                        <a:rPr lang="en-US" sz="600" u="none" strike="noStrike">
                          <a:effectLst/>
                        </a:rPr>
                        <a:t>11.00</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8</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27</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2,332.0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2996706513"/>
                  </a:ext>
                </a:extLst>
              </a:tr>
              <a:tr h="10232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gridSpan="2">
                  <a:txBody>
                    <a:bodyPr/>
                    <a:lstStyle/>
                    <a:p>
                      <a:pPr algn="l" fontAlgn="b"/>
                      <a:r>
                        <a:rPr lang="en-US" sz="400" u="none" strike="noStrike">
                          <a:effectLst/>
                        </a:rPr>
                        <a:t># Service mechanical technicians</a:t>
                      </a:r>
                      <a:endParaRPr lang="en-US" sz="400" b="0" i="0" u="none" strike="noStrike">
                        <a:solidFill>
                          <a:srgbClr val="000000"/>
                        </a:solidFill>
                        <a:effectLst/>
                        <a:latin typeface="Arial" panose="020B0604020202020204" pitchFamily="34" charset="0"/>
                      </a:endParaRPr>
                    </a:p>
                  </a:txBody>
                  <a:tcPr marL="3528" marR="3528" marT="3528" marB="0" anchor="b"/>
                </a:tc>
                <a:tc hMerge="1">
                  <a:txBody>
                    <a:bodyPr/>
                    <a:lstStyle/>
                    <a:p>
                      <a:endParaRPr lang="en-US"/>
                    </a:p>
                  </a:txBody>
                  <a:tcPr/>
                </a:tc>
                <a:tc gridSpan="2">
                  <a:txBody>
                    <a:bodyPr/>
                    <a:lstStyle/>
                    <a:p>
                      <a:pPr algn="l" fontAlgn="b"/>
                      <a:r>
                        <a:rPr lang="en-US" sz="400" u="none" strike="noStrike">
                          <a:effectLst/>
                        </a:rPr>
                        <a:t># Hours per day for one tech</a:t>
                      </a:r>
                      <a:endParaRPr lang="en-US" sz="400" b="0" i="0" u="none" strike="noStrike">
                        <a:solidFill>
                          <a:srgbClr val="000000"/>
                        </a:solidFill>
                        <a:effectLst/>
                        <a:latin typeface="Arial" panose="020B0604020202020204" pitchFamily="34" charset="0"/>
                      </a:endParaRPr>
                    </a:p>
                  </a:txBody>
                  <a:tcPr marL="3528" marR="3528" marT="3528" marB="0" anchor="b"/>
                </a:tc>
                <a:tc hMerge="1">
                  <a:txBody>
                    <a:bodyPr/>
                    <a:lstStyle/>
                    <a:p>
                      <a:endParaRPr lang="en-US"/>
                    </a:p>
                  </a:txBody>
                  <a:tcPr/>
                </a:tc>
                <a:tc gridSpan="2">
                  <a:txBody>
                    <a:bodyPr/>
                    <a:lstStyle/>
                    <a:p>
                      <a:pPr algn="l" fontAlgn="b"/>
                      <a:r>
                        <a:rPr lang="en-US" sz="400" u="none" strike="noStrike">
                          <a:effectLst/>
                        </a:rPr>
                        <a:t>Working Days/Month</a:t>
                      </a:r>
                      <a:endParaRPr lang="en-US" sz="400" b="0" i="0" u="none" strike="noStrike">
                        <a:solidFill>
                          <a:srgbClr val="000000"/>
                        </a:solidFill>
                        <a:effectLst/>
                        <a:latin typeface="Arial" panose="020B0604020202020204" pitchFamily="34" charset="0"/>
                      </a:endParaRPr>
                    </a:p>
                  </a:txBody>
                  <a:tcPr marL="3528" marR="3528" marT="3528" marB="0" anchor="b"/>
                </a:tc>
                <a:tc hMerge="1">
                  <a:txBody>
                    <a:bodyPr/>
                    <a:lstStyle/>
                    <a:p>
                      <a:endParaRPr lang="en-US"/>
                    </a:p>
                  </a:txBody>
                  <a:tcPr/>
                </a:tc>
                <a:tc gridSpan="2">
                  <a:txBody>
                    <a:bodyPr/>
                    <a:lstStyle/>
                    <a:p>
                      <a:pPr algn="l" fontAlgn="b"/>
                      <a:r>
                        <a:rPr lang="en-US" sz="400" u="none" strike="noStrike">
                          <a:effectLst/>
                        </a:rPr>
                        <a:t>Clock Hour Aval</a:t>
                      </a:r>
                      <a:endParaRPr lang="en-US" sz="400" b="0" i="0" u="none" strike="noStrike">
                        <a:solidFill>
                          <a:srgbClr val="000000"/>
                        </a:solidFill>
                        <a:effectLst/>
                        <a:latin typeface="Arial" panose="020B0604020202020204" pitchFamily="34" charset="0"/>
                      </a:endParaRPr>
                    </a:p>
                  </a:txBody>
                  <a:tcPr marL="3528" marR="3528" marT="3528" marB="0" anchor="b"/>
                </a:tc>
                <a:tc hMerge="1">
                  <a:txBody>
                    <a:bodyPr/>
                    <a:lstStyle/>
                    <a:p>
                      <a:endParaRPr lang="en-US"/>
                    </a:p>
                  </a:txBody>
                  <a:tcPr/>
                </a:tc>
                <a:extLst>
                  <a:ext uri="{0D108BD9-81ED-4DB2-BD59-A6C34878D82A}">
                    <a16:rowId xmlns:a16="http://schemas.microsoft.com/office/drawing/2014/main" val="2073129171"/>
                  </a:ext>
                </a:extLst>
              </a:tr>
              <a:tr h="10232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463495199"/>
                  </a:ext>
                </a:extLst>
              </a:tr>
              <a:tr h="10232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r" fontAlgn="b"/>
                      <a:r>
                        <a:rPr lang="en-US" sz="600" u="none" strike="noStrike">
                          <a:effectLst/>
                        </a:rPr>
                        <a:t>2,332.0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 $         124.60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b"/>
                      <a:r>
                        <a:rPr lang="en-US" sz="600" u="none" strike="noStrike">
                          <a:effectLst/>
                        </a:rPr>
                        <a:t>=</a:t>
                      </a:r>
                      <a:endParaRPr lang="en-US" sz="600" b="1" i="0" u="none" strike="noStrike">
                        <a:solidFill>
                          <a:srgbClr val="000000"/>
                        </a:solidFill>
                        <a:effectLst/>
                        <a:latin typeface="Arial" panose="020B0604020202020204" pitchFamily="34" charset="0"/>
                      </a:endParaRPr>
                    </a:p>
                  </a:txBody>
                  <a:tcPr marL="3528" marR="3528" marT="3528" marB="0" anchor="b"/>
                </a:tc>
                <a:tc>
                  <a:txBody>
                    <a:bodyPr/>
                    <a:lstStyle/>
                    <a:p>
                      <a:pPr algn="l" fontAlgn="b"/>
                      <a:r>
                        <a:rPr lang="en-US" sz="600" u="none" strike="noStrike">
                          <a:effectLst/>
                        </a:rPr>
                        <a:t> $    290,570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r" fontAlgn="b"/>
                      <a:r>
                        <a:rPr lang="en-US" sz="600" u="none" strike="noStrike">
                          <a:effectLst/>
                        </a:rPr>
                        <a:t>363212.2</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3494244649"/>
                  </a:ext>
                </a:extLst>
              </a:tr>
              <a:tr h="165128">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r" fontAlgn="b"/>
                      <a:r>
                        <a:rPr lang="en-US" sz="400" u="none" strike="noStrike">
                          <a:effectLst/>
                        </a:rPr>
                        <a:t>Clock Hours Available</a:t>
                      </a:r>
                      <a:endParaRPr lang="en-US" sz="4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gridSpan="2">
                  <a:txBody>
                    <a:bodyPr/>
                    <a:lstStyle/>
                    <a:p>
                      <a:pPr algn="l" fontAlgn="b"/>
                      <a:r>
                        <a:rPr lang="en-US" sz="400" u="none" strike="noStrike">
                          <a:effectLst/>
                        </a:rPr>
                        <a:t>Effective Labor Rate</a:t>
                      </a:r>
                      <a:endParaRPr lang="en-US" sz="400" b="0" i="0" u="none" strike="noStrike">
                        <a:solidFill>
                          <a:srgbClr val="000000"/>
                        </a:solidFill>
                        <a:effectLst/>
                        <a:latin typeface="Arial" panose="020B0604020202020204" pitchFamily="34" charset="0"/>
                      </a:endParaRPr>
                    </a:p>
                  </a:txBody>
                  <a:tcPr marL="3528" marR="3528" marT="3528" marB="0" anchor="b"/>
                </a:tc>
                <a:tc hMerge="1">
                  <a:txBody>
                    <a:bodyPr/>
                    <a:lstStyle/>
                    <a:p>
                      <a:endParaRPr lang="en-US"/>
                    </a:p>
                  </a:txBody>
                  <a:tcPr/>
                </a:tc>
                <a:tc rowSpan="2">
                  <a:txBody>
                    <a:bodyPr/>
                    <a:lstStyle/>
                    <a:p>
                      <a:pPr algn="ctr" fontAlgn="b"/>
                      <a:r>
                        <a:rPr lang="en-US" sz="400" u="none" strike="noStrike">
                          <a:effectLst/>
                        </a:rPr>
                        <a:t>Labor sales potential @100%</a:t>
                      </a:r>
                      <a:endParaRPr lang="en-US" sz="400" b="0" i="0" u="none" strike="noStrike">
                        <a:solidFill>
                          <a:srgbClr val="000000"/>
                        </a:solidFill>
                        <a:effectLst/>
                        <a:latin typeface="Arial" panose="020B060402020202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rowSpan="2">
                  <a:txBody>
                    <a:bodyPr/>
                    <a:lstStyle/>
                    <a:p>
                      <a:pPr algn="ctr" fontAlgn="b"/>
                      <a:r>
                        <a:rPr lang="en-US" sz="400" u="none" strike="noStrike">
                          <a:effectLst/>
                        </a:rPr>
                        <a:t>Labor sales potential @ 125%</a:t>
                      </a:r>
                      <a:endParaRPr lang="en-US" sz="4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1237026656"/>
                  </a:ext>
                </a:extLst>
              </a:tr>
              <a:tr h="1093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vMerge="1">
                  <a:txBody>
                    <a:bodyPr/>
                    <a:lstStyle/>
                    <a:p>
                      <a:endParaRPr lang="en-US"/>
                    </a:p>
                  </a:txBody>
                  <a:tcPr/>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592326710"/>
                  </a:ext>
                </a:extLst>
              </a:tr>
              <a:tr h="10232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gridSpan="8">
                  <a:txBody>
                    <a:bodyPr/>
                    <a:lstStyle/>
                    <a:p>
                      <a:pPr algn="l" fontAlgn="b"/>
                      <a:r>
                        <a:rPr lang="en-US" sz="600" u="none" strike="noStrike">
                          <a:effectLst/>
                        </a:rPr>
                        <a:t>How proficient are your technicians ?</a:t>
                      </a:r>
                      <a:endParaRPr lang="en-US" sz="600" b="0" i="0" u="none" strike="noStrike">
                        <a:solidFill>
                          <a:srgbClr val="000000"/>
                        </a:solidFill>
                        <a:effectLst/>
                        <a:latin typeface="Calibri" panose="020F0502020204030204" pitchFamily="34" charset="0"/>
                      </a:endParaRPr>
                    </a:p>
                  </a:txBody>
                  <a:tcPr marL="3528" marR="3528" marT="3528"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3076509978"/>
                  </a:ext>
                </a:extLst>
              </a:tr>
              <a:tr h="10232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2347011354"/>
                  </a:ext>
                </a:extLst>
              </a:tr>
              <a:tr h="1093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r" fontAlgn="b"/>
                      <a:r>
                        <a:rPr lang="en-US" sz="600" u="none" strike="noStrike">
                          <a:effectLst/>
                        </a:rPr>
                        <a:t>2,638.0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3528" marR="3528" marT="3528" marB="0" anchor="b"/>
                </a:tc>
                <a:tc>
                  <a:txBody>
                    <a:bodyPr/>
                    <a:lstStyle/>
                    <a:p>
                      <a:pPr algn="r" fontAlgn="b"/>
                      <a:r>
                        <a:rPr lang="en-US" sz="600" u="none" strike="noStrike">
                          <a:effectLst/>
                        </a:rPr>
                        <a:t>1,648.00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b"/>
                      <a:r>
                        <a:rPr lang="en-US" sz="600" u="none" strike="noStrike">
                          <a:effectLst/>
                        </a:rPr>
                        <a:t>=</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r" fontAlgn="b"/>
                      <a:r>
                        <a:rPr lang="en-US" sz="600" u="none" strike="noStrike">
                          <a:effectLst/>
                        </a:rPr>
                        <a:t>160.07%</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3401179659"/>
                  </a:ext>
                </a:extLst>
              </a:tr>
              <a:tr h="105851">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t"/>
                      <a:r>
                        <a:rPr lang="en-US" sz="400" u="none" strike="noStrike">
                          <a:effectLst/>
                        </a:rPr>
                        <a:t>Hours Billed</a:t>
                      </a:r>
                      <a:endParaRPr lang="en-US" sz="400" b="0" i="0" u="none" strike="noStrike">
                        <a:solidFill>
                          <a:srgbClr val="000000"/>
                        </a:solidFill>
                        <a:effectLst/>
                        <a:latin typeface="Arial" panose="020B0604020202020204" pitchFamily="34" charset="0"/>
                      </a:endParaRPr>
                    </a:p>
                  </a:txBody>
                  <a:tcPr marL="3528" marR="3528" marT="3528"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t"/>
                      <a:r>
                        <a:rPr lang="en-US" sz="400" u="none" strike="noStrike">
                          <a:effectLst/>
                        </a:rPr>
                        <a:t>Hours Available</a:t>
                      </a:r>
                      <a:endParaRPr lang="en-US" sz="400" b="0" i="0" u="none" strike="noStrike">
                        <a:solidFill>
                          <a:srgbClr val="000000"/>
                        </a:solidFill>
                        <a:effectLst/>
                        <a:latin typeface="Arial" panose="020B0604020202020204" pitchFamily="34" charset="0"/>
                      </a:endParaRPr>
                    </a:p>
                  </a:txBody>
                  <a:tcPr marL="3528" marR="3528" marT="3528"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ctr" fontAlgn="t"/>
                      <a:r>
                        <a:rPr lang="en-US" sz="400" u="none" strike="noStrike">
                          <a:effectLst/>
                        </a:rPr>
                        <a:t>Tech Proficiency</a:t>
                      </a:r>
                      <a:endParaRPr lang="en-US" sz="400" b="0" i="0" u="none" strike="noStrike">
                        <a:solidFill>
                          <a:srgbClr val="000000"/>
                        </a:solidFill>
                        <a:effectLst/>
                        <a:latin typeface="Arial" panose="020B0604020202020204" pitchFamily="34" charset="0"/>
                      </a:endParaRPr>
                    </a:p>
                  </a:txBody>
                  <a:tcPr marL="3528" marR="3528" marT="3528"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561552423"/>
                  </a:ext>
                </a:extLst>
              </a:tr>
              <a:tr h="10232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714513411"/>
                  </a:ext>
                </a:extLst>
              </a:tr>
              <a:tr h="10232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196792545"/>
                  </a:ext>
                </a:extLst>
              </a:tr>
              <a:tr h="105851">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528" marR="3528" marT="3528" marB="0" anchor="b"/>
                </a:tc>
                <a:tc>
                  <a:txBody>
                    <a:bodyPr/>
                    <a:lstStyle/>
                    <a:p>
                      <a:pPr algn="l" fontAlgn="b"/>
                      <a:r>
                        <a:rPr lang="en-US" sz="600" u="none" strike="noStrike" dirty="0">
                          <a:effectLst/>
                        </a:rPr>
                        <a:t> </a:t>
                      </a:r>
                      <a:endParaRPr lang="en-US" sz="600" b="0" i="0" u="none" strike="noStrike" dirty="0">
                        <a:solidFill>
                          <a:srgbClr val="000000"/>
                        </a:solidFill>
                        <a:effectLst/>
                        <a:latin typeface="Calibri" panose="020F0502020204030204" pitchFamily="34" charset="0"/>
                      </a:endParaRPr>
                    </a:p>
                  </a:txBody>
                  <a:tcPr marL="3528" marR="3528" marT="3528" marB="0" anchor="b"/>
                </a:tc>
                <a:extLst>
                  <a:ext uri="{0D108BD9-81ED-4DB2-BD59-A6C34878D82A}">
                    <a16:rowId xmlns:a16="http://schemas.microsoft.com/office/drawing/2014/main" val="2694270461"/>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have 16 bays in the Service department</a:t>
            </a:r>
          </a:p>
          <a:p>
            <a:r>
              <a:rPr lang="en-US" dirty="0">
                <a:solidFill>
                  <a:srgbClr val="221E1F"/>
                </a:solidFill>
                <a:latin typeface="Calibri" panose="020F0502020204030204" pitchFamily="34" charset="0"/>
              </a:rPr>
              <a:t>Bays are underutilized, with each technician able to claim 1 ½ of a bay.</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Considering technician proficiency being the number it currently is, m</a:t>
            </a:r>
            <a:r>
              <a:rPr lang="en-US" sz="1800" b="0" i="0" u="none" strike="noStrike" baseline="0" dirty="0">
                <a:solidFill>
                  <a:srgbClr val="221E1F"/>
                </a:solidFill>
                <a:latin typeface="Calibri" panose="020F0502020204030204" pitchFamily="34" charset="0"/>
              </a:rPr>
              <a:t>ore technicians will most likely need to be hired to increase Facility Potential</a:t>
            </a:r>
          </a:p>
          <a:p>
            <a:endParaRPr lang="en-US" sz="1800" b="0" i="0" u="none" strike="noStrike" baseline="0" dirty="0">
              <a:solidFill>
                <a:srgbClr val="221E1F"/>
              </a:solidFill>
              <a:latin typeface="Calibri" panose="020F0502020204030204" pitchFamily="34" charset="0"/>
            </a:endParaRPr>
          </a:p>
          <a:p>
            <a:pPr marL="0" indent="0">
              <a:buNone/>
            </a:pPr>
            <a:endParaRPr lang="en-US" dirty="0"/>
          </a:p>
        </p:txBody>
      </p:sp>
      <p:graphicFrame>
        <p:nvGraphicFramePr>
          <p:cNvPr id="7" name="Content Placeholder 6">
            <a:extLst>
              <a:ext uri="{FF2B5EF4-FFF2-40B4-BE49-F238E27FC236}">
                <a16:creationId xmlns:a16="http://schemas.microsoft.com/office/drawing/2014/main" id="{1130FA0C-3BEE-00FE-790F-7F65873E069B}"/>
              </a:ext>
            </a:extLst>
          </p:cNvPr>
          <p:cNvGraphicFramePr>
            <a:graphicFrameLocks noGrp="1"/>
          </p:cNvGraphicFramePr>
          <p:nvPr>
            <p:ph sz="half" idx="2"/>
          </p:nvPr>
        </p:nvGraphicFramePr>
        <p:xfrm>
          <a:off x="5549791" y="2160588"/>
          <a:ext cx="3264117" cy="4442088"/>
        </p:xfrm>
        <a:graphic>
          <a:graphicData uri="http://schemas.openxmlformats.org/drawingml/2006/table">
            <a:tbl>
              <a:tblPr>
                <a:tableStyleId>{5C22544A-7EE6-4342-B048-85BDC9FD1C3A}</a:tableStyleId>
              </a:tblPr>
              <a:tblGrid>
                <a:gridCol w="1300480">
                  <a:extLst>
                    <a:ext uri="{9D8B030D-6E8A-4147-A177-3AD203B41FA5}">
                      <a16:colId xmlns:a16="http://schemas.microsoft.com/office/drawing/2014/main" val="872615083"/>
                    </a:ext>
                  </a:extLst>
                </a:gridCol>
                <a:gridCol w="861245">
                  <a:extLst>
                    <a:ext uri="{9D8B030D-6E8A-4147-A177-3AD203B41FA5}">
                      <a16:colId xmlns:a16="http://schemas.microsoft.com/office/drawing/2014/main" val="956406439"/>
                    </a:ext>
                  </a:extLst>
                </a:gridCol>
                <a:gridCol w="551196">
                  <a:extLst>
                    <a:ext uri="{9D8B030D-6E8A-4147-A177-3AD203B41FA5}">
                      <a16:colId xmlns:a16="http://schemas.microsoft.com/office/drawing/2014/main" val="1154890034"/>
                    </a:ext>
                  </a:extLst>
                </a:gridCol>
                <a:gridCol w="551196">
                  <a:extLst>
                    <a:ext uri="{9D8B030D-6E8A-4147-A177-3AD203B41FA5}">
                      <a16:colId xmlns:a16="http://schemas.microsoft.com/office/drawing/2014/main" val="236322265"/>
                    </a:ext>
                  </a:extLst>
                </a:gridCol>
              </a:tblGrid>
              <a:tr h="217608">
                <a:tc gridSpan="4">
                  <a:txBody>
                    <a:bodyPr/>
                    <a:lstStyle/>
                    <a:p>
                      <a:pPr algn="ctr" fontAlgn="b"/>
                      <a:r>
                        <a:rPr lang="en-US" sz="900" u="none" strike="noStrike">
                          <a:effectLst/>
                        </a:rPr>
                        <a:t>FACILITY POTENTIAL</a:t>
                      </a:r>
                      <a:endParaRPr lang="en-US" sz="900" b="1" i="0" u="none" strike="noStrike">
                        <a:solidFill>
                          <a:srgbClr val="FFFFFF"/>
                        </a:solidFill>
                        <a:effectLst/>
                        <a:latin typeface="Arial" panose="020B0604020202020204" pitchFamily="34" charset="0"/>
                      </a:endParaRPr>
                    </a:p>
                  </a:txBody>
                  <a:tcPr marL="5727" marR="5727" marT="5727"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6956709"/>
                  </a:ext>
                </a:extLst>
              </a:tr>
              <a:tr h="446669">
                <a:tc>
                  <a:txBody>
                    <a:bodyPr/>
                    <a:lstStyle/>
                    <a:p>
                      <a:pPr algn="l" fontAlgn="b"/>
                      <a:r>
                        <a:rPr lang="en-US" sz="900" u="none" strike="noStrike">
                          <a:effectLst/>
                        </a:rPr>
                        <a:t>Number of Bays</a:t>
                      </a:r>
                      <a:endParaRPr lang="en-US" sz="900" b="0" i="0" u="none" strike="noStrike">
                        <a:solidFill>
                          <a:srgbClr val="FFFFFF"/>
                        </a:solidFill>
                        <a:effectLst/>
                        <a:latin typeface="Arial" panose="020B0604020202020204" pitchFamily="34" charset="0"/>
                      </a:endParaRPr>
                    </a:p>
                  </a:txBody>
                  <a:tcPr marL="5727" marR="5727" marT="5727" marB="0" anchor="b"/>
                </a:tc>
                <a:tc>
                  <a:txBody>
                    <a:bodyPr/>
                    <a:lstStyle/>
                    <a:p>
                      <a:pPr algn="r" fontAlgn="b"/>
                      <a:r>
                        <a:rPr lang="en-US" sz="1000" u="none" strike="noStrike">
                          <a:effectLst/>
                        </a:rPr>
                        <a:t>16</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1734626355"/>
                  </a:ext>
                </a:extLst>
              </a:tr>
              <a:tr h="171796">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ctr" fontAlgn="b"/>
                      <a:r>
                        <a:rPr lang="en-US" sz="900" u="none" strike="noStrike">
                          <a:effectLst/>
                        </a:rPr>
                        <a:t>x</a:t>
                      </a:r>
                      <a:endParaRPr lang="en-US" sz="900" b="1" i="0" u="none" strike="noStrike">
                        <a:solidFill>
                          <a:srgbClr val="FFFFFF"/>
                        </a:solidFill>
                        <a:effectLst/>
                        <a:latin typeface="Arial" panose="020B060402020202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2955386693"/>
                  </a:ext>
                </a:extLst>
              </a:tr>
              <a:tr h="177522">
                <a:tc>
                  <a:txBody>
                    <a:bodyPr/>
                    <a:lstStyle/>
                    <a:p>
                      <a:pPr algn="l" fontAlgn="b"/>
                      <a:r>
                        <a:rPr lang="en-US" sz="900" u="none" strike="noStrike">
                          <a:effectLst/>
                        </a:rPr>
                        <a:t>Number of Days</a:t>
                      </a:r>
                      <a:endParaRPr lang="en-US" sz="900" b="0" i="0" u="none" strike="noStrike">
                        <a:solidFill>
                          <a:srgbClr val="FFFFFF"/>
                        </a:solidFill>
                        <a:effectLst/>
                        <a:latin typeface="Arial" panose="020B0604020202020204" pitchFamily="34" charset="0"/>
                      </a:endParaRPr>
                    </a:p>
                  </a:txBody>
                  <a:tcPr marL="5727" marR="5727" marT="5727" marB="0" anchor="b"/>
                </a:tc>
                <a:tc>
                  <a:txBody>
                    <a:bodyPr/>
                    <a:lstStyle/>
                    <a:p>
                      <a:pPr algn="r" fontAlgn="b"/>
                      <a:r>
                        <a:rPr lang="en-US" sz="1000" u="none" strike="noStrike">
                          <a:effectLst/>
                        </a:rPr>
                        <a:t>26.5</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271561648"/>
                  </a:ext>
                </a:extLst>
              </a:tr>
              <a:tr h="177522">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ctr" fontAlgn="b"/>
                      <a:r>
                        <a:rPr lang="en-US" sz="900" u="none" strike="noStrike">
                          <a:effectLst/>
                        </a:rPr>
                        <a:t>x</a:t>
                      </a:r>
                      <a:endParaRPr lang="en-US" sz="900" b="1" i="0" u="none" strike="noStrike">
                        <a:solidFill>
                          <a:srgbClr val="FFFFFF"/>
                        </a:solidFill>
                        <a:effectLst/>
                        <a:latin typeface="Arial" panose="020B060402020202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2732335856"/>
                  </a:ext>
                </a:extLst>
              </a:tr>
              <a:tr h="177522">
                <a:tc>
                  <a:txBody>
                    <a:bodyPr/>
                    <a:lstStyle/>
                    <a:p>
                      <a:pPr algn="l" fontAlgn="b"/>
                      <a:r>
                        <a:rPr lang="en-US" sz="900" u="none" strike="noStrike">
                          <a:effectLst/>
                        </a:rPr>
                        <a:t>Number of Hours</a:t>
                      </a:r>
                      <a:endParaRPr lang="en-US" sz="900" b="0" i="0" u="none" strike="noStrike">
                        <a:solidFill>
                          <a:srgbClr val="FFFFFF"/>
                        </a:solidFill>
                        <a:effectLst/>
                        <a:latin typeface="Arial" panose="020B0604020202020204" pitchFamily="34" charset="0"/>
                      </a:endParaRPr>
                    </a:p>
                  </a:txBody>
                  <a:tcPr marL="5727" marR="5727" marT="5727" marB="0" anchor="b"/>
                </a:tc>
                <a:tc>
                  <a:txBody>
                    <a:bodyPr/>
                    <a:lstStyle/>
                    <a:p>
                      <a:pPr algn="r" fontAlgn="b"/>
                      <a:r>
                        <a:rPr lang="en-US" sz="1000" u="none" strike="noStrike">
                          <a:effectLst/>
                        </a:rPr>
                        <a:t>8</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1865893266"/>
                  </a:ext>
                </a:extLst>
              </a:tr>
              <a:tr h="177522">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ctr" fontAlgn="b"/>
                      <a:r>
                        <a:rPr lang="en-US" sz="900" u="none" strike="noStrike">
                          <a:effectLst/>
                        </a:rPr>
                        <a:t>x</a:t>
                      </a:r>
                      <a:endParaRPr lang="en-US" sz="900" b="1" i="0" u="none" strike="noStrike">
                        <a:solidFill>
                          <a:srgbClr val="FFFFFF"/>
                        </a:solidFill>
                        <a:effectLst/>
                        <a:latin typeface="Arial" panose="020B060402020202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669189798"/>
                  </a:ext>
                </a:extLst>
              </a:tr>
              <a:tr h="177522">
                <a:tc>
                  <a:txBody>
                    <a:bodyPr/>
                    <a:lstStyle/>
                    <a:p>
                      <a:pPr algn="l" fontAlgn="b"/>
                      <a:r>
                        <a:rPr lang="en-US" sz="900" u="none" strike="noStrike">
                          <a:effectLst/>
                        </a:rPr>
                        <a:t>Effective Labor Rate</a:t>
                      </a:r>
                      <a:endParaRPr lang="en-US" sz="900" b="0" i="0" u="none" strike="noStrike">
                        <a:solidFill>
                          <a:srgbClr val="FFFFFF"/>
                        </a:solidFill>
                        <a:effectLst/>
                        <a:latin typeface="Arial" panose="020B0604020202020204" pitchFamily="34" charset="0"/>
                      </a:endParaRPr>
                    </a:p>
                  </a:txBody>
                  <a:tcPr marL="5727" marR="5727" marT="5727" marB="0" anchor="b"/>
                </a:tc>
                <a:tc>
                  <a:txBody>
                    <a:bodyPr/>
                    <a:lstStyle/>
                    <a:p>
                      <a:pPr algn="l" fontAlgn="b"/>
                      <a:r>
                        <a:rPr lang="en-US" sz="1000" u="none" strike="noStrike">
                          <a:effectLst/>
                        </a:rPr>
                        <a:t> $            124.60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917114458"/>
                  </a:ext>
                </a:extLst>
              </a:tr>
              <a:tr h="177522">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r" fontAlgn="b"/>
                      <a:r>
                        <a:rPr lang="en-US" sz="700" u="none" strike="noStrike">
                          <a:effectLst/>
                        </a:rPr>
                        <a:t> </a:t>
                      </a:r>
                      <a:endParaRPr lang="en-US" sz="700" b="0" i="1" u="none" strike="noStrike">
                        <a:solidFill>
                          <a:srgbClr val="FFFFFF"/>
                        </a:solidFill>
                        <a:effectLst/>
                        <a:latin typeface="Arial" panose="020B060402020202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3027918608"/>
                  </a:ext>
                </a:extLst>
              </a:tr>
              <a:tr h="171796">
                <a:tc>
                  <a:txBody>
                    <a:bodyPr/>
                    <a:lstStyle/>
                    <a:p>
                      <a:pPr algn="l" fontAlgn="b"/>
                      <a:r>
                        <a:rPr lang="en-US" sz="900" u="none" strike="noStrike">
                          <a:effectLst/>
                        </a:rPr>
                        <a:t>FACILITY POTENTIAL</a:t>
                      </a:r>
                      <a:endParaRPr lang="en-US" sz="900" b="0" i="0" u="none" strike="noStrike">
                        <a:solidFill>
                          <a:srgbClr val="FFFFFF"/>
                        </a:solidFill>
                        <a:effectLst/>
                        <a:latin typeface="Arial" panose="020B0604020202020204" pitchFamily="34" charset="0"/>
                      </a:endParaRPr>
                    </a:p>
                  </a:txBody>
                  <a:tcPr marL="5727" marR="5727" marT="5727" marB="0" anchor="b"/>
                </a:tc>
                <a:tc>
                  <a:txBody>
                    <a:bodyPr/>
                    <a:lstStyle/>
                    <a:p>
                      <a:pPr algn="l" fontAlgn="b"/>
                      <a:r>
                        <a:rPr lang="en-US" sz="1000" u="none" strike="noStrike">
                          <a:effectLst/>
                        </a:rPr>
                        <a:t> $          422,647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2002313824"/>
                  </a:ext>
                </a:extLst>
              </a:tr>
              <a:tr h="177522">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4102992417"/>
                  </a:ext>
                </a:extLst>
              </a:tr>
              <a:tr h="171796">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1075968752"/>
                  </a:ext>
                </a:extLst>
              </a:tr>
              <a:tr h="183249">
                <a:tc gridSpan="4">
                  <a:txBody>
                    <a:bodyPr/>
                    <a:lstStyle/>
                    <a:p>
                      <a:pPr algn="ctr" fontAlgn="b"/>
                      <a:r>
                        <a:rPr lang="en-US" sz="900" u="none" strike="noStrike">
                          <a:effectLst/>
                        </a:rPr>
                        <a:t>FACILITY UTILIZATION</a:t>
                      </a:r>
                      <a:endParaRPr lang="en-US" sz="900" b="1" i="0" u="none" strike="noStrike">
                        <a:solidFill>
                          <a:srgbClr val="FFFFFF"/>
                        </a:solidFill>
                        <a:effectLst/>
                        <a:latin typeface="Arial" panose="020B0604020202020204" pitchFamily="34" charset="0"/>
                      </a:endParaRPr>
                    </a:p>
                  </a:txBody>
                  <a:tcPr marL="5727" marR="5727" marT="5727"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65347972"/>
                  </a:ext>
                </a:extLst>
              </a:tr>
              <a:tr h="166069">
                <a:tc>
                  <a:txBody>
                    <a:bodyPr/>
                    <a:lstStyle/>
                    <a:p>
                      <a:pPr algn="l" fontAlgn="b"/>
                      <a:r>
                        <a:rPr lang="en-US" sz="900" u="none" strike="noStrike">
                          <a:effectLst/>
                        </a:rPr>
                        <a:t>Total Labor Sales</a:t>
                      </a:r>
                      <a:endParaRPr lang="en-US" sz="900" b="0" i="0" u="none" strike="noStrike">
                        <a:solidFill>
                          <a:srgbClr val="FFFFFF"/>
                        </a:solidFill>
                        <a:effectLst/>
                        <a:latin typeface="Arial" panose="020B0604020202020204" pitchFamily="34" charset="0"/>
                      </a:endParaRPr>
                    </a:p>
                  </a:txBody>
                  <a:tcPr marL="5727" marR="5727" marT="5727" marB="0" anchor="b"/>
                </a:tc>
                <a:tc>
                  <a:txBody>
                    <a:bodyPr/>
                    <a:lstStyle/>
                    <a:p>
                      <a:pPr algn="l" fontAlgn="b"/>
                      <a:r>
                        <a:rPr lang="en-US" sz="1000" u="none" strike="noStrike">
                          <a:effectLst/>
                        </a:rPr>
                        <a:t> $          314,137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3785529570"/>
                  </a:ext>
                </a:extLst>
              </a:tr>
              <a:tr h="177522">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ctr" fontAlgn="b"/>
                      <a:r>
                        <a:rPr lang="en-US" sz="1100" u="none" strike="noStrike">
                          <a:effectLst/>
                        </a:rPr>
                        <a:t>÷</a:t>
                      </a:r>
                      <a:endParaRPr lang="en-US" sz="1100" b="0" i="0" u="none" strike="noStrike">
                        <a:solidFill>
                          <a:srgbClr val="FFFFFF"/>
                        </a:solidFill>
                        <a:effectLst/>
                        <a:latin typeface="Arial" panose="020B060402020202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1749602091"/>
                  </a:ext>
                </a:extLst>
              </a:tr>
              <a:tr h="166069">
                <a:tc>
                  <a:txBody>
                    <a:bodyPr/>
                    <a:lstStyle/>
                    <a:p>
                      <a:pPr algn="l" fontAlgn="b"/>
                      <a:r>
                        <a:rPr lang="en-US" sz="900" u="none" strike="noStrike">
                          <a:effectLst/>
                        </a:rPr>
                        <a:t>Facility Potential</a:t>
                      </a:r>
                      <a:endParaRPr lang="en-US" sz="900" b="0" i="0" u="none" strike="noStrike">
                        <a:solidFill>
                          <a:srgbClr val="FFFFFF"/>
                        </a:solidFill>
                        <a:effectLst/>
                        <a:latin typeface="Arial" panose="020B0604020202020204" pitchFamily="34" charset="0"/>
                      </a:endParaRPr>
                    </a:p>
                  </a:txBody>
                  <a:tcPr marL="5727" marR="5727" marT="5727" marB="0" anchor="b"/>
                </a:tc>
                <a:tc>
                  <a:txBody>
                    <a:bodyPr/>
                    <a:lstStyle/>
                    <a:p>
                      <a:pPr algn="l" fontAlgn="b"/>
                      <a:r>
                        <a:rPr lang="en-US" sz="1000" u="none" strike="noStrike">
                          <a:effectLst/>
                        </a:rPr>
                        <a:t> $          422,647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3220932785"/>
                  </a:ext>
                </a:extLst>
              </a:tr>
              <a:tr h="166069">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r" fontAlgn="b"/>
                      <a:r>
                        <a:rPr lang="en-US" sz="700" u="none" strike="noStrike">
                          <a:effectLst/>
                        </a:rPr>
                        <a:t>equals</a:t>
                      </a:r>
                      <a:endParaRPr lang="en-US" sz="700" b="0" i="1" u="none" strike="noStrike">
                        <a:solidFill>
                          <a:srgbClr val="FFFFFF"/>
                        </a:solidFill>
                        <a:effectLst/>
                        <a:latin typeface="Arial" panose="020B060402020202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1999282020"/>
                  </a:ext>
                </a:extLst>
              </a:tr>
              <a:tr h="166069">
                <a:tc>
                  <a:txBody>
                    <a:bodyPr/>
                    <a:lstStyle/>
                    <a:p>
                      <a:pPr algn="l" fontAlgn="b"/>
                      <a:r>
                        <a:rPr lang="en-US" sz="900" u="none" strike="noStrike">
                          <a:effectLst/>
                        </a:rPr>
                        <a:t>FACILITY UTILIZATION</a:t>
                      </a:r>
                      <a:endParaRPr lang="en-US" sz="900" b="0" i="0" u="none" strike="noStrike">
                        <a:solidFill>
                          <a:srgbClr val="FFFFFF"/>
                        </a:solidFill>
                        <a:effectLst/>
                        <a:latin typeface="Arial" panose="020B0604020202020204" pitchFamily="34" charset="0"/>
                      </a:endParaRPr>
                    </a:p>
                  </a:txBody>
                  <a:tcPr marL="5727" marR="5727" marT="5727" marB="0" anchor="b"/>
                </a:tc>
                <a:tc>
                  <a:txBody>
                    <a:bodyPr/>
                    <a:lstStyle/>
                    <a:p>
                      <a:pPr algn="r" fontAlgn="b"/>
                      <a:r>
                        <a:rPr lang="en-US" sz="1000" u="none" strike="noStrike">
                          <a:effectLst/>
                        </a:rPr>
                        <a:t>74.33%</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321955804"/>
                  </a:ext>
                </a:extLst>
              </a:tr>
              <a:tr h="166069">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1161858418"/>
                  </a:ext>
                </a:extLst>
              </a:tr>
              <a:tr h="268001">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727" marR="5727" marT="5727" marB="0" anchor="b"/>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727" marR="5727" marT="5727" marB="0" anchor="b"/>
                </a:tc>
                <a:extLst>
                  <a:ext uri="{0D108BD9-81ED-4DB2-BD59-A6C34878D82A}">
                    <a16:rowId xmlns:a16="http://schemas.microsoft.com/office/drawing/2014/main" val="1901730573"/>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Our service manager is understandably very proud of the work he has been able to do with our service department</a:t>
            </a:r>
          </a:p>
          <a:p>
            <a:r>
              <a:rPr lang="en-US" dirty="0"/>
              <a:t>We can work on Marketing to Clients with more recent model year vehicles, seeing as they are a very small percentage of the vehicles we look at as a total</a:t>
            </a:r>
          </a:p>
          <a:p>
            <a:r>
              <a:rPr lang="en-US" dirty="0"/>
              <a:t>We can also look at expanding our hours on Repair type work, seeing as it provides </a:t>
            </a:r>
            <a:r>
              <a:rPr lang="en-US"/>
              <a:t>our greatest GROI.</a:t>
            </a:r>
          </a:p>
        </p:txBody>
      </p:sp>
      <p:graphicFrame>
        <p:nvGraphicFramePr>
          <p:cNvPr id="11" name="Content Placeholder 10">
            <a:extLst>
              <a:ext uri="{FF2B5EF4-FFF2-40B4-BE49-F238E27FC236}">
                <a16:creationId xmlns:a16="http://schemas.microsoft.com/office/drawing/2014/main" id="{CC7BAAA0-36E6-9D82-594C-E5F3069AB595}"/>
              </a:ext>
            </a:extLst>
          </p:cNvPr>
          <p:cNvGraphicFramePr>
            <a:graphicFrameLocks noGrp="1"/>
          </p:cNvGraphicFramePr>
          <p:nvPr>
            <p:ph sz="half" idx="2"/>
            <p:extLst>
              <p:ext uri="{D42A27DB-BD31-4B8C-83A1-F6EECF244321}">
                <p14:modId xmlns:p14="http://schemas.microsoft.com/office/powerpoint/2010/main" val="3170469420"/>
              </p:ext>
            </p:extLst>
          </p:nvPr>
        </p:nvGraphicFramePr>
        <p:xfrm>
          <a:off x="5848143" y="223025"/>
          <a:ext cx="3425859" cy="4413747"/>
        </p:xfrm>
        <a:graphic>
          <a:graphicData uri="http://schemas.openxmlformats.org/drawingml/2006/table">
            <a:tbl>
              <a:tblPr/>
              <a:tblGrid>
                <a:gridCol w="310342">
                  <a:extLst>
                    <a:ext uri="{9D8B030D-6E8A-4147-A177-3AD203B41FA5}">
                      <a16:colId xmlns:a16="http://schemas.microsoft.com/office/drawing/2014/main" val="1628361868"/>
                    </a:ext>
                  </a:extLst>
                </a:gridCol>
                <a:gridCol w="338556">
                  <a:extLst>
                    <a:ext uri="{9D8B030D-6E8A-4147-A177-3AD203B41FA5}">
                      <a16:colId xmlns:a16="http://schemas.microsoft.com/office/drawing/2014/main" val="1372938790"/>
                    </a:ext>
                  </a:extLst>
                </a:gridCol>
                <a:gridCol w="378859">
                  <a:extLst>
                    <a:ext uri="{9D8B030D-6E8A-4147-A177-3AD203B41FA5}">
                      <a16:colId xmlns:a16="http://schemas.microsoft.com/office/drawing/2014/main" val="3593796396"/>
                    </a:ext>
                  </a:extLst>
                </a:gridCol>
                <a:gridCol w="100761">
                  <a:extLst>
                    <a:ext uri="{9D8B030D-6E8A-4147-A177-3AD203B41FA5}">
                      <a16:colId xmlns:a16="http://schemas.microsoft.com/office/drawing/2014/main" val="4059869641"/>
                    </a:ext>
                  </a:extLst>
                </a:gridCol>
                <a:gridCol w="556198">
                  <a:extLst>
                    <a:ext uri="{9D8B030D-6E8A-4147-A177-3AD203B41FA5}">
                      <a16:colId xmlns:a16="http://schemas.microsoft.com/office/drawing/2014/main" val="709220884"/>
                    </a:ext>
                  </a:extLst>
                </a:gridCol>
                <a:gridCol w="100761">
                  <a:extLst>
                    <a:ext uri="{9D8B030D-6E8A-4147-A177-3AD203B41FA5}">
                      <a16:colId xmlns:a16="http://schemas.microsoft.com/office/drawing/2014/main" val="4023436208"/>
                    </a:ext>
                  </a:extLst>
                </a:gridCol>
                <a:gridCol w="326464">
                  <a:extLst>
                    <a:ext uri="{9D8B030D-6E8A-4147-A177-3AD203B41FA5}">
                      <a16:colId xmlns:a16="http://schemas.microsoft.com/office/drawing/2014/main" val="3185392792"/>
                    </a:ext>
                  </a:extLst>
                </a:gridCol>
                <a:gridCol w="382890">
                  <a:extLst>
                    <a:ext uri="{9D8B030D-6E8A-4147-A177-3AD203B41FA5}">
                      <a16:colId xmlns:a16="http://schemas.microsoft.com/office/drawing/2014/main" val="2152680437"/>
                    </a:ext>
                  </a:extLst>
                </a:gridCol>
                <a:gridCol w="358708">
                  <a:extLst>
                    <a:ext uri="{9D8B030D-6E8A-4147-A177-3AD203B41FA5}">
                      <a16:colId xmlns:a16="http://schemas.microsoft.com/office/drawing/2014/main" val="3222448948"/>
                    </a:ext>
                  </a:extLst>
                </a:gridCol>
                <a:gridCol w="572320">
                  <a:extLst>
                    <a:ext uri="{9D8B030D-6E8A-4147-A177-3AD203B41FA5}">
                      <a16:colId xmlns:a16="http://schemas.microsoft.com/office/drawing/2014/main" val="663745470"/>
                    </a:ext>
                  </a:extLst>
                </a:gridCol>
              </a:tblGrid>
              <a:tr h="159824">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85615835"/>
                  </a:ext>
                </a:extLst>
              </a:tr>
              <a:tr h="115397">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90904015"/>
                  </a:ext>
                </a:extLst>
              </a:tr>
              <a:tr h="9616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48555961"/>
                  </a:ext>
                </a:extLst>
              </a:tr>
              <a:tr h="9315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66583462"/>
                  </a:ext>
                </a:extLst>
              </a:tr>
              <a:tr h="173096">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8,615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144.00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59.82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9881385"/>
                  </a:ext>
                </a:extLst>
              </a:tr>
              <a:tr h="173096">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7,295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54.35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134.22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92248583"/>
                  </a:ext>
                </a:extLst>
              </a:tr>
              <a:tr h="173096">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16,634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97.10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171.31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53206971"/>
                  </a:ext>
                </a:extLst>
              </a:tr>
              <a:tr h="173096">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32,544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295.45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110.15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62592163"/>
                  </a:ext>
                </a:extLst>
              </a:tr>
              <a:tr h="60583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144.10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8671069"/>
                  </a:ext>
                </a:extLst>
              </a:tr>
              <a:tr h="346192">
                <a:tc gridSpan="2">
                  <a:txBody>
                    <a:bodyPr/>
                    <a:lstStyle/>
                    <a:p>
                      <a:pPr algn="ctr" fontAlgn="b"/>
                      <a:r>
                        <a:rPr lang="en-US" sz="6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-33.95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56484255"/>
                  </a:ext>
                </a:extLst>
              </a:tr>
              <a:tr h="9616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16344135"/>
                  </a:ext>
                </a:extLst>
              </a:tr>
              <a:tr h="111190">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79238685"/>
                  </a:ext>
                </a:extLst>
              </a:tr>
              <a:tr h="96164">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9184.12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28.22%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72101085"/>
                  </a:ext>
                </a:extLst>
              </a:tr>
              <a:tr h="96164">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9184.12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31.09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10218655"/>
                  </a:ext>
                </a:extLst>
              </a:tr>
              <a:tr h="9616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82432380"/>
                  </a:ext>
                </a:extLst>
              </a:tr>
              <a:tr h="111190">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00304173"/>
                  </a:ext>
                </a:extLst>
              </a:tr>
              <a:tr h="96164">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32,543.54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325.44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74949461"/>
                  </a:ext>
                </a:extLst>
              </a:tr>
              <a:tr h="93159">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295.45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41059381"/>
                  </a:ext>
                </a:extLst>
              </a:tr>
              <a:tr h="93159">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52925476"/>
                  </a:ext>
                </a:extLst>
              </a:tr>
              <a:tr h="93159">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144.00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48.74%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03509129"/>
                  </a:ext>
                </a:extLst>
              </a:tr>
              <a:tr h="93159">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54.35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18.40%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37343932"/>
                  </a:ext>
                </a:extLst>
              </a:tr>
              <a:tr h="93159">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97.10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51270506"/>
                  </a:ext>
                </a:extLst>
              </a:tr>
              <a:tr h="96164">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11937486"/>
                  </a:ext>
                </a:extLst>
              </a:tr>
              <a:tr h="9616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84630450"/>
                  </a:ext>
                </a:extLst>
              </a:tr>
              <a:tr h="111190">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1663057668"/>
                  </a:ext>
                </a:extLst>
              </a:tr>
              <a:tr h="99170">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1610914723"/>
                  </a:ext>
                </a:extLst>
              </a:tr>
              <a:tr h="93159">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41326483"/>
                  </a:ext>
                </a:extLst>
              </a:tr>
              <a:tr h="96164">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58.00%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4046625305"/>
                  </a:ext>
                </a:extLst>
              </a:tr>
            </a:tbl>
          </a:graphicData>
        </a:graphic>
      </p:graphicFrame>
      <p:graphicFrame>
        <p:nvGraphicFramePr>
          <p:cNvPr id="12" name="Chart 11">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3099083428"/>
              </p:ext>
            </p:extLst>
          </p:nvPr>
        </p:nvGraphicFramePr>
        <p:xfrm>
          <a:off x="5848142" y="4873178"/>
          <a:ext cx="3425859" cy="15092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endParaRPr lang="en-US" dirty="0"/>
          </a:p>
          <a:p>
            <a:pPr marL="0" indent="0">
              <a:buNone/>
            </a:pPr>
            <a:r>
              <a:rPr lang="en-US" dirty="0"/>
              <a:t>People, Employees, Lots of Work, Attention to Detail, Communication, Adaptable, Multitasking, Respect, Team, Staff, High Volume Area, Teamwork,</a:t>
            </a:r>
          </a:p>
          <a:p>
            <a:pPr marL="0" indent="0">
              <a:buNone/>
            </a:pPr>
            <a:r>
              <a:rPr lang="en-US" dirty="0"/>
              <a:t>Customer Retention, Longevity, Great Lunch Options, Great Perks, Diligent Staff, Customer First Mentality, We care about fixing cars, Extremely Skilled Technicians, Accommodating, Weekend Flexibility, Commissions, Benefits, Learning, Reputation, Customer Service Culture, Strong team of technicians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a:p>
            <a:r>
              <a:rPr lang="en-US" dirty="0"/>
              <a:t>Shop too small, Low Pay Structure, Lack of constructive criticism, Task Delegation, Impatience, Poor Shop Conditions, Lighting, Dirty Equipment, Pay Raises, Poor lot organization, No compensation for EV training, Employee favoritism, Seniority and work dedication not properly rewarded, Favoritism, Morale, Used car recon, Fear of change, Lock of organization, complacency, no consequences for poor work ethic, no reward for good work ethic, no motivation, poor lot management, Key processes, Active listening, Adaptability, Customer service skills, Accountability, Waiting Area, Phone System, Drop off and Pick up delays, Apathetic technicians, No room to expand, Old and dated shop.</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351</TotalTime>
  <Words>2197</Words>
  <Application>Microsoft Office PowerPoint</Application>
  <PresentationFormat>Widescreen</PresentationFormat>
  <Paragraphs>656</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mark liebman</cp:lastModifiedBy>
  <cp:revision>5</cp:revision>
  <dcterms:created xsi:type="dcterms:W3CDTF">2022-12-04T13:10:55Z</dcterms:created>
  <dcterms:modified xsi:type="dcterms:W3CDTF">2024-10-10T18:03:08Z</dcterms:modified>
</cp:coreProperties>
</file>