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76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446-14 Kunes Chevy GMC</a:t>
            </a:r>
          </a:p>
          <a:p>
            <a:pPr algn="ctr"/>
            <a:r>
              <a:rPr lang="en-US" sz="3200" dirty="0"/>
              <a:t>Jan 1</a:t>
            </a:r>
            <a:r>
              <a:rPr lang="en-US" sz="3200" baseline="30000" dirty="0"/>
              <a:t>st</a:t>
            </a:r>
            <a:r>
              <a:rPr lang="en-US" sz="3200" dirty="0"/>
              <a:t>  – June 30</a:t>
            </a:r>
            <a:r>
              <a:rPr lang="en-US" sz="3200" baseline="30000" dirty="0"/>
              <a:t>th</a:t>
            </a:r>
            <a:r>
              <a:rPr lang="en-US" sz="3200" dirty="0"/>
              <a:t> Analysis</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b="1" dirty="0"/>
              <a:t>Opportunities:</a:t>
            </a:r>
          </a:p>
          <a:p>
            <a:r>
              <a:rPr lang="en-US" sz="1600" dirty="0"/>
              <a:t>Lots of opportunity to capture more Makes &amp; Models of current customers</a:t>
            </a:r>
          </a:p>
          <a:p>
            <a:endParaRPr lang="en-US" sz="1600" dirty="0"/>
          </a:p>
          <a:p>
            <a:r>
              <a:rPr lang="en-US" sz="1600" dirty="0"/>
              <a:t>Any disconnect or miscommunication can be resolved with morning meetings</a:t>
            </a:r>
          </a:p>
          <a:p>
            <a:endParaRPr lang="en-US" sz="1600" dirty="0"/>
          </a:p>
          <a:p>
            <a:r>
              <a:rPr lang="en-US" sz="1600" dirty="0"/>
              <a:t>Lube Tech’s, C techs have plenty of opportunity to grow into B &amp; A techs</a:t>
            </a:r>
          </a:p>
          <a:p>
            <a:endParaRPr lang="en-US" sz="1600" dirty="0"/>
          </a:p>
          <a:p>
            <a:r>
              <a:rPr lang="en-US" sz="1600" dirty="0"/>
              <a:t>Stall utilization &amp; facility utilization shows us how much more potential we have to maximize the space</a:t>
            </a:r>
          </a:p>
          <a:p>
            <a:endParaRPr lang="en-US" sz="1600" dirty="0"/>
          </a:p>
          <a:p>
            <a:r>
              <a:rPr lang="en-US" sz="1600" dirty="0"/>
              <a:t>Training, Training, &amp; more training opportunities for Writers &amp; Service Manager</a:t>
            </a:r>
          </a:p>
          <a:p>
            <a:endParaRPr lang="en-US" sz="1600" dirty="0"/>
          </a:p>
          <a:p>
            <a:endParaRPr lang="en-US" sz="1600" dirty="0"/>
          </a:p>
          <a:p>
            <a:pPr marL="0" indent="0">
              <a:buNone/>
            </a:pPr>
            <a:endParaRPr lang="en-US" sz="1600"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r>
              <a:rPr lang="en-US" sz="1600" dirty="0"/>
              <a:t>Heavily rely on Used Car Sales for internal work</a:t>
            </a:r>
          </a:p>
          <a:p>
            <a:endParaRPr lang="en-US" sz="1600" dirty="0"/>
          </a:p>
          <a:p>
            <a:r>
              <a:rPr lang="en-US" sz="1600" dirty="0"/>
              <a:t>Techs want to continue their knowledge &amp; growth……they could leave or ask for more money, guarantee’s, throwing our expenses off. </a:t>
            </a:r>
          </a:p>
          <a:p>
            <a:endParaRPr lang="en-US" sz="1600" dirty="0"/>
          </a:p>
          <a:p>
            <a:r>
              <a:rPr lang="en-US" sz="1600" dirty="0"/>
              <a:t>If we don’t get customers in right away they will go elsewhere.  We have a large amount of independent shops around us</a:t>
            </a:r>
          </a:p>
          <a:p>
            <a:endParaRPr lang="en-US" sz="1600" dirty="0"/>
          </a:p>
          <a:p>
            <a:r>
              <a:rPr lang="en-US" sz="1600" dirty="0"/>
              <a:t>Service Hours are not in favor to take care of our customers.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Objectives:</a:t>
            </a:r>
          </a:p>
          <a:p>
            <a:endParaRPr lang="en-US" b="1" dirty="0"/>
          </a:p>
          <a:p>
            <a:r>
              <a:rPr lang="en-US" sz="1600" dirty="0"/>
              <a:t>Improve gross on C-pay RO’s</a:t>
            </a:r>
          </a:p>
          <a:p>
            <a:endParaRPr lang="en-US" sz="1600" dirty="0"/>
          </a:p>
          <a:p>
            <a:r>
              <a:rPr lang="en-US" sz="1600" dirty="0"/>
              <a:t>Improve Tech productivity, efficiency &amp; proficiency by explaining to them what it means, how its calculated and how much more money it will put in their pockets.</a:t>
            </a:r>
          </a:p>
          <a:p>
            <a:endParaRPr lang="en-US" sz="1600" dirty="0"/>
          </a:p>
          <a:p>
            <a:r>
              <a:rPr lang="en-US" sz="1600" dirty="0"/>
              <a:t>Attract new customers with “we service all Makes &amp; Models” Campaign</a:t>
            </a:r>
          </a:p>
          <a:p>
            <a:endParaRPr lang="en-US" sz="1600" dirty="0"/>
          </a:p>
          <a:p>
            <a:r>
              <a:rPr lang="en-US" sz="1600" dirty="0"/>
              <a:t>Revamp ease of scheduling online appointments and “no wait” walk in traffic</a:t>
            </a:r>
          </a:p>
          <a:p>
            <a:endParaRPr lang="en-US" sz="16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Strategies</a:t>
            </a:r>
            <a:r>
              <a:rPr lang="en-US" dirty="0"/>
              <a:t>:</a:t>
            </a:r>
          </a:p>
          <a:p>
            <a:endParaRPr lang="en-US" dirty="0"/>
          </a:p>
          <a:p>
            <a:r>
              <a:rPr lang="en-US" sz="1600" dirty="0"/>
              <a:t>QR codes being designed to scan and schedule</a:t>
            </a:r>
          </a:p>
          <a:p>
            <a:r>
              <a:rPr lang="en-US" sz="1600" dirty="0"/>
              <a:t>Morning tech meetings will be held to keep productivity up</a:t>
            </a:r>
          </a:p>
          <a:p>
            <a:r>
              <a:rPr lang="en-US" sz="1600" dirty="0"/>
              <a:t>Survey Service Dept about extending service hours, scheduling, 4 day work weeks, and put out an Ad on indeed to see what we can do to be open for our customers. </a:t>
            </a:r>
          </a:p>
          <a:p>
            <a:r>
              <a:rPr lang="en-US" sz="1600" dirty="0"/>
              <a:t>Monthly recognition for top performers on the new policies/procedures using newer tech. (rapid recon, text to drive, video </a:t>
            </a:r>
            <a:r>
              <a:rPr lang="en-US" sz="1600" dirty="0" err="1"/>
              <a:t>mpi’s</a:t>
            </a:r>
            <a:r>
              <a:rPr lang="en-US" sz="1600" dirty="0"/>
              <a:t> and </a:t>
            </a:r>
            <a:r>
              <a:rPr lang="en-US" sz="1600" dirty="0" err="1"/>
              <a:t>uvi’s</a:t>
            </a:r>
            <a:r>
              <a:rPr lang="en-US" sz="1600" dirty="0"/>
              <a:t>)</a:t>
            </a:r>
          </a:p>
          <a:p>
            <a:endParaRPr lang="en-US" sz="1600" dirty="0"/>
          </a:p>
          <a:p>
            <a:endParaRPr lang="en-US" sz="1600" dirty="0"/>
          </a:p>
          <a:p>
            <a:endParaRPr lang="en-US" sz="1600"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Tactics:</a:t>
            </a:r>
            <a:endParaRPr lang="en-US" dirty="0"/>
          </a:p>
          <a:p>
            <a:r>
              <a:rPr lang="en-US" sz="1600" dirty="0"/>
              <a:t>Offer $5.00 off maintenance to self schedule with no “block slots” online for the next 6 months to 1 </a:t>
            </a:r>
            <a:r>
              <a:rPr lang="en-US" sz="1600" dirty="0" err="1"/>
              <a:t>yr</a:t>
            </a:r>
            <a:endParaRPr lang="en-US" sz="1600" dirty="0"/>
          </a:p>
          <a:p>
            <a:endParaRPr lang="en-US" sz="1600" dirty="0"/>
          </a:p>
          <a:p>
            <a:r>
              <a:rPr lang="en-US" sz="1600" dirty="0"/>
              <a:t>Advertise “We service ALL makes &amp; models” all over our waiting room, service drive and social media campaign, along with an email blast. </a:t>
            </a:r>
          </a:p>
          <a:p>
            <a:endParaRPr lang="en-US" sz="1600" dirty="0"/>
          </a:p>
          <a:p>
            <a:r>
              <a:rPr lang="en-US" sz="1600" dirty="0"/>
              <a:t>Adjust Shop foreman’s bonus to tie in with tech productivity</a:t>
            </a:r>
          </a:p>
          <a:p>
            <a:endParaRPr lang="en-US" sz="1600" dirty="0"/>
          </a:p>
          <a:p>
            <a:r>
              <a:rPr lang="en-US" sz="1600" dirty="0"/>
              <a:t>Weekly meetings with Service Manager &amp; Parts Manager tracking improvements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b="1"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02631992"/>
              </p:ext>
            </p:extLst>
          </p:nvPr>
        </p:nvGraphicFramePr>
        <p:xfrm>
          <a:off x="677334" y="1690437"/>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Track total hours</a:t>
                      </a:r>
                    </a:p>
                  </a:txBody>
                  <a:tcPr/>
                </a:tc>
                <a:tc>
                  <a:txBody>
                    <a:bodyPr/>
                    <a:lstStyle/>
                    <a:p>
                      <a:r>
                        <a:rPr lang="en-US" dirty="0"/>
                        <a:t>Service Manager</a:t>
                      </a:r>
                    </a:p>
                  </a:txBody>
                  <a:tcPr/>
                </a:tc>
                <a:tc>
                  <a:txBody>
                    <a:bodyPr/>
                    <a:lstStyle/>
                    <a:p>
                      <a:r>
                        <a:rPr lang="en-US" dirty="0"/>
                        <a:t>Daily with Monthly Goal</a:t>
                      </a:r>
                    </a:p>
                  </a:txBody>
                  <a:tcPr/>
                </a:tc>
                <a:extLst>
                  <a:ext uri="{0D108BD9-81ED-4DB2-BD59-A6C34878D82A}">
                    <a16:rowId xmlns:a16="http://schemas.microsoft.com/office/drawing/2014/main" val="2400365483"/>
                  </a:ext>
                </a:extLst>
              </a:tr>
              <a:tr h="565004">
                <a:tc>
                  <a:txBody>
                    <a:bodyPr/>
                    <a:lstStyle/>
                    <a:p>
                      <a:r>
                        <a:rPr lang="en-US" dirty="0"/>
                        <a:t>Create QR codes</a:t>
                      </a:r>
                    </a:p>
                  </a:txBody>
                  <a:tcPr/>
                </a:tc>
                <a:tc>
                  <a:txBody>
                    <a:bodyPr/>
                    <a:lstStyle/>
                    <a:p>
                      <a:r>
                        <a:rPr lang="en-US" dirty="0"/>
                        <a:t>Marketing Manager</a:t>
                      </a:r>
                    </a:p>
                  </a:txBody>
                  <a:tcPr/>
                </a:tc>
                <a:tc>
                  <a:txBody>
                    <a:bodyPr/>
                    <a:lstStyle/>
                    <a:p>
                      <a:r>
                        <a:rPr lang="en-US" dirty="0"/>
                        <a:t>7/30/2024</a:t>
                      </a:r>
                    </a:p>
                  </a:txBody>
                  <a:tcPr/>
                </a:tc>
                <a:extLst>
                  <a:ext uri="{0D108BD9-81ED-4DB2-BD59-A6C34878D82A}">
                    <a16:rowId xmlns:a16="http://schemas.microsoft.com/office/drawing/2014/main" val="107845787"/>
                  </a:ext>
                </a:extLst>
              </a:tr>
              <a:tr h="565004">
                <a:tc>
                  <a:txBody>
                    <a:bodyPr/>
                    <a:lstStyle/>
                    <a:p>
                      <a:r>
                        <a:rPr lang="en-US" dirty="0"/>
                        <a:t>Create Self Scheduling</a:t>
                      </a:r>
                    </a:p>
                  </a:txBody>
                  <a:tcPr/>
                </a:tc>
                <a:tc>
                  <a:txBody>
                    <a:bodyPr/>
                    <a:lstStyle/>
                    <a:p>
                      <a:r>
                        <a:rPr lang="en-US" dirty="0"/>
                        <a:t>Marketing Manager</a:t>
                      </a:r>
                    </a:p>
                  </a:txBody>
                  <a:tcPr/>
                </a:tc>
                <a:tc>
                  <a:txBody>
                    <a:bodyPr/>
                    <a:lstStyle/>
                    <a:p>
                      <a:r>
                        <a:rPr lang="en-US" dirty="0"/>
                        <a:t>7/30/2024</a:t>
                      </a:r>
                    </a:p>
                  </a:txBody>
                  <a:tcPr/>
                </a:tc>
                <a:extLst>
                  <a:ext uri="{0D108BD9-81ED-4DB2-BD59-A6C34878D82A}">
                    <a16:rowId xmlns:a16="http://schemas.microsoft.com/office/drawing/2014/main" val="1530126605"/>
                  </a:ext>
                </a:extLst>
              </a:tr>
              <a:tr h="565004">
                <a:tc>
                  <a:txBody>
                    <a:bodyPr/>
                    <a:lstStyle/>
                    <a:p>
                      <a:r>
                        <a:rPr lang="en-US" dirty="0"/>
                        <a:t>Cerate “we service all makes &amp; models” campaign</a:t>
                      </a:r>
                    </a:p>
                  </a:txBody>
                  <a:tcPr/>
                </a:tc>
                <a:tc>
                  <a:txBody>
                    <a:bodyPr/>
                    <a:lstStyle/>
                    <a:p>
                      <a:r>
                        <a:rPr lang="en-US" dirty="0"/>
                        <a:t>Marketing Manager</a:t>
                      </a:r>
                    </a:p>
                  </a:txBody>
                  <a:tcPr/>
                </a:tc>
                <a:tc>
                  <a:txBody>
                    <a:bodyPr/>
                    <a:lstStyle/>
                    <a:p>
                      <a:r>
                        <a:rPr lang="en-US" dirty="0"/>
                        <a:t>07/30/2024</a:t>
                      </a:r>
                    </a:p>
                  </a:txBody>
                  <a:tcPr/>
                </a:tc>
                <a:extLst>
                  <a:ext uri="{0D108BD9-81ED-4DB2-BD59-A6C34878D82A}">
                    <a16:rowId xmlns:a16="http://schemas.microsoft.com/office/drawing/2014/main" val="1950345431"/>
                  </a:ext>
                </a:extLst>
              </a:tr>
              <a:tr h="565004">
                <a:tc>
                  <a:txBody>
                    <a:bodyPr/>
                    <a:lstStyle/>
                    <a:p>
                      <a:r>
                        <a:rPr lang="en-US" dirty="0"/>
                        <a:t>Morning Meetings with Shop</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960891333"/>
                  </a:ext>
                </a:extLst>
              </a:tr>
              <a:tr h="565004">
                <a:tc>
                  <a:txBody>
                    <a:bodyPr/>
                    <a:lstStyle/>
                    <a:p>
                      <a:r>
                        <a:rPr lang="en-US" dirty="0"/>
                        <a:t>Survey employee’s and Ad for evening &amp; weekend technicians</a:t>
                      </a:r>
                    </a:p>
                  </a:txBody>
                  <a:tcPr/>
                </a:tc>
                <a:tc>
                  <a:txBody>
                    <a:bodyPr/>
                    <a:lstStyle/>
                    <a:p>
                      <a:r>
                        <a:rPr lang="en-US" dirty="0"/>
                        <a:t>GM</a:t>
                      </a:r>
                    </a:p>
                  </a:txBody>
                  <a:tcPr/>
                </a:tc>
                <a:tc>
                  <a:txBody>
                    <a:bodyPr/>
                    <a:lstStyle/>
                    <a:p>
                      <a:r>
                        <a:rPr lang="en-US" dirty="0"/>
                        <a:t>07/30/2024</a:t>
                      </a:r>
                    </a:p>
                  </a:txBody>
                  <a:tcPr/>
                </a:tc>
                <a:extLst>
                  <a:ext uri="{0D108BD9-81ED-4DB2-BD59-A6C34878D82A}">
                    <a16:rowId xmlns:a16="http://schemas.microsoft.com/office/drawing/2014/main" val="4137224325"/>
                  </a:ext>
                </a:extLst>
              </a:tr>
              <a:tr h="428539">
                <a:tc>
                  <a:txBody>
                    <a:bodyPr/>
                    <a:lstStyle/>
                    <a:p>
                      <a:r>
                        <a:rPr lang="en-US" dirty="0"/>
                        <a:t>Sign up Service Manager for Leadership course/training</a:t>
                      </a:r>
                    </a:p>
                  </a:txBody>
                  <a:tcPr/>
                </a:tc>
                <a:tc>
                  <a:txBody>
                    <a:bodyPr/>
                    <a:lstStyle/>
                    <a:p>
                      <a:r>
                        <a:rPr lang="en-US" dirty="0"/>
                        <a:t>GM</a:t>
                      </a:r>
                    </a:p>
                  </a:txBody>
                  <a:tcPr/>
                </a:tc>
                <a:tc>
                  <a:txBody>
                    <a:bodyPr/>
                    <a:lstStyle/>
                    <a:p>
                      <a:r>
                        <a:rPr lang="en-US" dirty="0"/>
                        <a:t>08/30/2024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8613"/>
            <a:ext cx="8596668" cy="4860912"/>
          </a:xfrm>
        </p:spPr>
        <p:txBody>
          <a:bodyPr>
            <a:normAutofit/>
          </a:bodyPr>
          <a:lstStyle/>
          <a:p>
            <a:r>
              <a:rPr lang="en-US" b="1" dirty="0"/>
              <a:t>Synopsis:</a:t>
            </a:r>
          </a:p>
          <a:p>
            <a:r>
              <a:rPr lang="en-US" sz="1400" dirty="0"/>
              <a:t>Its evident that we are doing a good job, however we are not utilizing the facility and we are not holding our techs accountable.  We are not here for our customers when they need us here, and are pushing them out to when it is convenient for us.  We are under the perception that we are too busy, when the truth is we are not being efficient with our time.</a:t>
            </a:r>
          </a:p>
          <a:p>
            <a:r>
              <a:rPr lang="en-US" sz="1400" dirty="0"/>
              <a:t>The addition of our morning meetings, self scheduling QR codes, and “we service ALL makes &amp; models campaign” will make a sudden impact.  We have all the right tools, techs, &amp; time to make this work.</a:t>
            </a:r>
          </a:p>
          <a:p>
            <a:r>
              <a:rPr lang="en-US" sz="1400" dirty="0"/>
              <a:t>Saturday ours will be extended without discussion.  However, Evening hours and Sundays will be surveyed and presented to the Dealer Principle and Regional Service Director. </a:t>
            </a:r>
          </a:p>
          <a:p>
            <a:r>
              <a:rPr lang="en-US" sz="1400" dirty="0"/>
              <a:t>We need to provide the proper training for all techs, writers and focusing on Leadership training for our Service manager.  If the techs comprehend their Proficiency, efficiency, and productivity and we can design a clear path of what their career can look like down the road then we will have better morale and a great place to work for many more years to come.  They will also understand why the changes that will be implemented instead of thinking its just to put more money in the pockets of upper management, rather its to better take care of the community in which we live, work, &amp; play.</a:t>
            </a:r>
          </a:p>
          <a:p>
            <a:r>
              <a:rPr lang="en-US" sz="1400" dirty="0"/>
              <a:t>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Lots of Email &amp; Text Blasts going out currently, along with manufacturer marketing</a:t>
            </a:r>
            <a:r>
              <a:rPr lang="en-US" sz="1800" b="0" i="0" u="none" strike="noStrike" baseline="0" dirty="0">
                <a:solidFill>
                  <a:schemeClr val="tx1"/>
                </a:solidFill>
                <a:latin typeface="Calibri" panose="020F0502020204030204" pitchFamily="34" charset="0"/>
              </a:rPr>
              <a:t> </a:t>
            </a:r>
          </a:p>
          <a:p>
            <a:r>
              <a:rPr lang="en-US" sz="1800" b="0" i="0" u="none" strike="noStrike" baseline="0" dirty="0">
                <a:solidFill>
                  <a:schemeClr val="tx1"/>
                </a:solidFill>
                <a:latin typeface="Calibri" panose="020F0502020204030204" pitchFamily="34" charset="0"/>
              </a:rPr>
              <a:t>Goals for improvement – QR Codes, Social Media, &amp; a “We service ALL makes &amp; models” Campaign. </a:t>
            </a:r>
          </a:p>
          <a:p>
            <a:r>
              <a:rPr lang="en-US" dirty="0">
                <a:solidFill>
                  <a:schemeClr val="tx1"/>
                </a:solidFill>
                <a:latin typeface="Calibri" panose="020F0502020204030204" pitchFamily="34" charset="0"/>
              </a:rPr>
              <a:t>Get with our Marketing team to tie QR codes for easy Scheduling &amp; Ensure “Text to Drive” is being utilized properly with Good Photo’s &amp; Videos for our customers. </a:t>
            </a:r>
            <a:r>
              <a:rPr lang="en-US" sz="1800" b="0" i="0" u="none" strike="noStrike" baseline="0" dirty="0">
                <a:solidFill>
                  <a:schemeClr val="tx1"/>
                </a:solidFill>
                <a:latin typeface="Calibri" panose="020F0502020204030204" pitchFamily="34" charset="0"/>
              </a:rPr>
              <a:t> </a:t>
            </a:r>
          </a:p>
          <a:p>
            <a:r>
              <a:rPr lang="en-US" sz="1800" b="0" i="0" u="none" strike="noStrike" baseline="0" dirty="0">
                <a:solidFill>
                  <a:schemeClr val="tx1"/>
                </a:solidFill>
                <a:latin typeface="Calibri" panose="020F0502020204030204" pitchFamily="34" charset="0"/>
              </a:rPr>
              <a:t>Plans to evaluate your changes-  Hold Service Manager accountable to have daily meetings with her team &amp; Weekly evaluation meetings with me with Progress.</a:t>
            </a:r>
          </a:p>
          <a:p>
            <a:r>
              <a:rPr lang="en-US" dirty="0">
                <a:solidFill>
                  <a:schemeClr val="tx1"/>
                </a:solidFill>
                <a:latin typeface="Calibri" panose="020F0502020204030204" pitchFamily="34" charset="0"/>
              </a:rPr>
              <a:t>The following slides are YTD numbers through June 30</a:t>
            </a:r>
            <a:r>
              <a:rPr lang="en-US" baseline="30000" dirty="0">
                <a:solidFill>
                  <a:schemeClr val="tx1"/>
                </a:solidFill>
                <a:latin typeface="Calibri" panose="020F0502020204030204" pitchFamily="34" charset="0"/>
              </a:rPr>
              <a:t>th</a:t>
            </a:r>
            <a:r>
              <a:rPr lang="en-US" dirty="0">
                <a:solidFill>
                  <a:schemeClr val="tx1"/>
                </a:solidFill>
                <a:latin typeface="Calibri" panose="020F0502020204030204" pitchFamily="34" charset="0"/>
              </a:rPr>
              <a:t>, 2024</a:t>
            </a:r>
            <a:r>
              <a:rPr lang="en-US" sz="1800" b="0" i="0" u="none" strike="noStrike" baseline="0" dirty="0">
                <a:solidFill>
                  <a:schemeClr val="tx1"/>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400" b="1" dirty="0">
                <a:solidFill>
                  <a:srgbClr val="221E1F"/>
                </a:solidFill>
                <a:latin typeface="Calibri" panose="020F0502020204030204" pitchFamily="34" charset="0"/>
              </a:rPr>
              <a:t>Current Process:</a:t>
            </a:r>
            <a:r>
              <a:rPr lang="en-US" sz="1400" dirty="0">
                <a:solidFill>
                  <a:srgbClr val="221E1F"/>
                </a:solidFill>
                <a:latin typeface="Calibri" panose="020F0502020204030204" pitchFamily="34" charset="0"/>
              </a:rPr>
              <a:t> Dispatching is done by all 3 service writers.   </a:t>
            </a:r>
            <a:r>
              <a:rPr lang="en-US" sz="1400" b="0" i="0" u="none" strike="noStrike" baseline="0" dirty="0">
                <a:solidFill>
                  <a:srgbClr val="221E1F"/>
                </a:solidFill>
                <a:latin typeface="Calibri" panose="020F0502020204030204" pitchFamily="34" charset="0"/>
              </a:rPr>
              <a:t> </a:t>
            </a:r>
          </a:p>
          <a:p>
            <a:r>
              <a:rPr lang="en-US" sz="1400" b="1"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Dispatching will be done by the Service Manager moving forward.</a:t>
            </a:r>
          </a:p>
          <a:p>
            <a:r>
              <a:rPr lang="en-US" sz="1400" b="1" i="0" u="none" strike="noStrike" baseline="0" dirty="0">
                <a:solidFill>
                  <a:srgbClr val="221E1F"/>
                </a:solidFill>
                <a:latin typeface="Calibri" panose="020F0502020204030204" pitchFamily="34" charset="0"/>
              </a:rPr>
              <a:t>Plans to achieve your goals:  </a:t>
            </a:r>
            <a:r>
              <a:rPr lang="en-US" sz="1400" b="0" i="0" u="none" strike="noStrike" baseline="0" dirty="0">
                <a:solidFill>
                  <a:srgbClr val="221E1F"/>
                </a:solidFill>
                <a:latin typeface="Calibri" panose="020F0502020204030204" pitchFamily="34" charset="0"/>
              </a:rPr>
              <a:t>Morning Meetings 30 min before we open to public to review appointments &amp; techs. </a:t>
            </a:r>
          </a:p>
          <a:p>
            <a:r>
              <a:rPr lang="en-US" sz="1400" b="1" i="0" u="none" strike="noStrike" baseline="0" dirty="0">
                <a:solidFill>
                  <a:srgbClr val="221E1F"/>
                </a:solidFill>
                <a:latin typeface="Calibri" panose="020F0502020204030204" pitchFamily="34" charset="0"/>
              </a:rPr>
              <a:t>Plans to evaluate your changes:  </a:t>
            </a:r>
            <a:r>
              <a:rPr lang="en-US" sz="1400" b="0" i="0" u="none" strike="noStrike" baseline="0" dirty="0">
                <a:solidFill>
                  <a:srgbClr val="221E1F"/>
                </a:solidFill>
                <a:latin typeface="Calibri" panose="020F0502020204030204" pitchFamily="34" charset="0"/>
              </a:rPr>
              <a:t>I will be joining morning meetings on a weekly basis. </a:t>
            </a:r>
          </a:p>
          <a:p>
            <a:endParaRPr lang="en-US" dirty="0"/>
          </a:p>
        </p:txBody>
      </p:sp>
      <p:pic>
        <p:nvPicPr>
          <p:cNvPr id="7" name="Content Placeholder 6">
            <a:extLst>
              <a:ext uri="{FF2B5EF4-FFF2-40B4-BE49-F238E27FC236}">
                <a16:creationId xmlns:a16="http://schemas.microsoft.com/office/drawing/2014/main" id="{E1FCEB1C-6C2E-071D-B2BA-F80966623C80}"/>
              </a:ext>
            </a:extLst>
          </p:cNvPr>
          <p:cNvPicPr>
            <a:picLocks noGrp="1" noChangeAspect="1"/>
          </p:cNvPicPr>
          <p:nvPr>
            <p:ph sz="quarter" idx="4"/>
          </p:nvPr>
        </p:nvPicPr>
        <p:blipFill>
          <a:blip r:embed="rId2"/>
          <a:stretch>
            <a:fillRect/>
          </a:stretch>
        </p:blipFill>
        <p:spPr>
          <a:xfrm>
            <a:off x="7110701" y="1930400"/>
            <a:ext cx="4186237" cy="236717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95704"/>
            <a:ext cx="6286884" cy="4045657"/>
          </a:xfrm>
        </p:spPr>
        <p:txBody>
          <a:bodyPr/>
          <a:lstStyle/>
          <a:p>
            <a:pPr algn="l"/>
            <a:endParaRPr lang="en-US" sz="1800" b="0" i="0" u="none" strike="noStrike" baseline="0" dirty="0">
              <a:solidFill>
                <a:srgbClr val="000000"/>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Current practices: </a:t>
            </a:r>
            <a:r>
              <a:rPr lang="en-US" sz="1400" i="0" u="none" strike="noStrike" baseline="0" dirty="0">
                <a:solidFill>
                  <a:srgbClr val="221E1F"/>
                </a:solidFill>
                <a:latin typeface="Calibri" panose="020F0502020204030204" pitchFamily="34" charset="0"/>
              </a:rPr>
              <a:t>Our expenses are very much inline sitting at 73%.  This is 7% below guide.  All expenses are 27% which is exactly where it should be between 25%-30% of gross &amp; personnel is 49% which again is within the 45%-50% guideline.   </a:t>
            </a:r>
            <a:r>
              <a:rPr lang="en-US" sz="1400" b="1" i="0" u="none" strike="noStrike" baseline="0" dirty="0">
                <a:solidFill>
                  <a:srgbClr val="221E1F"/>
                </a:solidFill>
                <a:latin typeface="Calibri" panose="020F0502020204030204" pitchFamily="34" charset="0"/>
              </a:rPr>
              <a:t> </a:t>
            </a:r>
          </a:p>
          <a:p>
            <a:r>
              <a:rPr lang="en-US" sz="1400" b="1" i="0" u="none" strike="noStrike" baseline="0" dirty="0">
                <a:solidFill>
                  <a:srgbClr val="221E1F"/>
                </a:solidFill>
                <a:latin typeface="Calibri" panose="020F0502020204030204" pitchFamily="34" charset="0"/>
              </a:rPr>
              <a:t>Goals for improvement:  </a:t>
            </a:r>
            <a:r>
              <a:rPr lang="en-US" sz="1400" i="0" u="none" strike="noStrike" baseline="0" dirty="0" err="1">
                <a:solidFill>
                  <a:srgbClr val="221E1F"/>
                </a:solidFill>
                <a:latin typeface="Calibri" panose="020F0502020204030204" pitchFamily="34" charset="0"/>
              </a:rPr>
              <a:t>Im</a:t>
            </a:r>
            <a:r>
              <a:rPr lang="en-US" sz="1400" i="0" u="none" strike="noStrike" baseline="0" dirty="0">
                <a:solidFill>
                  <a:srgbClr val="221E1F"/>
                </a:solidFill>
                <a:latin typeface="Calibri" panose="020F0502020204030204" pitchFamily="34" charset="0"/>
              </a:rPr>
              <a:t> going to change my Service Managers </a:t>
            </a:r>
            <a:r>
              <a:rPr lang="en-US" sz="1400" i="0" u="none" strike="noStrike" baseline="0" dirty="0" err="1">
                <a:solidFill>
                  <a:srgbClr val="221E1F"/>
                </a:solidFill>
                <a:latin typeface="Calibri" panose="020F0502020204030204" pitchFamily="34" charset="0"/>
              </a:rPr>
              <a:t>payplan</a:t>
            </a:r>
            <a:r>
              <a:rPr lang="en-US" sz="1400" i="0" u="none" strike="noStrike" baseline="0" dirty="0">
                <a:solidFill>
                  <a:srgbClr val="221E1F"/>
                </a:solidFill>
                <a:latin typeface="Calibri" panose="020F0502020204030204" pitchFamily="34" charset="0"/>
              </a:rPr>
              <a:t> to give her a small raise to her salary.  However showing her a path to increase ELR, total hours billed, Facility potential, and Tech Proficiency.  With every metric she hits on her </a:t>
            </a:r>
            <a:r>
              <a:rPr lang="en-US" sz="1400" i="0" u="none" strike="noStrike" baseline="0" dirty="0" err="1">
                <a:solidFill>
                  <a:srgbClr val="221E1F"/>
                </a:solidFill>
                <a:latin typeface="Calibri" panose="020F0502020204030204" pitchFamily="34" charset="0"/>
              </a:rPr>
              <a:t>payplan</a:t>
            </a:r>
            <a:r>
              <a:rPr lang="en-US" sz="1400" i="0" u="none" strike="noStrike" baseline="0" dirty="0">
                <a:solidFill>
                  <a:srgbClr val="221E1F"/>
                </a:solidFill>
                <a:latin typeface="Calibri" panose="020F0502020204030204" pitchFamily="34" charset="0"/>
              </a:rPr>
              <a:t> she will receive additional bonuses.</a:t>
            </a:r>
            <a:endParaRPr lang="en-US" sz="1400" b="1" i="0" u="none" strike="noStrike" baseline="0" dirty="0">
              <a:solidFill>
                <a:srgbClr val="221E1F"/>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Plans to achieve your goals: </a:t>
            </a:r>
            <a:r>
              <a:rPr lang="en-US" sz="1400" i="0" u="none" strike="noStrike" baseline="0" dirty="0">
                <a:solidFill>
                  <a:srgbClr val="221E1F"/>
                </a:solidFill>
                <a:latin typeface="Calibri" panose="020F0502020204030204" pitchFamily="34" charset="0"/>
              </a:rPr>
              <a:t>She sill review ELR, </a:t>
            </a:r>
            <a:r>
              <a:rPr lang="en-US" sz="1400" i="0" u="none" strike="noStrike" baseline="0" dirty="0" err="1">
                <a:solidFill>
                  <a:srgbClr val="221E1F"/>
                </a:solidFill>
                <a:latin typeface="Calibri" panose="020F0502020204030204" pitchFamily="34" charset="0"/>
              </a:rPr>
              <a:t>Hours,Dispatching</a:t>
            </a:r>
            <a:r>
              <a:rPr lang="en-US" sz="1400" i="0" u="none" strike="noStrike" baseline="0" dirty="0">
                <a:solidFill>
                  <a:srgbClr val="221E1F"/>
                </a:solidFill>
                <a:latin typeface="Calibri" panose="020F0502020204030204" pitchFamily="34" charset="0"/>
              </a:rPr>
              <a:t>, </a:t>
            </a:r>
            <a:r>
              <a:rPr lang="en-US" sz="1400" i="0" u="none" strike="noStrike" baseline="0" dirty="0" err="1">
                <a:solidFill>
                  <a:srgbClr val="221E1F"/>
                </a:solidFill>
                <a:latin typeface="Calibri" panose="020F0502020204030204" pitchFamily="34" charset="0"/>
              </a:rPr>
              <a:t>Hrs</a:t>
            </a:r>
            <a:r>
              <a:rPr lang="en-US" sz="1400" i="0" u="none" strike="noStrike" baseline="0" dirty="0">
                <a:solidFill>
                  <a:srgbClr val="221E1F"/>
                </a:solidFill>
                <a:latin typeface="Calibri" panose="020F0502020204030204" pitchFamily="34" charset="0"/>
              </a:rPr>
              <a:t>/</a:t>
            </a:r>
            <a:r>
              <a:rPr lang="en-US" sz="1400" i="0" u="none" strike="noStrike" baseline="0" dirty="0" err="1">
                <a:solidFill>
                  <a:srgbClr val="221E1F"/>
                </a:solidFill>
                <a:latin typeface="Calibri" panose="020F0502020204030204" pitchFamily="34" charset="0"/>
              </a:rPr>
              <a:t>RO,Proficiency</a:t>
            </a:r>
            <a:r>
              <a:rPr lang="en-US" sz="1400" i="0" u="none" strike="noStrike" baseline="0" dirty="0">
                <a:solidFill>
                  <a:srgbClr val="221E1F"/>
                </a:solidFill>
                <a:latin typeface="Calibri" panose="020F0502020204030204" pitchFamily="34" charset="0"/>
              </a:rPr>
              <a:t> on a daily basis.</a:t>
            </a:r>
            <a:endParaRPr lang="en-US" sz="1400" b="1" i="0" u="none" strike="noStrike" baseline="0" dirty="0">
              <a:solidFill>
                <a:srgbClr val="221E1F"/>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Plans to evaluate your changes: </a:t>
            </a:r>
            <a:r>
              <a:rPr lang="en-US" sz="1400" i="0" u="none" strike="noStrike" baseline="0" dirty="0">
                <a:solidFill>
                  <a:srgbClr val="221E1F"/>
                </a:solidFill>
                <a:latin typeface="Calibri" panose="020F0502020204030204" pitchFamily="34" charset="0"/>
              </a:rPr>
              <a:t>This will bring reports to our weekly Manager Meetings showing Pace on Goals set each month. </a:t>
            </a:r>
            <a:endParaRPr lang="en-US" sz="1400" b="1"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A4B3C964-0983-6D50-3386-3418A5A1968B}"/>
              </a:ext>
            </a:extLst>
          </p:cNvPr>
          <p:cNvPicPr>
            <a:picLocks noGrp="1" noChangeAspect="1"/>
          </p:cNvPicPr>
          <p:nvPr>
            <p:ph sz="half" idx="2"/>
          </p:nvPr>
        </p:nvPicPr>
        <p:blipFill>
          <a:blip r:embed="rId2"/>
          <a:stretch>
            <a:fillRect/>
          </a:stretch>
        </p:blipFill>
        <p:spPr>
          <a:xfrm>
            <a:off x="7449964" y="1995704"/>
            <a:ext cx="3648075" cy="302895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67855" y="1523999"/>
            <a:ext cx="5237017" cy="4517361"/>
          </a:xfrm>
        </p:spPr>
        <p:txBody>
          <a:bodyPr/>
          <a:lstStyle/>
          <a:p>
            <a:pPr algn="l"/>
            <a:endParaRPr lang="en-US" sz="1800" b="0" i="0" u="none" strike="noStrike" baseline="0" dirty="0">
              <a:solidFill>
                <a:srgbClr val="000000"/>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Current practices: </a:t>
            </a:r>
            <a:r>
              <a:rPr lang="en-US" sz="1400" i="0" u="none" strike="noStrike" baseline="0" dirty="0">
                <a:solidFill>
                  <a:srgbClr val="221E1F"/>
                </a:solidFill>
                <a:latin typeface="Calibri" panose="020F0502020204030204" pitchFamily="34" charset="0"/>
              </a:rPr>
              <a:t>It’</a:t>
            </a:r>
            <a:r>
              <a:rPr lang="en-US" sz="1400" dirty="0">
                <a:solidFill>
                  <a:srgbClr val="221E1F"/>
                </a:solidFill>
                <a:latin typeface="Calibri" panose="020F0502020204030204" pitchFamily="34" charset="0"/>
              </a:rPr>
              <a:t>s a bit of a free for all.  </a:t>
            </a:r>
            <a:endParaRPr lang="en-US" sz="1400" b="1" i="0" u="none" strike="noStrike" baseline="0" dirty="0">
              <a:solidFill>
                <a:srgbClr val="221E1F"/>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Goals for improvement:</a:t>
            </a:r>
            <a:r>
              <a:rPr lang="en-US" sz="1400" b="1"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Be ready to work before we open &amp; continue to hold each other accountable while clocked in.  Also push after hour safety/UVI. </a:t>
            </a:r>
            <a:endParaRPr lang="en-US" sz="1400" b="1" i="0" u="none" strike="noStrike" baseline="0" dirty="0">
              <a:solidFill>
                <a:srgbClr val="221E1F"/>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Plans to achieve your goals: </a:t>
            </a:r>
            <a:r>
              <a:rPr lang="en-US" sz="1400" dirty="0">
                <a:solidFill>
                  <a:srgbClr val="221E1F"/>
                </a:solidFill>
                <a:latin typeface="Calibri" panose="020F0502020204030204" pitchFamily="34" charset="0"/>
              </a:rPr>
              <a:t>Service Manager will hold daily morning huddles with staff 30 mins before we open to go over goals for the day along with properly dispatching of jobs.  This includes getting parts to tech bays and ready before we actually open.  Techs are to be in their bays, changed, and ready to wrench when they clock in at 7:30</a:t>
            </a:r>
            <a:endParaRPr lang="en-US" sz="1400" b="1" i="0" u="none" strike="noStrike" baseline="0" dirty="0">
              <a:solidFill>
                <a:srgbClr val="221E1F"/>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Plans to evaluate your changes: </a:t>
            </a:r>
            <a:r>
              <a:rPr lang="en-US" sz="1400" i="0" u="none" strike="noStrike" baseline="0" dirty="0">
                <a:solidFill>
                  <a:srgbClr val="221E1F"/>
                </a:solidFill>
                <a:latin typeface="Calibri" panose="020F0502020204030204" pitchFamily="34" charset="0"/>
              </a:rPr>
              <a:t>I will join Morning meetings on a weekly basis on random days.  I will chat with all the techs so that they understand what their individual Proficiency % is at.  I will make sure the Shop Foreman gets the troops on the same page and reward with a bonus of some sort on a monthly basis. </a:t>
            </a:r>
            <a:endParaRPr lang="en-US" sz="1400" b="1"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43AD828C-21C4-2951-9FE6-C69956308D55}"/>
              </a:ext>
            </a:extLst>
          </p:cNvPr>
          <p:cNvPicPr>
            <a:picLocks noGrp="1" noChangeAspect="1"/>
          </p:cNvPicPr>
          <p:nvPr>
            <p:ph sz="half" idx="2"/>
          </p:nvPr>
        </p:nvPicPr>
        <p:blipFill>
          <a:blip r:embed="rId2"/>
          <a:stretch>
            <a:fillRect/>
          </a:stretch>
        </p:blipFill>
        <p:spPr>
          <a:xfrm>
            <a:off x="5680652" y="751705"/>
            <a:ext cx="6308148" cy="535459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8281"/>
            <a:ext cx="5806593" cy="4553080"/>
          </a:xfrm>
        </p:spPr>
        <p:txBody>
          <a:bodyPr/>
          <a:lstStyle/>
          <a:p>
            <a:pPr algn="l"/>
            <a:endParaRPr lang="en-US" sz="1800" b="0" i="0" u="none" strike="noStrike" baseline="0" dirty="0">
              <a:solidFill>
                <a:srgbClr val="000000"/>
              </a:solidFill>
              <a:latin typeface="Calibri" panose="020F0502020204030204" pitchFamily="34" charset="0"/>
            </a:endParaRPr>
          </a:p>
          <a:p>
            <a:r>
              <a:rPr lang="en-US" sz="1600" b="1" i="0" u="none" strike="noStrike" baseline="0" dirty="0">
                <a:solidFill>
                  <a:srgbClr val="221E1F"/>
                </a:solidFill>
                <a:latin typeface="Calibri" panose="020F0502020204030204" pitchFamily="34" charset="0"/>
              </a:rPr>
              <a:t>Current practices: </a:t>
            </a:r>
            <a:r>
              <a:rPr lang="en-US" sz="1600" i="0" u="none" strike="noStrike" baseline="0" dirty="0">
                <a:solidFill>
                  <a:srgbClr val="221E1F"/>
                </a:solidFill>
                <a:latin typeface="Calibri" panose="020F0502020204030204" pitchFamily="34" charset="0"/>
              </a:rPr>
              <a:t>Are not utilizing the facility anywhere near its potential with our current practices. </a:t>
            </a:r>
            <a:endParaRPr lang="en-US" sz="1600" b="1" i="0" u="none" strike="noStrike" baseline="0" dirty="0">
              <a:solidFill>
                <a:srgbClr val="221E1F"/>
              </a:solidFill>
              <a:latin typeface="Calibri" panose="020F0502020204030204" pitchFamily="34" charset="0"/>
            </a:endParaRPr>
          </a:p>
          <a:p>
            <a:r>
              <a:rPr lang="en-US" sz="1600" b="1" i="0" u="none" strike="noStrike" baseline="0" dirty="0">
                <a:solidFill>
                  <a:srgbClr val="221E1F"/>
                </a:solidFill>
                <a:latin typeface="Calibri" panose="020F0502020204030204" pitchFamily="34" charset="0"/>
              </a:rPr>
              <a:t>Goals for improvement:</a:t>
            </a:r>
            <a:r>
              <a:rPr lang="en-US" sz="1600" b="1" dirty="0">
                <a:solidFill>
                  <a:srgbClr val="221E1F"/>
                </a:solidFill>
                <a:latin typeface="Calibri" panose="020F0502020204030204" pitchFamily="34" charset="0"/>
              </a:rPr>
              <a:t> </a:t>
            </a:r>
            <a:r>
              <a:rPr lang="en-US" sz="1600" dirty="0">
                <a:solidFill>
                  <a:srgbClr val="221E1F"/>
                </a:solidFill>
                <a:latin typeface="Calibri" panose="020F0502020204030204" pitchFamily="34" charset="0"/>
              </a:rPr>
              <a:t>Extend service Hours to match Sales </a:t>
            </a:r>
            <a:endParaRPr lang="en-US" sz="1600" b="1" i="0" u="none" strike="noStrike" baseline="0" dirty="0">
              <a:solidFill>
                <a:srgbClr val="221E1F"/>
              </a:solidFill>
              <a:latin typeface="Calibri" panose="020F0502020204030204" pitchFamily="34" charset="0"/>
            </a:endParaRPr>
          </a:p>
          <a:p>
            <a:r>
              <a:rPr lang="en-US" sz="1600" b="1" i="0" u="none" strike="noStrike" baseline="0" dirty="0">
                <a:solidFill>
                  <a:srgbClr val="221E1F"/>
                </a:solidFill>
                <a:latin typeface="Calibri" panose="020F0502020204030204" pitchFamily="34" charset="0"/>
              </a:rPr>
              <a:t>Plans to achieve your goals: </a:t>
            </a:r>
            <a:r>
              <a:rPr lang="en-US" sz="1600" i="0" u="none" strike="noStrike" baseline="0" dirty="0">
                <a:solidFill>
                  <a:srgbClr val="221E1F"/>
                </a:solidFill>
                <a:latin typeface="Calibri" panose="020F0502020204030204" pitchFamily="34" charset="0"/>
              </a:rPr>
              <a:t>Survey our current employee’s to see who would like to work evenings &amp; weekends.  </a:t>
            </a:r>
            <a:r>
              <a:rPr lang="en-US" sz="1600" dirty="0">
                <a:solidFill>
                  <a:srgbClr val="221E1F"/>
                </a:solidFill>
                <a:latin typeface="Calibri" panose="020F0502020204030204" pitchFamily="34" charset="0"/>
              </a:rPr>
              <a:t>Indeed post for 2</a:t>
            </a:r>
            <a:r>
              <a:rPr lang="en-US" sz="1600" baseline="30000" dirty="0">
                <a:solidFill>
                  <a:srgbClr val="221E1F"/>
                </a:solidFill>
                <a:latin typeface="Calibri" panose="020F0502020204030204" pitchFamily="34" charset="0"/>
              </a:rPr>
              <a:t>nd</a:t>
            </a:r>
            <a:r>
              <a:rPr lang="en-US" sz="1600" dirty="0">
                <a:solidFill>
                  <a:srgbClr val="221E1F"/>
                </a:solidFill>
                <a:latin typeface="Calibri" panose="020F0502020204030204" pitchFamily="34" charset="0"/>
              </a:rPr>
              <a:t> shift technicians, parts counter, and service writer.</a:t>
            </a:r>
            <a:endParaRPr lang="en-US" sz="1600" b="1" i="0" u="none" strike="noStrike" baseline="0" dirty="0">
              <a:solidFill>
                <a:srgbClr val="221E1F"/>
              </a:solidFill>
              <a:latin typeface="Calibri" panose="020F0502020204030204" pitchFamily="34" charset="0"/>
            </a:endParaRPr>
          </a:p>
          <a:p>
            <a:r>
              <a:rPr lang="en-US" sz="1600" b="1" i="0" u="none" strike="noStrike" baseline="0" dirty="0">
                <a:solidFill>
                  <a:srgbClr val="221E1F"/>
                </a:solidFill>
                <a:latin typeface="Calibri" panose="020F0502020204030204" pitchFamily="34" charset="0"/>
              </a:rPr>
              <a:t>Plans to evaluate your changes:</a:t>
            </a:r>
            <a:r>
              <a:rPr lang="en-US" sz="1800" b="0" i="0" u="none" strike="noStrike" baseline="0" dirty="0">
                <a:solidFill>
                  <a:srgbClr val="221E1F"/>
                </a:solidFill>
                <a:latin typeface="Calibri" panose="020F0502020204030204" pitchFamily="34" charset="0"/>
              </a:rPr>
              <a:t> </a:t>
            </a:r>
            <a:r>
              <a:rPr lang="en-US" sz="1600" b="0" i="0" u="none" strike="noStrike" baseline="0" dirty="0">
                <a:solidFill>
                  <a:srgbClr val="221E1F"/>
                </a:solidFill>
                <a:latin typeface="Calibri" panose="020F0502020204030204" pitchFamily="34" charset="0"/>
              </a:rPr>
              <a:t>need to get regional service manager on board with piloting this change.  However need a plan in place before presenting. </a:t>
            </a:r>
          </a:p>
          <a:p>
            <a:r>
              <a:rPr lang="en-US" sz="1600" dirty="0">
                <a:solidFill>
                  <a:srgbClr val="221E1F"/>
                </a:solidFill>
                <a:latin typeface="Calibri" panose="020F0502020204030204" pitchFamily="34" charset="0"/>
              </a:rPr>
              <a:t>**Regardless we will be going over every technicians proficiency and review the number of stall are actually needed.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7E17952D-3DF8-2929-3B3E-050BB818B69B}"/>
              </a:ext>
            </a:extLst>
          </p:cNvPr>
          <p:cNvPicPr>
            <a:picLocks noGrp="1" noChangeAspect="1"/>
          </p:cNvPicPr>
          <p:nvPr>
            <p:ph sz="half" idx="2"/>
          </p:nvPr>
        </p:nvPicPr>
        <p:blipFill>
          <a:blip r:embed="rId2"/>
          <a:stretch>
            <a:fillRect/>
          </a:stretch>
        </p:blipFill>
        <p:spPr>
          <a:xfrm>
            <a:off x="6955881" y="1488281"/>
            <a:ext cx="3093538"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pPr marL="0" indent="0">
              <a:buNone/>
            </a:pPr>
            <a:r>
              <a:rPr lang="en-US" dirty="0"/>
              <a:t>We have a solid mix, with improvement to make on our 1 line RO’s.  Need to get below 15%</a:t>
            </a:r>
          </a:p>
          <a:p>
            <a:pPr marL="0" indent="0">
              <a:buNone/>
            </a:pPr>
            <a:r>
              <a:rPr lang="en-US" dirty="0"/>
              <a:t>Continue our process with menu selling, and allowing same day appointments. This will allow for more Repairs.</a:t>
            </a:r>
          </a:p>
          <a:p>
            <a:pPr marL="0" indent="0">
              <a:buNone/>
            </a:pPr>
            <a:r>
              <a:rPr lang="en-US" dirty="0"/>
              <a:t>Over 60% of our customers are out of factory warranty so we need to make sure to capture other cars in their garage ensuring more maintenance &amp; repairs.</a:t>
            </a:r>
          </a:p>
          <a:p>
            <a:pPr marL="0" indent="0">
              <a:buNone/>
            </a:pPr>
            <a:r>
              <a:rPr lang="en-US" dirty="0"/>
              <a:t>  </a:t>
            </a:r>
          </a:p>
        </p:txBody>
      </p:sp>
      <p:pic>
        <p:nvPicPr>
          <p:cNvPr id="8" name="Content Placeholder 7">
            <a:extLst>
              <a:ext uri="{FF2B5EF4-FFF2-40B4-BE49-F238E27FC236}">
                <a16:creationId xmlns:a16="http://schemas.microsoft.com/office/drawing/2014/main" id="{DB079590-2EE4-D1EC-43C5-17CD0AE60273}"/>
              </a:ext>
            </a:extLst>
          </p:cNvPr>
          <p:cNvPicPr>
            <a:picLocks noGrp="1" noChangeAspect="1"/>
          </p:cNvPicPr>
          <p:nvPr>
            <p:ph sz="half" idx="2"/>
          </p:nvPr>
        </p:nvPicPr>
        <p:blipFill>
          <a:blip r:embed="rId2"/>
          <a:stretch>
            <a:fillRect/>
          </a:stretch>
        </p:blipFill>
        <p:spPr>
          <a:xfrm>
            <a:off x="5495924" y="686342"/>
            <a:ext cx="6298912" cy="5380501"/>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Strengths: </a:t>
            </a:r>
          </a:p>
          <a:p>
            <a:r>
              <a:rPr lang="en-US" sz="1600" dirty="0"/>
              <a:t>Large loyal customer base </a:t>
            </a:r>
          </a:p>
          <a:p>
            <a:r>
              <a:rPr lang="en-US" sz="1600" dirty="0"/>
              <a:t>We have a solid team with good work mix, and a mix of A,B, and C techs.</a:t>
            </a:r>
          </a:p>
          <a:p>
            <a:r>
              <a:rPr lang="en-US" sz="1600" dirty="0"/>
              <a:t>Crew is knowledgeable, respectful of each others roles and puts Ego’s aside.</a:t>
            </a:r>
          </a:p>
          <a:p>
            <a:r>
              <a:rPr lang="en-US" sz="1600" dirty="0"/>
              <a:t>We have the tools, space, &amp; resources to perform excellent work.</a:t>
            </a:r>
          </a:p>
          <a:p>
            <a:r>
              <a:rPr lang="en-US" sz="1600" dirty="0"/>
              <a:t>Service writers have the buy in from the techs that they can sell the jobs.</a:t>
            </a:r>
          </a:p>
          <a:p>
            <a:r>
              <a:rPr lang="en-US" sz="1600" dirty="0"/>
              <a:t>Used vehicle Recon is a well oiled machine, support from sales.</a:t>
            </a:r>
          </a:p>
          <a:p>
            <a:r>
              <a:rPr lang="en-US" sz="1600" dirty="0"/>
              <a:t>Service, Parts, &amp; Sales managers communicate frequently</a:t>
            </a:r>
          </a:p>
          <a:p>
            <a:r>
              <a:rPr lang="en-US" sz="1600" dirty="0"/>
              <a:t>Newer tech (rapid recon, text to drive, photos &amp; Video </a:t>
            </a:r>
            <a:r>
              <a:rPr lang="en-US" sz="1600" dirty="0" err="1"/>
              <a:t>mpi</a:t>
            </a:r>
            <a:r>
              <a:rPr lang="en-US" sz="1600" dirty="0"/>
              <a:t>) being used properly</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b="1" dirty="0"/>
              <a:t>Weaknesses:</a:t>
            </a:r>
          </a:p>
          <a:p>
            <a:r>
              <a:rPr lang="en-US" sz="1600" dirty="0"/>
              <a:t>One line RO’s are about 28%</a:t>
            </a:r>
          </a:p>
          <a:p>
            <a:r>
              <a:rPr lang="en-US" sz="1600" dirty="0"/>
              <a:t>Phone Etiquette &amp; appointments are being set to far in advance</a:t>
            </a:r>
          </a:p>
          <a:p>
            <a:r>
              <a:rPr lang="en-US" sz="1600" dirty="0"/>
              <a:t>Online Scheduling is difficult &amp; not mobile friendly</a:t>
            </a:r>
          </a:p>
          <a:p>
            <a:r>
              <a:rPr lang="en-US" sz="1600" dirty="0"/>
              <a:t>Inexperienced Service Manager needs to take the lead &amp; not be afraid to keep the techs in line</a:t>
            </a:r>
          </a:p>
          <a:p>
            <a:r>
              <a:rPr lang="en-US" sz="1600" dirty="0"/>
              <a:t>No clear learning path, or goals for technicians</a:t>
            </a:r>
          </a:p>
          <a:p>
            <a:r>
              <a:rPr lang="en-US" sz="1600" dirty="0"/>
              <a:t>Shop foreman needs to be on the same page with Service &amp; Parts Manager when changes are being implemented from the get go or be involved in the decision making process</a:t>
            </a:r>
          </a:p>
          <a:p>
            <a:r>
              <a:rPr lang="en-US" sz="1600" dirty="0"/>
              <a:t>  </a:t>
            </a:r>
          </a:p>
          <a:p>
            <a:endParaRPr lang="en-US" sz="1600"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510</TotalTime>
  <Words>1661</Words>
  <Application>Microsoft Office PowerPoint</Application>
  <PresentationFormat>Widescreen</PresentationFormat>
  <Paragraphs>143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Kunes</cp:lastModifiedBy>
  <cp:revision>13</cp:revision>
  <dcterms:created xsi:type="dcterms:W3CDTF">2022-12-04T13:10:55Z</dcterms:created>
  <dcterms:modified xsi:type="dcterms:W3CDTF">2024-07-20T17:44:05Z</dcterms:modified>
</cp:coreProperties>
</file>