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4" r:id="rId4"/>
    <p:sldId id="275" r:id="rId5"/>
    <p:sldId id="270" r:id="rId6"/>
    <p:sldId id="271" r:id="rId7"/>
    <p:sldId id="272" r:id="rId8"/>
    <p:sldId id="273" r:id="rId9"/>
    <p:sldId id="258" r:id="rId10"/>
    <p:sldId id="257" r:id="rId11"/>
    <p:sldId id="262" r:id="rId12"/>
    <p:sldId id="263" r:id="rId13"/>
    <p:sldId id="264" r:id="rId14"/>
    <p:sldId id="265" r:id="rId15"/>
    <p:sldId id="266" r:id="rId16"/>
    <p:sldId id="267" r:id="rId17"/>
    <p:sldId id="268" r:id="rId18"/>
    <p:sldId id="26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3" d="100"/>
          <a:sy n="113"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8/5/2024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8/5/2024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sz="4000" dirty="0">
                <a:solidFill>
                  <a:schemeClr val="bg1"/>
                </a:solidFill>
              </a:rPr>
              <a:t>Service Department Analysis for KING HONDA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Autofit/>
          </a:bodyPr>
          <a:lstStyle/>
          <a:p>
            <a:pPr algn="ctr"/>
            <a:r>
              <a:rPr lang="en-US" dirty="0"/>
              <a:t>By Dave King IV</a:t>
            </a:r>
          </a:p>
          <a:p>
            <a:pPr algn="ctr"/>
            <a:r>
              <a:rPr lang="en-US" dirty="0"/>
              <a:t>NADA446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1200" dirty="0"/>
              <a:t>Strengths</a:t>
            </a:r>
          </a:p>
          <a:p>
            <a:r>
              <a:rPr lang="en-US" sz="1200" dirty="0"/>
              <a:t>Enhanced Customer Experience Personalized Service: Tailored reminders and promotions via email/SMS enhance customer engagement and retention. Exceptional Service: Providing a comfortable waiting area, Wi-Fi, refreshments, shuttle service, and loaner vehicles creates a positive customer experience and builds loyalty.</a:t>
            </a:r>
          </a:p>
          <a:p>
            <a:r>
              <a:rPr lang="en-US" sz="1200" dirty="0"/>
              <a:t>Strong Customer Retention Tactics Exclusive Offers: Targeted discounts and seasonal promotions attract repeat customers, bolstering loyalty. Use of Software: Implementing </a:t>
            </a:r>
            <a:r>
              <a:rPr lang="en-US" sz="1200" dirty="0" err="1"/>
              <a:t>PureCar</a:t>
            </a:r>
            <a:r>
              <a:rPr lang="en-US" sz="1200" dirty="0"/>
              <a:t> and </a:t>
            </a:r>
            <a:r>
              <a:rPr lang="en-US" sz="1200" dirty="0" err="1"/>
              <a:t>Autominer</a:t>
            </a:r>
            <a:r>
              <a:rPr lang="en-US" sz="1200" dirty="0"/>
              <a:t> aids in tracking and enhancing customer retention efforts.</a:t>
            </a:r>
          </a:p>
          <a:p>
            <a:r>
              <a:rPr lang="en-US" sz="1200" dirty="0"/>
              <a:t>Strategic Expense Allocation Z-Spread Approach: A structured approach to expense allocation ensures balanced financial management across departments.</a:t>
            </a:r>
          </a:p>
          <a:p>
            <a:r>
              <a:rPr lang="en-US" sz="1200" dirty="0"/>
              <a:t>Dynatron Tools: Adjusting labor rates based on job type, technician skill, and regional standards allows for effective pricing strategies and has successfully increased the effective labor rate.</a:t>
            </a:r>
          </a:p>
          <a:p>
            <a:r>
              <a:rPr lang="en-US" sz="1200" dirty="0"/>
              <a:t>Dynatron and </a:t>
            </a:r>
            <a:r>
              <a:rPr lang="en-US" sz="1200" dirty="0" err="1"/>
              <a:t>Traxtion</a:t>
            </a:r>
            <a:r>
              <a:rPr lang="en-US" sz="1200" dirty="0"/>
              <a:t>: Leveraging Dynatron for labor rate management and </a:t>
            </a:r>
            <a:r>
              <a:rPr lang="en-US" sz="1200" dirty="0" err="1"/>
              <a:t>Traxtion</a:t>
            </a:r>
            <a:r>
              <a:rPr lang="en-US" sz="1200" dirty="0"/>
              <a:t> for increased service metrics, such as alignment volume, optimizes service performance and profitability.</a:t>
            </a:r>
          </a:p>
          <a:p>
            <a:endParaRPr lang="en-US" sz="1200" dirty="0"/>
          </a:p>
          <a:p>
            <a:endParaRPr lang="en-US" sz="1200" dirty="0"/>
          </a:p>
        </p:txBody>
      </p:sp>
    </p:spTree>
    <p:extLst>
      <p:ext uri="{BB962C8B-B14F-4D97-AF65-F5344CB8AC3E}">
        <p14:creationId xmlns:p14="http://schemas.microsoft.com/office/powerpoint/2010/main" val="3839221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600" dirty="0"/>
              <a:t>Weaknesses</a:t>
            </a:r>
          </a:p>
          <a:p>
            <a:r>
              <a:rPr lang="en-US" sz="1600" dirty="0"/>
              <a:t>Low RO </a:t>
            </a:r>
            <a:r>
              <a:rPr lang="en-US" sz="1600" dirty="0" err="1"/>
              <a:t>CountLimited</a:t>
            </a:r>
            <a:r>
              <a:rPr lang="en-US" sz="1600" dirty="0"/>
              <a:t> Service Orders: The current Repair Order (RO) count is insufficient to meet growth targets.</a:t>
            </a:r>
          </a:p>
          <a:p>
            <a:r>
              <a:rPr lang="en-US" sz="1600" dirty="0"/>
              <a:t>Inexperienced Staff Skill Gaps: The service team lacks experience, affecting overall efficiency and service quality.  </a:t>
            </a:r>
          </a:p>
          <a:p>
            <a:r>
              <a:rPr lang="en-US" sz="1600" dirty="0"/>
              <a:t>Lower new car sales are not generating the necessary increase in ROs to support continued growth. Training and Process Adherence Training Gaps: There are issues with staff ability and willingness to engage in training and adhere to established processes.</a:t>
            </a:r>
          </a:p>
          <a:p>
            <a:r>
              <a:rPr lang="en-US" sz="1600" dirty="0"/>
              <a:t>High Turnover Rate Employee Retention: Frequent turnover disrupts operations and impacts team stability and performance.</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1400" dirty="0"/>
              <a:t>Opportunities</a:t>
            </a:r>
          </a:p>
          <a:p>
            <a:r>
              <a:rPr lang="en-US" sz="1400" dirty="0"/>
              <a:t>To enhance customer engagement, use personalized reminders and promotions to strengthen relationships and increase service uptake while leveraging exceptional amenities to boost loyalty. Expand digital marketing efforts by utilizing educational content and social media to establish industry leadership and attract new customers. </a:t>
            </a:r>
          </a:p>
          <a:p>
            <a:r>
              <a:rPr lang="en-US" sz="1400" dirty="0"/>
              <a:t>Implement customer retention tactics with exclusive offers and targeted software tools like </a:t>
            </a:r>
            <a:r>
              <a:rPr lang="en-US" sz="1400" dirty="0" err="1"/>
              <a:t>PureCar</a:t>
            </a:r>
            <a:r>
              <a:rPr lang="en-US" sz="1400" dirty="0"/>
              <a:t> and </a:t>
            </a:r>
            <a:r>
              <a:rPr lang="en-US" sz="1400" dirty="0" err="1"/>
              <a:t>Autominer</a:t>
            </a:r>
            <a:r>
              <a:rPr lang="en-US" sz="1400" dirty="0"/>
              <a:t> to build loyalty. </a:t>
            </a:r>
          </a:p>
          <a:p>
            <a:r>
              <a:rPr lang="en-US" sz="1400" dirty="0"/>
              <a:t>Increase community presence through local event sponsorship and improve online visibility with optimized SEO and proactive review management using </a:t>
            </a:r>
            <a:r>
              <a:rPr lang="en-US" sz="1400" dirty="0" err="1"/>
              <a:t>Kenect</a:t>
            </a:r>
            <a:r>
              <a:rPr lang="en-US" sz="1400" dirty="0"/>
              <a:t>. </a:t>
            </a:r>
          </a:p>
          <a:p>
            <a:r>
              <a:rPr lang="en-US" sz="1400" dirty="0"/>
              <a:t>Refine labor rate management with Dynatron for competitive pricing and profitability. Strengthen financial management by optimizing expense allocation through the Z-Spread approach. </a:t>
            </a:r>
          </a:p>
          <a:p>
            <a:r>
              <a:rPr lang="en-US" sz="1400" dirty="0"/>
              <a:t>Support growth by enhancing facility utilization to increase RO count and service performance, and use Dynatron and </a:t>
            </a:r>
            <a:r>
              <a:rPr lang="en-US" sz="1400" dirty="0" err="1"/>
              <a:t>Traxtion</a:t>
            </a:r>
            <a:r>
              <a:rPr lang="en-US" sz="1400" dirty="0"/>
              <a:t> to improve service metrics and profitability.</a:t>
            </a:r>
          </a:p>
        </p:txBody>
      </p:sp>
    </p:spTree>
    <p:extLst>
      <p:ext uri="{BB962C8B-B14F-4D97-AF65-F5344CB8AC3E}">
        <p14:creationId xmlns:p14="http://schemas.microsoft.com/office/powerpoint/2010/main" val="3912869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400" dirty="0"/>
              <a:t>Threats</a:t>
            </a:r>
          </a:p>
          <a:p>
            <a:r>
              <a:rPr lang="en-US" sz="1400" dirty="0"/>
              <a:t>Labor Issues Staff Turnover: High employee turnover can disrupt service continuity and increase recruitment and training </a:t>
            </a:r>
            <a:r>
              <a:rPr lang="en-US" sz="1400" dirty="0" err="1"/>
              <a:t>costs.Skill</a:t>
            </a:r>
            <a:r>
              <a:rPr lang="en-US" sz="1400" dirty="0"/>
              <a:t> Gaps: Difficulty in finding skilled technicians or keeping up with training requirements can impact service quality and efficiency.</a:t>
            </a:r>
          </a:p>
          <a:p>
            <a:r>
              <a:rPr lang="en-US" sz="1400" dirty="0"/>
              <a:t>Operational Inefficiencies Process Bottlenecks: Inefficient workflows, outdated systems, or poor scheduling can lead to longer service times and decreased customer </a:t>
            </a:r>
            <a:r>
              <a:rPr lang="en-US" sz="1400" dirty="0" err="1"/>
              <a:t>satisfaction.Inventory</a:t>
            </a:r>
            <a:r>
              <a:rPr lang="en-US" sz="1400" dirty="0"/>
              <a:t> Management: Poor management of parts inventory can result in delays and increased costs.</a:t>
            </a:r>
          </a:p>
          <a:p>
            <a:r>
              <a:rPr lang="en-US" sz="1400" dirty="0"/>
              <a:t>Negative Publicity: Poor customer experiences or negative reviews can damage the dealership’s reputation and deter potential customers.</a:t>
            </a:r>
          </a:p>
          <a:p>
            <a:r>
              <a:rPr lang="en-US" sz="1400" dirty="0"/>
              <a:t>Rapid Technological Advances: The fast pace of automotive technology changes can require frequent and costly updates to equipment and training, straining resources.</a:t>
            </a:r>
          </a:p>
          <a:p>
            <a:endParaRPr lang="en-US" sz="1400" dirty="0"/>
          </a:p>
          <a:p>
            <a:pPr marL="0" indent="0">
              <a:buNone/>
            </a:pPr>
            <a:endParaRPr lang="en-US" sz="1400" dirty="0"/>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Achieve steady, incremental growth over </a:t>
            </a:r>
            <a:r>
              <a:rPr lang="en-US" dirty="0" err="1"/>
              <a:t>time.Increase</a:t>
            </a:r>
            <a:r>
              <a:rPr lang="en-US" dirty="0"/>
              <a:t> RO count through higher car sales.</a:t>
            </a:r>
          </a:p>
          <a:p>
            <a:r>
              <a:rPr lang="en-US" dirty="0"/>
              <a:t>Attain a monthly gross of $300,000 for fixed operations.</a:t>
            </a:r>
          </a:p>
          <a:p>
            <a:r>
              <a:rPr lang="en-US" dirty="0"/>
              <a:t>Expand the business to its full potential.</a:t>
            </a:r>
          </a:p>
          <a:p>
            <a:r>
              <a:rPr lang="en-US" dirty="0"/>
              <a:t>Maintain financial oversight through data-driven management and regular financial statement reviews.</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Strategies</a:t>
            </a:r>
          </a:p>
          <a:p>
            <a:r>
              <a:rPr lang="en-US" sz="1200" dirty="0"/>
              <a:t>To boost customer engagement, personalize reminders and promotions to deepen relationships and encourage more service visits, while offering exceptional amenities to foster loyalty. Strengthen digital marketing by creating educational content and leveraging social media to position the dealership as an industry leader and attract new clients.</a:t>
            </a:r>
          </a:p>
          <a:p>
            <a:r>
              <a:rPr lang="en-US" sz="1200" dirty="0"/>
              <a:t>Continue applying customer retention strategies by offering exclusive promotions and utilizing targeted software tools like </a:t>
            </a:r>
            <a:r>
              <a:rPr lang="en-US" sz="1200" dirty="0" err="1"/>
              <a:t>PureCar</a:t>
            </a:r>
            <a:r>
              <a:rPr lang="en-US" sz="1200" dirty="0"/>
              <a:t> and </a:t>
            </a:r>
            <a:r>
              <a:rPr lang="en-US" sz="1200" dirty="0" err="1"/>
              <a:t>Autominer</a:t>
            </a:r>
            <a:r>
              <a:rPr lang="en-US" sz="1200" dirty="0"/>
              <a:t> to enhance loyalty.</a:t>
            </a:r>
          </a:p>
          <a:p>
            <a:r>
              <a:rPr lang="en-US" sz="1200" dirty="0"/>
              <a:t>Enhance community presence by sponsoring local events and boost online visibility through optimized SEO and proactive review management with </a:t>
            </a:r>
            <a:r>
              <a:rPr lang="en-US" sz="1200" dirty="0" err="1"/>
              <a:t>Kenect</a:t>
            </a:r>
            <a:r>
              <a:rPr lang="en-US" sz="1200" dirty="0"/>
              <a:t>.</a:t>
            </a:r>
          </a:p>
          <a:p>
            <a:r>
              <a:rPr lang="en-US" sz="1200" dirty="0"/>
              <a:t>Foster growth by maximizing facility use to boost RO count and service performance, and by utilizing Dynatron and </a:t>
            </a:r>
            <a:r>
              <a:rPr lang="en-US" sz="1200" dirty="0" err="1"/>
              <a:t>Traxtion</a:t>
            </a:r>
            <a:r>
              <a:rPr lang="en-US" sz="1200" dirty="0"/>
              <a:t> training to enhance service metrics and profitability.</a:t>
            </a:r>
          </a:p>
          <a:p>
            <a:endParaRPr lang="en-US" sz="1200"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600" dirty="0"/>
              <a:t>Tactics</a:t>
            </a:r>
          </a:p>
          <a:p>
            <a:r>
              <a:rPr lang="en-US" sz="1600" dirty="0"/>
              <a:t>Drive growth by maximizing facility use to elevate RO count and improve service performance. Utilize Dynatron and </a:t>
            </a:r>
            <a:r>
              <a:rPr lang="en-US" sz="1600" dirty="0" err="1"/>
              <a:t>Traxtion</a:t>
            </a:r>
            <a:r>
              <a:rPr lang="en-US" sz="1600" dirty="0"/>
              <a:t> training—through quarterly in-person sessions and monthly online modules—to refine service metrics and increase profitability. Training – walkarounds &amp; Video MPIs(</a:t>
            </a:r>
            <a:r>
              <a:rPr lang="en-US" sz="1600" dirty="0" err="1"/>
              <a:t>Ipads</a:t>
            </a:r>
            <a:r>
              <a:rPr lang="en-US" sz="1600" dirty="0"/>
              <a:t>)</a:t>
            </a:r>
          </a:p>
          <a:p>
            <a:r>
              <a:rPr lang="en-US" sz="1600" dirty="0"/>
              <a:t>Hold regular meetings to ensure the service department meets performance standards and understands new processes and training.</a:t>
            </a:r>
          </a:p>
          <a:p>
            <a:r>
              <a:rPr lang="en-US" sz="1600" dirty="0"/>
              <a:t>Implement </a:t>
            </a:r>
            <a:r>
              <a:rPr lang="en-US" sz="1600" dirty="0" err="1"/>
              <a:t>Xtime</a:t>
            </a:r>
            <a:r>
              <a:rPr lang="en-US" sz="1600" dirty="0"/>
              <a:t> to offer insights into service department performance and provide a CRM like scheduler</a:t>
            </a:r>
          </a:p>
          <a:p>
            <a:endParaRPr lang="en-US" sz="1600" dirty="0"/>
          </a:p>
          <a:p>
            <a:endParaRPr lang="en-US" sz="1600" dirty="0"/>
          </a:p>
          <a:p>
            <a:endParaRPr lang="en-US" sz="1600"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41655815"/>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Implement </a:t>
                      </a:r>
                      <a:r>
                        <a:rPr lang="en-US" dirty="0" err="1"/>
                        <a:t>XTime</a:t>
                      </a:r>
                      <a:endParaRPr lang="en-US" dirty="0"/>
                    </a:p>
                  </a:txBody>
                  <a:tcPr/>
                </a:tc>
                <a:tc>
                  <a:txBody>
                    <a:bodyPr/>
                    <a:lstStyle/>
                    <a:p>
                      <a:r>
                        <a:rPr lang="en-US" dirty="0"/>
                        <a:t>General Manager </a:t>
                      </a:r>
                    </a:p>
                  </a:txBody>
                  <a:tcPr/>
                </a:tc>
                <a:tc>
                  <a:txBody>
                    <a:bodyPr/>
                    <a:lstStyle/>
                    <a:p>
                      <a:r>
                        <a:rPr lang="en-US" dirty="0"/>
                        <a:t>11/1/2024</a:t>
                      </a:r>
                    </a:p>
                  </a:txBody>
                  <a:tcPr/>
                </a:tc>
                <a:extLst>
                  <a:ext uri="{0D108BD9-81ED-4DB2-BD59-A6C34878D82A}">
                    <a16:rowId xmlns:a16="http://schemas.microsoft.com/office/drawing/2014/main" val="2400365483"/>
                  </a:ext>
                </a:extLst>
              </a:tr>
              <a:tr h="565004">
                <a:tc>
                  <a:txBody>
                    <a:bodyPr/>
                    <a:lstStyle/>
                    <a:p>
                      <a:r>
                        <a:rPr lang="en-US" dirty="0" err="1"/>
                        <a:t>Ipads</a:t>
                      </a:r>
                      <a:r>
                        <a:rPr lang="en-US" dirty="0"/>
                        <a:t> for Service</a:t>
                      </a:r>
                    </a:p>
                  </a:txBody>
                  <a:tcPr/>
                </a:tc>
                <a:tc>
                  <a:txBody>
                    <a:bodyPr/>
                    <a:lstStyle/>
                    <a:p>
                      <a:r>
                        <a:rPr lang="en-US" dirty="0"/>
                        <a:t>Dave King IV</a:t>
                      </a:r>
                    </a:p>
                  </a:txBody>
                  <a:tcPr/>
                </a:tc>
                <a:tc>
                  <a:txBody>
                    <a:bodyPr/>
                    <a:lstStyle/>
                    <a:p>
                      <a:r>
                        <a:rPr lang="en-US" dirty="0"/>
                        <a:t>11/1/2024</a:t>
                      </a:r>
                    </a:p>
                  </a:txBody>
                  <a:tcPr/>
                </a:tc>
                <a:extLst>
                  <a:ext uri="{0D108BD9-81ED-4DB2-BD59-A6C34878D82A}">
                    <a16:rowId xmlns:a16="http://schemas.microsoft.com/office/drawing/2014/main" val="107845787"/>
                  </a:ext>
                </a:extLst>
              </a:tr>
              <a:tr h="565004">
                <a:tc>
                  <a:txBody>
                    <a:bodyPr/>
                    <a:lstStyle/>
                    <a:p>
                      <a:r>
                        <a:rPr lang="en-US" dirty="0"/>
                        <a:t>Service Manager Training</a:t>
                      </a:r>
                    </a:p>
                  </a:txBody>
                  <a:tcPr/>
                </a:tc>
                <a:tc>
                  <a:txBody>
                    <a:bodyPr/>
                    <a:lstStyle/>
                    <a:p>
                      <a:r>
                        <a:rPr lang="en-US" dirty="0"/>
                        <a:t>General Manager</a:t>
                      </a:r>
                    </a:p>
                  </a:txBody>
                  <a:tcPr/>
                </a:tc>
                <a:tc>
                  <a:txBody>
                    <a:bodyPr/>
                    <a:lstStyle/>
                    <a:p>
                      <a:r>
                        <a:rPr lang="en-US" dirty="0"/>
                        <a:t>11/1/2024</a:t>
                      </a:r>
                    </a:p>
                  </a:txBody>
                  <a:tcPr/>
                </a:tc>
                <a:extLst>
                  <a:ext uri="{0D108BD9-81ED-4DB2-BD59-A6C34878D82A}">
                    <a16:rowId xmlns:a16="http://schemas.microsoft.com/office/drawing/2014/main" val="1530126605"/>
                  </a:ext>
                </a:extLst>
              </a:tr>
              <a:tr h="565004">
                <a:tc>
                  <a:txBody>
                    <a:bodyPr/>
                    <a:lstStyle/>
                    <a:p>
                      <a:r>
                        <a:rPr lang="en-US" dirty="0"/>
                        <a:t>Continued Service Advisor Training for </a:t>
                      </a:r>
                      <a:r>
                        <a:rPr lang="en-US" dirty="0" err="1"/>
                        <a:t>Traxtion</a:t>
                      </a:r>
                      <a:endParaRPr lang="en-US" dirty="0"/>
                    </a:p>
                  </a:txBody>
                  <a:tcPr/>
                </a:tc>
                <a:tc>
                  <a:txBody>
                    <a:bodyPr/>
                    <a:lstStyle/>
                    <a:p>
                      <a:r>
                        <a:rPr lang="en-US" dirty="0"/>
                        <a:t>General Manager</a:t>
                      </a:r>
                    </a:p>
                  </a:txBody>
                  <a:tcPr/>
                </a:tc>
                <a:tc>
                  <a:txBody>
                    <a:bodyPr/>
                    <a:lstStyle/>
                    <a:p>
                      <a:r>
                        <a:rPr lang="en-US" dirty="0"/>
                        <a:t>9/1/2024</a:t>
                      </a:r>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The data indicates that our current strategy is effective, with growth in our service department driven by the adoption of new technologies like </a:t>
            </a:r>
            <a:r>
              <a:rPr lang="en-US" dirty="0" err="1"/>
              <a:t>PureCars</a:t>
            </a:r>
            <a:r>
              <a:rPr lang="en-US" dirty="0"/>
              <a:t>, </a:t>
            </a:r>
            <a:r>
              <a:rPr lang="en-US" dirty="0" err="1"/>
              <a:t>Autominer</a:t>
            </a:r>
            <a:r>
              <a:rPr lang="en-US" dirty="0"/>
              <a:t>, Dynatron, and </a:t>
            </a:r>
            <a:r>
              <a:rPr lang="en-US" dirty="0" err="1"/>
              <a:t>Traxtion</a:t>
            </a:r>
            <a:r>
              <a:rPr lang="en-US" dirty="0"/>
              <a:t>. We still need to integrate </a:t>
            </a:r>
            <a:r>
              <a:rPr lang="en-US" dirty="0" err="1"/>
              <a:t>Xtime</a:t>
            </a:r>
            <a:r>
              <a:rPr lang="en-US" dirty="0"/>
              <a:t>. Our training and processes have advanced, and by maintaining our current trajectory, we can achieve incremental improvements and continue to boost gross profit. We will keep managing by the numbers, enhancing customer communication technology, and ongoing training and process improvements.</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 for KING HONDA CAR WORLD Service Department</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2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4800" b="1" i="0" u="none" strike="noStrike" baseline="0" dirty="0">
                <a:solidFill>
                  <a:schemeClr val="tx1"/>
                </a:solidFill>
                <a:latin typeface="Calibri" panose="020F0502020204030204" pitchFamily="34" charset="0"/>
              </a:rPr>
              <a:t>Current practices: </a:t>
            </a:r>
            <a:r>
              <a:rPr lang="en-US" sz="4400" b="1" dirty="0"/>
              <a:t>King Honda Service Department Marketing Plan</a:t>
            </a:r>
          </a:p>
          <a:p>
            <a:r>
              <a:rPr lang="en-US" sz="4400" b="1" dirty="0"/>
              <a:t>1. Enhanced Customer Experience</a:t>
            </a:r>
            <a:endParaRPr lang="en-US" sz="4400" dirty="0"/>
          </a:p>
          <a:p>
            <a:pPr>
              <a:buFont typeface="Arial" panose="020B0604020202020204" pitchFamily="34" charset="0"/>
              <a:buChar char="•"/>
            </a:pPr>
            <a:r>
              <a:rPr lang="en-US" sz="4400" b="1" dirty="0"/>
              <a:t>Personalized Service:</a:t>
            </a:r>
            <a:r>
              <a:rPr lang="en-US" sz="4400" dirty="0"/>
              <a:t> We send tailored reminders via email/SMS for maintenance and promotions.</a:t>
            </a:r>
          </a:p>
          <a:p>
            <a:pPr>
              <a:buFont typeface="Arial" panose="020B0604020202020204" pitchFamily="34" charset="0"/>
              <a:buChar char="•"/>
            </a:pPr>
            <a:r>
              <a:rPr lang="en-US" sz="4400" b="1" dirty="0"/>
              <a:t>Exceptional Service:</a:t>
            </a:r>
            <a:r>
              <a:rPr lang="en-US" sz="4400" dirty="0"/>
              <a:t> Comfortable waiting area, Wi-Fi, refreshments, shuttle service, loaner vehicles, and clear communication.</a:t>
            </a:r>
          </a:p>
          <a:p>
            <a:r>
              <a:rPr lang="en-US" sz="4400" b="1" dirty="0"/>
              <a:t>2. Leverage Digital Marketing</a:t>
            </a:r>
            <a:endParaRPr lang="en-US" sz="4400" dirty="0"/>
          </a:p>
          <a:p>
            <a:pPr>
              <a:buFont typeface="Arial" panose="020B0604020202020204" pitchFamily="34" charset="0"/>
              <a:buChar char="•"/>
            </a:pPr>
            <a:r>
              <a:rPr lang="en-US" sz="4400" b="1" dirty="0"/>
              <a:t>Content Marketing:</a:t>
            </a:r>
            <a:r>
              <a:rPr lang="en-US" sz="4400" dirty="0"/>
              <a:t> Educational blogs, videos, and customer stories via email and social media.</a:t>
            </a:r>
          </a:p>
          <a:p>
            <a:pPr>
              <a:buFont typeface="Arial" panose="020B0604020202020204" pitchFamily="34" charset="0"/>
              <a:buChar char="•"/>
            </a:pPr>
            <a:r>
              <a:rPr lang="en-US" sz="4400" b="1" dirty="0"/>
              <a:t>Social Media Engagement:</a:t>
            </a:r>
            <a:r>
              <a:rPr lang="en-US" sz="4400" dirty="0"/>
              <a:t> Updates, promotions, and behind-the-scenes content.</a:t>
            </a:r>
          </a:p>
          <a:p>
            <a:r>
              <a:rPr lang="en-US" sz="4400" b="1" dirty="0"/>
              <a:t>3. Customer Retention Tactics</a:t>
            </a:r>
            <a:endParaRPr lang="en-US" sz="4400" dirty="0"/>
          </a:p>
          <a:p>
            <a:pPr>
              <a:buFont typeface="Arial" panose="020B0604020202020204" pitchFamily="34" charset="0"/>
              <a:buChar char="•"/>
            </a:pPr>
            <a:r>
              <a:rPr lang="en-US" sz="4400" b="1" dirty="0"/>
              <a:t>Exclusive Offers:</a:t>
            </a:r>
            <a:r>
              <a:rPr lang="en-US" sz="4400" dirty="0"/>
              <a:t> Targeted discounts, seasonal promotions, and service bundles for returning customers.(We use </a:t>
            </a:r>
            <a:r>
              <a:rPr lang="en-US" sz="4400" dirty="0" err="1"/>
              <a:t>PureCar</a:t>
            </a:r>
            <a:r>
              <a:rPr lang="en-US" sz="4400" dirty="0"/>
              <a:t> and </a:t>
            </a:r>
            <a:r>
              <a:rPr lang="en-US" sz="4400" dirty="0" err="1"/>
              <a:t>Autominer</a:t>
            </a:r>
            <a:r>
              <a:rPr lang="en-US" sz="4400" dirty="0"/>
              <a:t> software as well.)</a:t>
            </a:r>
          </a:p>
          <a:p>
            <a:r>
              <a:rPr lang="en-US" sz="4400" b="1" dirty="0"/>
              <a:t>4. Community Engagement</a:t>
            </a:r>
            <a:endParaRPr lang="en-US" sz="4400" dirty="0"/>
          </a:p>
          <a:p>
            <a:pPr>
              <a:buFont typeface="Arial" panose="020B0604020202020204" pitchFamily="34" charset="0"/>
              <a:buChar char="•"/>
            </a:pPr>
            <a:r>
              <a:rPr lang="en-US" sz="4400" b="1" dirty="0"/>
              <a:t>Local Events:</a:t>
            </a:r>
            <a:r>
              <a:rPr lang="en-US" sz="4400" dirty="0"/>
              <a:t> Sponsor and participate in events; e.g., car wash for Humane Society.</a:t>
            </a:r>
          </a:p>
          <a:p>
            <a:r>
              <a:rPr lang="en-US" sz="4400" b="1" dirty="0"/>
              <a:t>5. Local SEO and Online Reviews</a:t>
            </a:r>
            <a:endParaRPr lang="en-US" sz="4400" dirty="0"/>
          </a:p>
          <a:p>
            <a:pPr>
              <a:buFont typeface="Arial" panose="020B0604020202020204" pitchFamily="34" charset="0"/>
              <a:buChar char="•"/>
            </a:pPr>
            <a:r>
              <a:rPr lang="en-US" sz="4400" b="1" dirty="0"/>
              <a:t>Optimize Search:</a:t>
            </a:r>
            <a:r>
              <a:rPr lang="en-US" sz="4400" dirty="0"/>
              <a:t> Update Google My Business, encourage positive reviews, and maintain directory listings.</a:t>
            </a:r>
          </a:p>
          <a:p>
            <a:pPr>
              <a:buFont typeface="Arial" panose="020B0604020202020204" pitchFamily="34" charset="0"/>
              <a:buChar char="•"/>
            </a:pPr>
            <a:r>
              <a:rPr lang="en-US" sz="4400" b="1" dirty="0"/>
              <a:t>Manage Reviews:</a:t>
            </a:r>
            <a:r>
              <a:rPr lang="en-US" sz="4400" dirty="0"/>
              <a:t> Respond to all reviews with </a:t>
            </a:r>
            <a:r>
              <a:rPr lang="en-US" sz="4400" dirty="0" err="1"/>
              <a:t>Kenect</a:t>
            </a:r>
            <a:r>
              <a:rPr lang="en-US" sz="4400" dirty="0"/>
              <a:t> software; prompts for reviews and funnels feedback.</a:t>
            </a:r>
          </a:p>
          <a:p>
            <a:r>
              <a:rPr lang="en-US" sz="4400" b="1" dirty="0"/>
              <a:t>6. Promotional Campaigns</a:t>
            </a:r>
            <a:endParaRPr lang="en-US" sz="4400" dirty="0"/>
          </a:p>
          <a:p>
            <a:pPr>
              <a:buFont typeface="Arial" panose="020B0604020202020204" pitchFamily="34" charset="0"/>
              <a:buChar char="•"/>
            </a:pPr>
            <a:r>
              <a:rPr lang="en-US" sz="4400" b="1" dirty="0"/>
              <a:t>Seasonal Offers:</a:t>
            </a:r>
            <a:r>
              <a:rPr lang="en-US" sz="4400" dirty="0"/>
              <a:t> Time-sensitive promotions for services (e.g., tire changes, winterization) advertised via email, social media, and local ads.</a:t>
            </a:r>
          </a:p>
          <a:p>
            <a:endParaRPr lang="en-US" sz="4400" b="0" i="0" u="none" strike="noStrike" baseline="0" dirty="0">
              <a:solidFill>
                <a:schemeClr val="tx1"/>
              </a:solidFill>
              <a:latin typeface="Calibri" panose="020F0502020204030204" pitchFamily="34" charset="0"/>
            </a:endParaRPr>
          </a:p>
          <a:p>
            <a:r>
              <a:rPr lang="en-US" sz="4400" b="0" i="0" u="none" strike="noStrike" baseline="0" dirty="0">
                <a:solidFill>
                  <a:schemeClr val="tx1"/>
                </a:solidFill>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CE8C9-E01B-3E6B-82E1-E23D74333A49}"/>
              </a:ext>
            </a:extLst>
          </p:cNvPr>
          <p:cNvSpPr>
            <a:spLocks noGrp="1"/>
          </p:cNvSpPr>
          <p:nvPr>
            <p:ph type="title"/>
          </p:nvPr>
        </p:nvSpPr>
        <p:spPr/>
        <p:txBody>
          <a:bodyPr/>
          <a:lstStyle/>
          <a:p>
            <a:r>
              <a:rPr lang="en-US" b="1" i="0" u="none" strike="noStrike" baseline="0" dirty="0">
                <a:solidFill>
                  <a:srgbClr val="221E1F"/>
                </a:solidFill>
                <a:latin typeface="Calibri" panose="020F0502020204030204" pitchFamily="34" charset="0"/>
              </a:rPr>
              <a:t>Marketing for KING HONDA CAR WORLD (continued)</a:t>
            </a:r>
            <a:endParaRPr lang="en-US" dirty="0"/>
          </a:p>
        </p:txBody>
      </p:sp>
      <p:sp>
        <p:nvSpPr>
          <p:cNvPr id="3" name="Content Placeholder 2">
            <a:extLst>
              <a:ext uri="{FF2B5EF4-FFF2-40B4-BE49-F238E27FC236}">
                <a16:creationId xmlns:a16="http://schemas.microsoft.com/office/drawing/2014/main" id="{F1E8A161-EC31-3376-8C41-4F95A9F4D6E1}"/>
              </a:ext>
            </a:extLst>
          </p:cNvPr>
          <p:cNvSpPr>
            <a:spLocks noGrp="1"/>
          </p:cNvSpPr>
          <p:nvPr>
            <p:ph idx="1"/>
          </p:nvPr>
        </p:nvSpPr>
        <p:spPr/>
        <p:txBody>
          <a:bodyPr>
            <a:normAutofit fontScale="25000" lnSpcReduction="20000"/>
          </a:bodyPr>
          <a:lstStyle/>
          <a:p>
            <a:r>
              <a:rPr lang="en-US" sz="4800" b="1" i="0" u="none" strike="noStrike" baseline="0" dirty="0">
                <a:solidFill>
                  <a:schemeClr val="tx1"/>
                </a:solidFill>
                <a:latin typeface="Calibri" panose="020F0502020204030204" pitchFamily="34" charset="0"/>
              </a:rPr>
              <a:t>Goals for </a:t>
            </a:r>
            <a:r>
              <a:rPr lang="en-US" sz="4800" b="1" dirty="0">
                <a:solidFill>
                  <a:schemeClr val="tx1"/>
                </a:solidFill>
                <a:latin typeface="Calibri" panose="020F0502020204030204" pitchFamily="34" charset="0"/>
              </a:rPr>
              <a:t>Improvement and Plans (Actions) to Achieve Goals </a:t>
            </a:r>
            <a:r>
              <a:rPr lang="en-US" sz="4800" b="1" i="0" u="none" strike="noStrike" baseline="0" dirty="0">
                <a:solidFill>
                  <a:schemeClr val="tx1"/>
                </a:solidFill>
                <a:latin typeface="Calibri" panose="020F0502020204030204" pitchFamily="34" charset="0"/>
              </a:rPr>
              <a:t>for </a:t>
            </a:r>
            <a:r>
              <a:rPr lang="en-US" sz="4800" b="1" dirty="0"/>
              <a:t>King Honda Service Department</a:t>
            </a:r>
          </a:p>
          <a:p>
            <a:pPr>
              <a:buFont typeface="Arial" panose="020B0604020202020204" pitchFamily="34" charset="0"/>
              <a:buChar char="•"/>
            </a:pPr>
            <a:r>
              <a:rPr lang="en-US" sz="4800" b="1" dirty="0"/>
              <a:t>Enhance Communication with Customers</a:t>
            </a:r>
            <a:endParaRPr lang="en-US" sz="4800" dirty="0"/>
          </a:p>
          <a:p>
            <a:pPr marL="742950" lvl="1" indent="-285750">
              <a:buFont typeface="Arial" panose="020B0604020202020204" pitchFamily="34" charset="0"/>
              <a:buChar char="•"/>
            </a:pPr>
            <a:r>
              <a:rPr lang="en-US" sz="4800" b="1" dirty="0"/>
              <a:t>Goal:</a:t>
            </a:r>
            <a:r>
              <a:rPr lang="en-US" sz="4800" dirty="0"/>
              <a:t> Boost engagement and satisfaction with transparent updates.</a:t>
            </a:r>
          </a:p>
          <a:p>
            <a:pPr marL="742950" lvl="1" indent="-285750">
              <a:buFont typeface="Arial" panose="020B0604020202020204" pitchFamily="34" charset="0"/>
              <a:buChar char="•"/>
            </a:pPr>
            <a:r>
              <a:rPr lang="en-US" sz="4800" b="1" dirty="0"/>
              <a:t>Actions:</a:t>
            </a:r>
            <a:r>
              <a:rPr lang="en-US" sz="4800" dirty="0"/>
              <a:t> Implement standardized communication and personalized email/SMS updates.</a:t>
            </a:r>
          </a:p>
          <a:p>
            <a:pPr>
              <a:buFont typeface="Arial" panose="020B0604020202020204" pitchFamily="34" charset="0"/>
              <a:buChar char="•"/>
            </a:pPr>
            <a:r>
              <a:rPr lang="en-US" sz="4800" b="1" dirty="0"/>
              <a:t>Implement Walkarounds and Photo Documentation</a:t>
            </a:r>
            <a:endParaRPr lang="en-US" sz="4800" dirty="0"/>
          </a:p>
          <a:p>
            <a:pPr marL="742950" lvl="1" indent="-285750">
              <a:buFont typeface="Arial" panose="020B0604020202020204" pitchFamily="34" charset="0"/>
              <a:buChar char="•"/>
            </a:pPr>
            <a:r>
              <a:rPr lang="en-US" sz="4800" b="1" dirty="0"/>
              <a:t>Goal:</a:t>
            </a:r>
            <a:r>
              <a:rPr lang="en-US" sz="4800" dirty="0"/>
              <a:t> Build trust with visual information about vehicle conditions.</a:t>
            </a:r>
          </a:p>
          <a:p>
            <a:pPr marL="742950" lvl="1" indent="-285750">
              <a:buFont typeface="Arial" panose="020B0604020202020204" pitchFamily="34" charset="0"/>
              <a:buChar char="•"/>
            </a:pPr>
            <a:r>
              <a:rPr lang="en-US" sz="4800" b="1" dirty="0"/>
              <a:t>Actions:</a:t>
            </a:r>
            <a:r>
              <a:rPr lang="en-US" sz="4800" dirty="0"/>
              <a:t> Dynatron is training the service advisors on how perform walkarounds, document issues with photos, and train technicians on capturing high-quality images.</a:t>
            </a:r>
          </a:p>
          <a:p>
            <a:pPr>
              <a:buFont typeface="Arial" panose="020B0604020202020204" pitchFamily="34" charset="0"/>
              <a:buChar char="•"/>
            </a:pPr>
            <a:r>
              <a:rPr lang="en-US" sz="4800" b="1" dirty="0"/>
              <a:t>Improve Advisor-Client Interaction</a:t>
            </a:r>
            <a:endParaRPr lang="en-US" sz="4800" dirty="0"/>
          </a:p>
          <a:p>
            <a:pPr marL="742950" lvl="1" indent="-285750">
              <a:buFont typeface="Arial" panose="020B0604020202020204" pitchFamily="34" charset="0"/>
              <a:buChar char="•"/>
            </a:pPr>
            <a:r>
              <a:rPr lang="en-US" sz="4800" b="1" dirty="0"/>
              <a:t>Goal:</a:t>
            </a:r>
            <a:r>
              <a:rPr lang="en-US" sz="4800" dirty="0"/>
              <a:t> Strengthen advisors' ability to explain and justify repairs.</a:t>
            </a:r>
          </a:p>
          <a:p>
            <a:pPr marL="742950" lvl="1" indent="-285750">
              <a:buFont typeface="Arial" panose="020B0604020202020204" pitchFamily="34" charset="0"/>
              <a:buChar char="•"/>
            </a:pPr>
            <a:r>
              <a:rPr lang="en-US" sz="4800" b="1" dirty="0"/>
              <a:t>Actions:</a:t>
            </a:r>
            <a:r>
              <a:rPr lang="en-US" sz="4800" dirty="0"/>
              <a:t> Enable real-time photo and note sharing; use visuals to communicate repair needs.</a:t>
            </a:r>
          </a:p>
          <a:p>
            <a:pPr>
              <a:buFont typeface="Arial" panose="020B0604020202020204" pitchFamily="34" charset="0"/>
              <a:buChar char="•"/>
            </a:pPr>
            <a:r>
              <a:rPr lang="en-US" sz="4800" b="1" dirty="0"/>
              <a:t>Increase Customer Trust and Satisfaction</a:t>
            </a:r>
            <a:endParaRPr lang="en-US" sz="4800" dirty="0"/>
          </a:p>
          <a:p>
            <a:pPr marL="742950" lvl="1" indent="-285750">
              <a:buFont typeface="Arial" panose="020B0604020202020204" pitchFamily="34" charset="0"/>
              <a:buChar char="•"/>
            </a:pPr>
            <a:r>
              <a:rPr lang="en-US" sz="4800" b="1" dirty="0"/>
              <a:t>Goal:</a:t>
            </a:r>
            <a:r>
              <a:rPr lang="en-US" sz="4800" dirty="0"/>
              <a:t> Foster relationships through transparency.</a:t>
            </a:r>
          </a:p>
          <a:p>
            <a:pPr marL="742950" lvl="1" indent="-285750">
              <a:buFont typeface="Arial" panose="020B0604020202020204" pitchFamily="34" charset="0"/>
              <a:buChar char="•"/>
            </a:pPr>
            <a:r>
              <a:rPr lang="en-US" sz="4800" b="1" dirty="0"/>
              <a:t>Actions:</a:t>
            </a:r>
            <a:r>
              <a:rPr lang="en-US" sz="4800" dirty="0"/>
              <a:t> Use photos and walkarounds to show service value; collect feedback on communication tools.</a:t>
            </a:r>
          </a:p>
          <a:p>
            <a:pPr>
              <a:buFont typeface="Arial" panose="020B0604020202020204" pitchFamily="34" charset="0"/>
              <a:buChar char="•"/>
            </a:pPr>
            <a:r>
              <a:rPr lang="en-US" sz="4800" b="1" dirty="0"/>
              <a:t>Enhance Training and Integration</a:t>
            </a:r>
            <a:endParaRPr lang="en-US" sz="4800" dirty="0"/>
          </a:p>
          <a:p>
            <a:pPr marL="742950" lvl="1" indent="-285750">
              <a:buFont typeface="Arial" panose="020B0604020202020204" pitchFamily="34" charset="0"/>
              <a:buChar char="•"/>
            </a:pPr>
            <a:r>
              <a:rPr lang="en-US" sz="4800" b="1" dirty="0"/>
              <a:t>Goal:</a:t>
            </a:r>
            <a:r>
              <a:rPr lang="en-US" sz="4800" dirty="0"/>
              <a:t> Ensure staff proficiency with new tools.</a:t>
            </a:r>
          </a:p>
          <a:p>
            <a:pPr marL="742950" lvl="1" indent="-285750">
              <a:buFont typeface="Arial" panose="020B0604020202020204" pitchFamily="34" charset="0"/>
              <a:buChar char="•"/>
            </a:pPr>
            <a:r>
              <a:rPr lang="en-US" sz="4800" b="1" dirty="0"/>
              <a:t>Actions:</a:t>
            </a:r>
            <a:r>
              <a:rPr lang="en-US" sz="4800" dirty="0"/>
              <a:t> Dynatron will train service advisors on visual documentation and communication processes.</a:t>
            </a:r>
          </a:p>
          <a:p>
            <a:r>
              <a:rPr lang="en-US" sz="4800" b="0" i="0" u="none" strike="noStrike" baseline="0" dirty="0">
                <a:solidFill>
                  <a:schemeClr val="tx1"/>
                </a:solidFill>
                <a:latin typeface="Calibri" panose="020F0502020204030204" pitchFamily="34" charset="0"/>
              </a:rPr>
              <a:t> </a:t>
            </a:r>
          </a:p>
          <a:p>
            <a:r>
              <a:rPr lang="en-US" sz="4800" b="0" i="0" u="none" strike="noStrike" baseline="0" dirty="0">
                <a:solidFill>
                  <a:schemeClr val="tx1"/>
                </a:solidFill>
                <a:latin typeface="Calibri" panose="020F0502020204030204" pitchFamily="34" charset="0"/>
              </a:rPr>
              <a:t>Plans to achieve your goals </a:t>
            </a:r>
          </a:p>
          <a:p>
            <a:r>
              <a:rPr lang="en-US" sz="4800" b="0" i="0" u="none" strike="noStrike" baseline="0" dirty="0">
                <a:solidFill>
                  <a:schemeClr val="tx1"/>
                </a:solidFill>
                <a:latin typeface="Calibri" panose="020F0502020204030204" pitchFamily="34" charset="0"/>
              </a:rPr>
              <a:t>Plans to evaluate your changes </a:t>
            </a:r>
          </a:p>
          <a:p>
            <a:endParaRPr lang="en-US" dirty="0"/>
          </a:p>
        </p:txBody>
      </p:sp>
    </p:spTree>
    <p:extLst>
      <p:ext uri="{BB962C8B-B14F-4D97-AF65-F5344CB8AC3E}">
        <p14:creationId xmlns:p14="http://schemas.microsoft.com/office/powerpoint/2010/main" val="2591850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44364-5F0E-FA94-AF0F-243ABD07546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BE5934D-C310-4FFA-FBED-4816244F4BBD}"/>
              </a:ext>
            </a:extLst>
          </p:cNvPr>
          <p:cNvSpPr>
            <a:spLocks noGrp="1"/>
          </p:cNvSpPr>
          <p:nvPr>
            <p:ph idx="1"/>
          </p:nvPr>
        </p:nvSpPr>
        <p:spPr>
          <a:xfrm>
            <a:off x="677334" y="609601"/>
            <a:ext cx="8596668" cy="5431762"/>
          </a:xfrm>
        </p:spPr>
        <p:txBody>
          <a:bodyPr/>
          <a:lstStyle/>
          <a:p>
            <a:endParaRPr lang="en-US" sz="1800" b="0" i="0" u="none" strike="noStrike" baseline="0" dirty="0">
              <a:solidFill>
                <a:schemeClr val="tx1"/>
              </a:solidFill>
              <a:latin typeface="Calibri" panose="020F0502020204030204" pitchFamily="34" charset="0"/>
            </a:endParaRPr>
          </a:p>
          <a:p>
            <a:r>
              <a:rPr lang="en-US" sz="2000" b="1" i="0" u="none" strike="noStrike" baseline="0" dirty="0">
                <a:solidFill>
                  <a:schemeClr val="tx1"/>
                </a:solidFill>
                <a:latin typeface="Calibri" panose="020F0502020204030204" pitchFamily="34" charset="0"/>
              </a:rPr>
              <a:t>Plans to evaluate your changes</a:t>
            </a:r>
          </a:p>
          <a:p>
            <a:pPr>
              <a:buFont typeface="Arial" panose="020B0604020202020204" pitchFamily="34" charset="0"/>
              <a:buChar char="•"/>
            </a:pPr>
            <a:r>
              <a:rPr lang="en-US" sz="1800" b="0" i="0" u="none" strike="noStrike" baseline="0" dirty="0">
                <a:solidFill>
                  <a:schemeClr val="tx1"/>
                </a:solidFill>
                <a:latin typeface="Calibri" panose="020F0502020204030204" pitchFamily="34" charset="0"/>
              </a:rPr>
              <a:t> </a:t>
            </a:r>
            <a:r>
              <a:rPr lang="en-US" b="1" dirty="0"/>
              <a:t>Evaluation </a:t>
            </a:r>
            <a:r>
              <a:rPr lang="en-US" b="1" dirty="0" err="1"/>
              <a:t>Plans:Training</a:t>
            </a:r>
            <a:r>
              <a:rPr lang="en-US" b="1" dirty="0"/>
              <a:t> Assessments:</a:t>
            </a:r>
            <a:r>
              <a:rPr lang="en-US" dirty="0"/>
              <a:t> Conduct tests and practical assessments to evaluate staff proficiency with new tools and processes.</a:t>
            </a:r>
          </a:p>
          <a:p>
            <a:pPr>
              <a:buFont typeface="Arial" panose="020B0604020202020204" pitchFamily="34" charset="0"/>
              <a:buChar char="•"/>
            </a:pPr>
            <a:r>
              <a:rPr lang="en-US" b="1" dirty="0"/>
              <a:t>Integration Tracking:</a:t>
            </a:r>
            <a:r>
              <a:rPr lang="en-US" dirty="0"/>
              <a:t> Monitor how effectively new communication and documentation tools are integrated into daily operations.</a:t>
            </a:r>
          </a:p>
          <a:p>
            <a:pPr>
              <a:buFont typeface="Arial" panose="020B0604020202020204" pitchFamily="34" charset="0"/>
              <a:buChar char="•"/>
            </a:pPr>
            <a:r>
              <a:rPr lang="en-US" b="1" dirty="0"/>
              <a:t>Ongoing Feedback:</a:t>
            </a:r>
            <a:r>
              <a:rPr lang="en-US" dirty="0"/>
              <a:t> Collect feedback from staff on the training process and areas for improvement.</a:t>
            </a:r>
          </a:p>
          <a:p>
            <a:r>
              <a:rPr lang="en-US" b="1" dirty="0"/>
              <a:t>KPI Tracking:</a:t>
            </a:r>
            <a:r>
              <a:rPr lang="en-US" dirty="0"/>
              <a:t> Use key performance indicators (KPIs) related to customer satisfaction through Honda (CSE scores), issue resolution, and staff performance to monitor the impact of changes.</a:t>
            </a:r>
          </a:p>
          <a:p>
            <a:r>
              <a:rPr lang="en-US" sz="1800" b="0" i="0" u="none" strike="noStrike" baseline="0" dirty="0">
                <a:solidFill>
                  <a:schemeClr val="tx1"/>
                </a:solidFill>
                <a:latin typeface="Calibri" panose="020F0502020204030204" pitchFamily="34" charset="0"/>
              </a:rPr>
              <a:t>Training Assessments: Use quizzes or practical tests to evaluate staff understanding of new </a:t>
            </a:r>
            <a:r>
              <a:rPr lang="en-US" sz="1800" b="0" i="0" u="none" strike="noStrike" baseline="0" dirty="0" err="1">
                <a:solidFill>
                  <a:schemeClr val="tx1"/>
                </a:solidFill>
                <a:latin typeface="Calibri" panose="020F0502020204030204" pitchFamily="34" charset="0"/>
              </a:rPr>
              <a:t>processes.Performance</a:t>
            </a:r>
            <a:r>
              <a:rPr lang="en-US" sz="1800" b="0" i="0" u="none" strike="noStrike" baseline="0" dirty="0">
                <a:solidFill>
                  <a:schemeClr val="tx1"/>
                </a:solidFill>
                <a:latin typeface="Calibri" panose="020F0502020204030204" pitchFamily="34" charset="0"/>
              </a:rPr>
              <a:t> Reviews: Conduct performance reviews to assess the application of training in daily operations.</a:t>
            </a:r>
          </a:p>
          <a:p>
            <a:endParaRPr lang="en-US" dirty="0"/>
          </a:p>
        </p:txBody>
      </p:sp>
    </p:spTree>
    <p:extLst>
      <p:ext uri="{BB962C8B-B14F-4D97-AF65-F5344CB8AC3E}">
        <p14:creationId xmlns:p14="http://schemas.microsoft.com/office/powerpoint/2010/main" val="2277681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77334" y="1456266"/>
            <a:ext cx="4185623" cy="4792134"/>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2200" b="0" i="0" u="none" strike="noStrike" baseline="0" dirty="0">
                <a:solidFill>
                  <a:srgbClr val="221E1F"/>
                </a:solidFill>
                <a:latin typeface="Calibri" panose="020F0502020204030204" pitchFamily="34" charset="0"/>
              </a:rPr>
              <a:t>Current </a:t>
            </a:r>
            <a:r>
              <a:rPr lang="en-US" sz="2200" dirty="0">
                <a:solidFill>
                  <a:srgbClr val="221E1F"/>
                </a:solidFill>
                <a:latin typeface="Calibri" panose="020F0502020204030204" pitchFamily="34" charset="0"/>
              </a:rPr>
              <a:t>Practices: We use labor rate management through Dynatron. Dynatron Tools: Set and adjust labor rates based on job type, technician skill level, and regional pricing standards. Dynatron allows for flexible rate adjustments, which can be easily updated across the system.  </a:t>
            </a:r>
            <a:endParaRPr lang="en-US" sz="2200" b="0" i="0" u="none" strike="noStrike" baseline="0" dirty="0">
              <a:solidFill>
                <a:srgbClr val="221E1F"/>
              </a:solidFill>
              <a:latin typeface="Calibri" panose="020F0502020204030204" pitchFamily="34" charset="0"/>
            </a:endParaRPr>
          </a:p>
          <a:p>
            <a:r>
              <a:rPr lang="en-US" sz="2200" b="0" i="0" u="none" strike="noStrike" baseline="0" dirty="0">
                <a:solidFill>
                  <a:srgbClr val="221E1F"/>
                </a:solidFill>
                <a:latin typeface="Calibri" panose="020F0502020204030204" pitchFamily="34" charset="0"/>
              </a:rPr>
              <a:t>Goals for improvement: To improve labor costs in a service department, focus on optimizing labor utilization by enhancing scheduling and workflow efficiency, and improve cost accuracy through detailed job costing and time tracking. Additionally, increase technician efficiency with training and incentives, reduce overhead costs, and implement comprehensive labor cost reporting, while ensuring transparent customer communication and streamlined service processes for overall better cost management and profitability. </a:t>
            </a:r>
          </a:p>
          <a:p>
            <a:r>
              <a:rPr lang="en-US" sz="2200" b="0" i="0" u="none" strike="noStrike" baseline="0" dirty="0">
                <a:solidFill>
                  <a:srgbClr val="221E1F"/>
                </a:solidFill>
                <a:latin typeface="Calibri" panose="020F0502020204030204" pitchFamily="34" charset="0"/>
              </a:rPr>
              <a:t>Plans to achieve your goals: Implement Scheduling Optimization: Use scheduling software to match technician availability with peak service times and minimize downtime. </a:t>
            </a:r>
            <a:r>
              <a:rPr lang="en-US" sz="2200" dirty="0">
                <a:solidFill>
                  <a:srgbClr val="221E1F"/>
                </a:solidFill>
                <a:latin typeface="Calibri" panose="020F0502020204030204" pitchFamily="34" charset="0"/>
              </a:rPr>
              <a:t>Our next stage of growth is to implement </a:t>
            </a:r>
            <a:r>
              <a:rPr lang="en-US" sz="2200" dirty="0" err="1">
                <a:solidFill>
                  <a:srgbClr val="221E1F"/>
                </a:solidFill>
                <a:latin typeface="Calibri" panose="020F0502020204030204" pitchFamily="34" charset="0"/>
              </a:rPr>
              <a:t>Xtime</a:t>
            </a:r>
            <a:r>
              <a:rPr lang="en-US" sz="2200" dirty="0">
                <a:solidFill>
                  <a:srgbClr val="221E1F"/>
                </a:solidFill>
                <a:latin typeface="Calibri" panose="020F0502020204030204" pitchFamily="34" charset="0"/>
              </a:rPr>
              <a:t> software to achieve this.</a:t>
            </a:r>
          </a:p>
          <a:p>
            <a:r>
              <a:rPr lang="en-US" sz="2200" b="0" i="0" u="none" strike="noStrike" baseline="0" dirty="0">
                <a:solidFill>
                  <a:srgbClr val="221E1F"/>
                </a:solidFill>
                <a:latin typeface="Calibri" panose="020F0502020204030204" pitchFamily="34" charset="0"/>
              </a:rPr>
              <a:t>Plans to evaluate your changes: Monitoring these changes requires a combination of performance tracking, detailed reporting, and regular reviews. With Dynatron, effectively monitor changes by utilizing its performance tracking and detailed reporting tools. </a:t>
            </a:r>
          </a:p>
          <a:p>
            <a:endParaRPr lang="en-US" dirty="0"/>
          </a:p>
        </p:txBody>
      </p:sp>
      <p:graphicFrame>
        <p:nvGraphicFramePr>
          <p:cNvPr id="11" name="Content Placeholder 10">
            <a:extLst>
              <a:ext uri="{FF2B5EF4-FFF2-40B4-BE49-F238E27FC236}">
                <a16:creationId xmlns:a16="http://schemas.microsoft.com/office/drawing/2014/main" id="{3DAE7A9B-E5CD-E741-FC74-55897DFAD556}"/>
              </a:ext>
            </a:extLst>
          </p:cNvPr>
          <p:cNvGraphicFramePr>
            <a:graphicFrameLocks noGrp="1"/>
          </p:cNvGraphicFramePr>
          <p:nvPr>
            <p:ph sz="quarter" idx="4"/>
            <p:extLst>
              <p:ext uri="{D42A27DB-BD31-4B8C-83A1-F6EECF244321}">
                <p14:modId xmlns:p14="http://schemas.microsoft.com/office/powerpoint/2010/main" val="3124960617"/>
              </p:ext>
            </p:extLst>
          </p:nvPr>
        </p:nvGraphicFramePr>
        <p:xfrm>
          <a:off x="5087937" y="1998134"/>
          <a:ext cx="4758796" cy="4250266"/>
        </p:xfrm>
        <a:graphic>
          <a:graphicData uri="http://schemas.openxmlformats.org/drawingml/2006/table">
            <a:tbl>
              <a:tblPr/>
              <a:tblGrid>
                <a:gridCol w="582339">
                  <a:extLst>
                    <a:ext uri="{9D8B030D-6E8A-4147-A177-3AD203B41FA5}">
                      <a16:colId xmlns:a16="http://schemas.microsoft.com/office/drawing/2014/main" val="1266014490"/>
                    </a:ext>
                  </a:extLst>
                </a:gridCol>
                <a:gridCol w="1037290">
                  <a:extLst>
                    <a:ext uri="{9D8B030D-6E8A-4147-A177-3AD203B41FA5}">
                      <a16:colId xmlns:a16="http://schemas.microsoft.com/office/drawing/2014/main" val="58632026"/>
                    </a:ext>
                  </a:extLst>
                </a:gridCol>
                <a:gridCol w="1064587">
                  <a:extLst>
                    <a:ext uri="{9D8B030D-6E8A-4147-A177-3AD203B41FA5}">
                      <a16:colId xmlns:a16="http://schemas.microsoft.com/office/drawing/2014/main" val="714536313"/>
                    </a:ext>
                  </a:extLst>
                </a:gridCol>
                <a:gridCol w="909902">
                  <a:extLst>
                    <a:ext uri="{9D8B030D-6E8A-4147-A177-3AD203B41FA5}">
                      <a16:colId xmlns:a16="http://schemas.microsoft.com/office/drawing/2014/main" val="3512055597"/>
                    </a:ext>
                  </a:extLst>
                </a:gridCol>
                <a:gridCol w="582339">
                  <a:extLst>
                    <a:ext uri="{9D8B030D-6E8A-4147-A177-3AD203B41FA5}">
                      <a16:colId xmlns:a16="http://schemas.microsoft.com/office/drawing/2014/main" val="1004616910"/>
                    </a:ext>
                  </a:extLst>
                </a:gridCol>
                <a:gridCol w="582339">
                  <a:extLst>
                    <a:ext uri="{9D8B030D-6E8A-4147-A177-3AD203B41FA5}">
                      <a16:colId xmlns:a16="http://schemas.microsoft.com/office/drawing/2014/main" val="1392980240"/>
                    </a:ext>
                  </a:extLst>
                </a:gridCol>
              </a:tblGrid>
              <a:tr h="255481">
                <a:tc gridSpan="6">
                  <a:txBody>
                    <a:bodyPr/>
                    <a:lstStyle/>
                    <a:p>
                      <a:pPr algn="ctr" fontAlgn="ctr"/>
                      <a:r>
                        <a:rPr lang="en-US" sz="800" b="1" i="0" u="none" strike="noStrike">
                          <a:solidFill>
                            <a:srgbClr val="000000"/>
                          </a:solidFill>
                          <a:effectLst/>
                          <a:latin typeface="Arial" panose="020B0604020202020204" pitchFamily="34" charset="0"/>
                        </a:rPr>
                        <a:t>    Service Department Sales And Gross  (Labor Only)  July 2024            </a:t>
                      </a:r>
                    </a:p>
                  </a:txBody>
                  <a:tcPr marL="7989" marR="7989" marT="7989"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334099"/>
                  </a:ext>
                </a:extLst>
              </a:tr>
              <a:tr h="301931">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03168887"/>
                  </a:ext>
                </a:extLst>
              </a:tr>
              <a:tr h="61547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Category</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 as % of 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highlight>
                            <a:srgbClr val="4472C4"/>
                          </a:highlight>
                          <a:latin typeface="Arial" panose="020B0604020202020204" pitchFamily="34" charset="0"/>
                        </a:rPr>
                        <a:t>%Sales Contribution</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880078287"/>
                  </a:ext>
                </a:extLst>
              </a:tr>
              <a:tr h="4203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92,400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76,706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83.02%</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49.39%</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14705275"/>
                  </a:ext>
                </a:extLst>
              </a:tr>
              <a:tr h="4203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14,376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12,185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84.76%</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7.68%</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90753904"/>
                  </a:ext>
                </a:extLst>
              </a:tr>
              <a:tr h="24386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89221150"/>
                  </a:ext>
                </a:extLst>
              </a:tr>
              <a:tr h="4203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15,492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13,291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85.79%</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8.28%</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63808289"/>
                  </a:ext>
                </a:extLst>
              </a:tr>
              <a:tr h="24386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Other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53730193"/>
                  </a:ext>
                </a:extLst>
              </a:tr>
              <a:tr h="4203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64,810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54,648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84.32%</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34.64%</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78988668"/>
                  </a:ext>
                </a:extLst>
              </a:tr>
              <a:tr h="24386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14687820"/>
                  </a:ext>
                </a:extLst>
              </a:tr>
              <a:tr h="24386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52320299"/>
                  </a:ext>
                </a:extLst>
              </a:tr>
              <a:tr h="4203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187,078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156,830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83.83%</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highlight>
                            <a:srgbClr val="FFFF00"/>
                          </a:highlight>
                          <a:latin typeface="Calibri" panose="020F0502020204030204" pitchFamily="34" charset="0"/>
                        </a:rPr>
                        <a:t>100.00%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70911663"/>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Current practices: </a:t>
            </a:r>
            <a:r>
              <a:rPr lang="en-US" sz="1200" dirty="0">
                <a:solidFill>
                  <a:srgbClr val="221E1F"/>
                </a:solidFill>
                <a:latin typeface="Calibri" panose="020F0502020204030204" pitchFamily="34" charset="0"/>
              </a:rPr>
              <a:t>A Z-spread-like approach is applied to allocate dealership expenses, with the breakdown as follows: 30% to New Car Sales, 30% to the Service Department, 20% to the Parts Department, and 20% to Used Car Sales. </a:t>
            </a:r>
            <a:r>
              <a:rPr lang="en-US" sz="1200" b="0" i="0" u="none" strike="noStrike" baseline="0" dirty="0">
                <a:solidFill>
                  <a:srgbClr val="221E1F"/>
                </a:solidFill>
                <a:latin typeface="Calibri" panose="020F0502020204030204" pitchFamily="34" charset="0"/>
              </a:rPr>
              <a:t>Goals for improvement </a:t>
            </a:r>
          </a:p>
          <a:p>
            <a:r>
              <a:rPr lang="en-US" sz="1200" b="0" i="0" u="none" strike="noStrike" baseline="0" dirty="0">
                <a:solidFill>
                  <a:srgbClr val="221E1F"/>
                </a:solidFill>
                <a:latin typeface="Calibri" panose="020F0502020204030204" pitchFamily="34" charset="0"/>
              </a:rPr>
              <a:t>Plans to achieve your goals: To enhance our gross profit, we must raise our Repair Order (RO) count. We’ve made progress by increasing our warranty labor rate through Dynatron and boosting our warranty parts mark-up.</a:t>
            </a:r>
          </a:p>
          <a:p>
            <a:r>
              <a:rPr lang="en-US" sz="1200" b="0" i="0" u="none" strike="noStrike" baseline="0" dirty="0">
                <a:solidFill>
                  <a:srgbClr val="221E1F"/>
                </a:solidFill>
                <a:latin typeface="Calibri" panose="020F0502020204030204" pitchFamily="34" charset="0"/>
              </a:rPr>
              <a:t>Plans to evaluate your changes: To evaluate a service department's performance, define and track key metrics and KPIs such as revenue per Repair Order (RO), labor efficiency, and customer satisfaction using Dynatron's service management and feedback tools. Analyze performance against benchmarks and historical data, then implement improvements, adjust targets, and continuously refine strategies through regular reviews and feedback.  </a:t>
            </a:r>
          </a:p>
          <a:p>
            <a:endParaRPr lang="en-US" dirty="0"/>
          </a:p>
        </p:txBody>
      </p:sp>
      <p:graphicFrame>
        <p:nvGraphicFramePr>
          <p:cNvPr id="22" name="Table 21">
            <a:extLst>
              <a:ext uri="{FF2B5EF4-FFF2-40B4-BE49-F238E27FC236}">
                <a16:creationId xmlns:a16="http://schemas.microsoft.com/office/drawing/2014/main" id="{FFB9FE2E-3DF0-6D7D-114B-069EF29445BE}"/>
              </a:ext>
            </a:extLst>
          </p:cNvPr>
          <p:cNvGraphicFramePr>
            <a:graphicFrameLocks noGrp="1"/>
          </p:cNvGraphicFramePr>
          <p:nvPr>
            <p:extLst>
              <p:ext uri="{D42A27DB-BD31-4B8C-83A1-F6EECF244321}">
                <p14:modId xmlns:p14="http://schemas.microsoft.com/office/powerpoint/2010/main" val="140458057"/>
              </p:ext>
            </p:extLst>
          </p:nvPr>
        </p:nvGraphicFramePr>
        <p:xfrm>
          <a:off x="5359400" y="2160588"/>
          <a:ext cx="5325534" cy="4087812"/>
        </p:xfrm>
        <a:graphic>
          <a:graphicData uri="http://schemas.openxmlformats.org/drawingml/2006/table">
            <a:tbl>
              <a:tblPr/>
              <a:tblGrid>
                <a:gridCol w="904070">
                  <a:extLst>
                    <a:ext uri="{9D8B030D-6E8A-4147-A177-3AD203B41FA5}">
                      <a16:colId xmlns:a16="http://schemas.microsoft.com/office/drawing/2014/main" val="2452119778"/>
                    </a:ext>
                  </a:extLst>
                </a:gridCol>
                <a:gridCol w="1991777">
                  <a:extLst>
                    <a:ext uri="{9D8B030D-6E8A-4147-A177-3AD203B41FA5}">
                      <a16:colId xmlns:a16="http://schemas.microsoft.com/office/drawing/2014/main" val="3782425828"/>
                    </a:ext>
                  </a:extLst>
                </a:gridCol>
                <a:gridCol w="1525617">
                  <a:extLst>
                    <a:ext uri="{9D8B030D-6E8A-4147-A177-3AD203B41FA5}">
                      <a16:colId xmlns:a16="http://schemas.microsoft.com/office/drawing/2014/main" val="689123711"/>
                    </a:ext>
                  </a:extLst>
                </a:gridCol>
                <a:gridCol w="904070">
                  <a:extLst>
                    <a:ext uri="{9D8B030D-6E8A-4147-A177-3AD203B41FA5}">
                      <a16:colId xmlns:a16="http://schemas.microsoft.com/office/drawing/2014/main" val="3827391316"/>
                    </a:ext>
                  </a:extLst>
                </a:gridCol>
              </a:tblGrid>
              <a:tr h="223600">
                <a:tc gridSpan="4">
                  <a:txBody>
                    <a:bodyPr/>
                    <a:lstStyle/>
                    <a:p>
                      <a:pPr algn="l" fontAlgn="b"/>
                      <a:r>
                        <a:rPr lang="en-US" sz="1000" b="1" i="0" u="none" strike="noStrike" dirty="0">
                          <a:solidFill>
                            <a:srgbClr val="000000"/>
                          </a:solidFill>
                          <a:effectLst/>
                          <a:latin typeface="Arial" panose="020B0604020202020204" pitchFamily="34" charset="0"/>
                        </a:rPr>
                        <a:t>                     Service Department Profit Centering July 2024    </a:t>
                      </a:r>
                      <a:r>
                        <a:rPr lang="en-US" sz="800" b="1" i="0" u="none" strike="noStrike" dirty="0">
                          <a:solidFill>
                            <a:srgbClr val="000000"/>
                          </a:solidFill>
                          <a:effectLst/>
                          <a:latin typeface="Arial" panose="020B0604020202020204" pitchFamily="34" charset="0"/>
                        </a:rPr>
                        <a:t> </a:t>
                      </a:r>
                      <a:endParaRPr lang="en-US" sz="1000" b="1" i="0" u="none" strike="noStrike" dirty="0">
                        <a:solidFill>
                          <a:srgbClr val="000000"/>
                        </a:solidFill>
                        <a:effectLst/>
                        <a:latin typeface="Arial" panose="020B0604020202020204" pitchFamily="34" charset="0"/>
                      </a:endParaRP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13844631"/>
                  </a:ext>
                </a:extLst>
              </a:tr>
              <a:tr h="264254">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11032475"/>
                  </a:ext>
                </a:extLst>
              </a:tr>
              <a:tr h="538672">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highlight>
                            <a:srgbClr val="4472C4"/>
                          </a:highlight>
                          <a:latin typeface="Arial" panose="020B0604020202020204" pitchFamily="34" charset="0"/>
                        </a:rPr>
                        <a:t>Expense 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Dollar Amount</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1248003683"/>
                  </a:ext>
                </a:extLst>
              </a:tr>
              <a:tr h="36792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156,830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of Gross</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325999595"/>
                  </a:ext>
                </a:extLst>
              </a:tr>
              <a:tr h="21343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62805341"/>
                  </a:ext>
                </a:extLst>
              </a:tr>
              <a:tr h="21343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72238271"/>
                  </a:ext>
                </a:extLst>
              </a:tr>
              <a:tr h="36792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50,721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32.34%</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40163502"/>
                  </a:ext>
                </a:extLst>
              </a:tr>
              <a:tr h="36792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22,052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14.06%</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76468042"/>
                  </a:ext>
                </a:extLst>
              </a:tr>
              <a:tr h="36792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26,083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16.63%</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80147604"/>
                  </a:ext>
                </a:extLst>
              </a:tr>
              <a:tr h="21343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57289622"/>
                  </a:ext>
                </a:extLst>
              </a:tr>
              <a:tr h="21343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03325453"/>
                  </a:ext>
                </a:extLst>
              </a:tr>
              <a:tr h="36792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98,856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63.03%</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51422829"/>
                  </a:ext>
                </a:extLst>
              </a:tr>
              <a:tr h="36792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57,974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36.97%</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9698187"/>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9267" y="2092856"/>
            <a:ext cx="4184035" cy="3880772"/>
          </a:xfrm>
        </p:spPr>
        <p:txBody>
          <a:bodyPr>
            <a:normAutofit/>
          </a:bodyPr>
          <a:lstStyle/>
          <a:p>
            <a:pPr marL="0" indent="0">
              <a:buNone/>
            </a:pPr>
            <a:r>
              <a:rPr lang="en-US" sz="1200" dirty="0">
                <a:solidFill>
                  <a:srgbClr val="000000"/>
                </a:solidFill>
                <a:latin typeface="Calibri" panose="020F0502020204030204" pitchFamily="34" charset="0"/>
              </a:rPr>
              <a:t>Current Practices: </a:t>
            </a:r>
            <a:r>
              <a:rPr lang="en-US" sz="1200" b="0" i="0" u="none" strike="noStrike" baseline="0" dirty="0">
                <a:solidFill>
                  <a:srgbClr val="221E1F"/>
                </a:solidFill>
                <a:latin typeface="Calibri" panose="020F0502020204030204" pitchFamily="34" charset="0"/>
              </a:rPr>
              <a:t>We manage our labor rates with Dynatron, utilizing its tools to set and adjust rates based on job type, technician skill level, and regional pricing standards. Dynatron facilitates flexible rate adjustments that can be easily updated throughout the system. As a result, we have raised our effective labor rate from $103 in August 2022 to $176 now. </a:t>
            </a:r>
          </a:p>
          <a:p>
            <a:pPr marL="0" indent="0">
              <a:buNone/>
            </a:pPr>
            <a:r>
              <a:rPr lang="en-US" sz="1200" b="0" i="0" u="none" strike="noStrike" baseline="0" dirty="0">
                <a:solidFill>
                  <a:srgbClr val="221E1F"/>
                </a:solidFill>
                <a:latin typeface="Calibri" panose="020F0502020204030204" pitchFamily="34" charset="0"/>
              </a:rPr>
              <a:t>Goals for improvement: To align our warranty labor rate with our effective labor rate, we will use Dynatron to apply for the necessary increase. Plans to achieve your goals </a:t>
            </a:r>
          </a:p>
          <a:p>
            <a:pPr marL="0" indent="0">
              <a:buNone/>
            </a:pPr>
            <a:r>
              <a:rPr lang="en-US" sz="1200" dirty="0">
                <a:solidFill>
                  <a:srgbClr val="221E1F"/>
                </a:solidFill>
                <a:latin typeface="Calibri" panose="020F0502020204030204" pitchFamily="34" charset="0"/>
              </a:rPr>
              <a:t>Plans to Achieve </a:t>
            </a:r>
            <a:r>
              <a:rPr lang="en-US" sz="1200" dirty="0" err="1">
                <a:solidFill>
                  <a:srgbClr val="221E1F"/>
                </a:solidFill>
                <a:latin typeface="Calibri" panose="020F0502020204030204" pitchFamily="34" charset="0"/>
              </a:rPr>
              <a:t>Goals:We</a:t>
            </a:r>
            <a:r>
              <a:rPr lang="en-US" sz="1200" dirty="0">
                <a:solidFill>
                  <a:srgbClr val="221E1F"/>
                </a:solidFill>
                <a:latin typeface="Calibri" panose="020F0502020204030204" pitchFamily="34" charset="0"/>
              </a:rPr>
              <a:t> will continue to increase our RO count by leveraging training with Dynatron and video MPIs. Additionally, we have implemented </a:t>
            </a:r>
            <a:r>
              <a:rPr lang="en-US" sz="1200" dirty="0" err="1">
                <a:solidFill>
                  <a:srgbClr val="221E1F"/>
                </a:solidFill>
                <a:latin typeface="Calibri" panose="020F0502020204030204" pitchFamily="34" charset="0"/>
              </a:rPr>
              <a:t>Traxtion</a:t>
            </a:r>
            <a:r>
              <a:rPr lang="en-US" sz="1200" dirty="0">
                <a:solidFill>
                  <a:srgbClr val="221E1F"/>
                </a:solidFill>
                <a:latin typeface="Calibri" panose="020F0502020204030204" pitchFamily="34" charset="0"/>
              </a:rPr>
              <a:t>, which has boosted our monthly alignments from an average of 17 to 53.</a:t>
            </a:r>
            <a:r>
              <a:rPr lang="en-US" sz="1200" b="0" i="0" u="none" strike="noStrike" baseline="0" dirty="0">
                <a:solidFill>
                  <a:srgbClr val="221E1F"/>
                </a:solidFill>
                <a:latin typeface="Calibri" panose="020F0502020204030204" pitchFamily="34" charset="0"/>
              </a:rPr>
              <a:t> </a:t>
            </a:r>
          </a:p>
          <a:p>
            <a:pPr marL="0" indent="0">
              <a:buNone/>
            </a:pPr>
            <a:r>
              <a:rPr lang="en-US" sz="1200" dirty="0">
                <a:solidFill>
                  <a:srgbClr val="221E1F"/>
                </a:solidFill>
                <a:latin typeface="Calibri" panose="020F0502020204030204" pitchFamily="34" charset="0"/>
              </a:rPr>
              <a:t>Plans to Evaluate Changes: Continue to evaluate the ELR, the RO Count, the Hours Per RO, and Gross Profit – ALL THE METRICS</a:t>
            </a:r>
            <a:endParaRPr lang="en-US" sz="1200" b="0" i="0" u="none" strike="noStrike" baseline="0" dirty="0">
              <a:solidFill>
                <a:srgbClr val="221E1F"/>
              </a:solidFill>
              <a:latin typeface="Calibri" panose="020F0502020204030204" pitchFamily="34" charset="0"/>
            </a:endParaRPr>
          </a:p>
          <a:p>
            <a:endParaRPr lang="en-US" dirty="0"/>
          </a:p>
        </p:txBody>
      </p:sp>
      <p:graphicFrame>
        <p:nvGraphicFramePr>
          <p:cNvPr id="10" name="Content Placeholder 9">
            <a:extLst>
              <a:ext uri="{FF2B5EF4-FFF2-40B4-BE49-F238E27FC236}">
                <a16:creationId xmlns:a16="http://schemas.microsoft.com/office/drawing/2014/main" id="{5CD8082E-0A94-657F-F85A-61F1E43F1B21}"/>
              </a:ext>
            </a:extLst>
          </p:cNvPr>
          <p:cNvGraphicFramePr>
            <a:graphicFrameLocks noGrp="1"/>
          </p:cNvGraphicFramePr>
          <p:nvPr>
            <p:ph sz="half" idx="2"/>
            <p:extLst>
              <p:ext uri="{D42A27DB-BD31-4B8C-83A1-F6EECF244321}">
                <p14:modId xmlns:p14="http://schemas.microsoft.com/office/powerpoint/2010/main" val="288654647"/>
              </p:ext>
            </p:extLst>
          </p:nvPr>
        </p:nvGraphicFramePr>
        <p:xfrm>
          <a:off x="4445000" y="1058334"/>
          <a:ext cx="4829173" cy="5080005"/>
        </p:xfrm>
        <a:graphic>
          <a:graphicData uri="http://schemas.openxmlformats.org/drawingml/2006/table">
            <a:tbl>
              <a:tblPr/>
              <a:tblGrid>
                <a:gridCol w="401733">
                  <a:extLst>
                    <a:ext uri="{9D8B030D-6E8A-4147-A177-3AD203B41FA5}">
                      <a16:colId xmlns:a16="http://schemas.microsoft.com/office/drawing/2014/main" val="2357103936"/>
                    </a:ext>
                  </a:extLst>
                </a:gridCol>
                <a:gridCol w="753251">
                  <a:extLst>
                    <a:ext uri="{9D8B030D-6E8A-4147-A177-3AD203B41FA5}">
                      <a16:colId xmlns:a16="http://schemas.microsoft.com/office/drawing/2014/main" val="963323867"/>
                    </a:ext>
                  </a:extLst>
                </a:gridCol>
                <a:gridCol w="677927">
                  <a:extLst>
                    <a:ext uri="{9D8B030D-6E8A-4147-A177-3AD203B41FA5}">
                      <a16:colId xmlns:a16="http://schemas.microsoft.com/office/drawing/2014/main" val="886049757"/>
                    </a:ext>
                  </a:extLst>
                </a:gridCol>
                <a:gridCol w="401733">
                  <a:extLst>
                    <a:ext uri="{9D8B030D-6E8A-4147-A177-3AD203B41FA5}">
                      <a16:colId xmlns:a16="http://schemas.microsoft.com/office/drawing/2014/main" val="1608005515"/>
                    </a:ext>
                  </a:extLst>
                </a:gridCol>
                <a:gridCol w="544015">
                  <a:extLst>
                    <a:ext uri="{9D8B030D-6E8A-4147-A177-3AD203B41FA5}">
                      <a16:colId xmlns:a16="http://schemas.microsoft.com/office/drawing/2014/main" val="650791465"/>
                    </a:ext>
                  </a:extLst>
                </a:gridCol>
                <a:gridCol w="359886">
                  <a:extLst>
                    <a:ext uri="{9D8B030D-6E8A-4147-A177-3AD203B41FA5}">
                      <a16:colId xmlns:a16="http://schemas.microsoft.com/office/drawing/2014/main" val="2433608077"/>
                    </a:ext>
                  </a:extLst>
                </a:gridCol>
                <a:gridCol w="485429">
                  <a:extLst>
                    <a:ext uri="{9D8B030D-6E8A-4147-A177-3AD203B41FA5}">
                      <a16:colId xmlns:a16="http://schemas.microsoft.com/office/drawing/2014/main" val="3525808990"/>
                    </a:ext>
                  </a:extLst>
                </a:gridCol>
                <a:gridCol w="401733">
                  <a:extLst>
                    <a:ext uri="{9D8B030D-6E8A-4147-A177-3AD203B41FA5}">
                      <a16:colId xmlns:a16="http://schemas.microsoft.com/office/drawing/2014/main" val="3635293521"/>
                    </a:ext>
                  </a:extLst>
                </a:gridCol>
                <a:gridCol w="401733">
                  <a:extLst>
                    <a:ext uri="{9D8B030D-6E8A-4147-A177-3AD203B41FA5}">
                      <a16:colId xmlns:a16="http://schemas.microsoft.com/office/drawing/2014/main" val="4030741127"/>
                    </a:ext>
                  </a:extLst>
                </a:gridCol>
                <a:gridCol w="401733">
                  <a:extLst>
                    <a:ext uri="{9D8B030D-6E8A-4147-A177-3AD203B41FA5}">
                      <a16:colId xmlns:a16="http://schemas.microsoft.com/office/drawing/2014/main" val="4169940856"/>
                    </a:ext>
                  </a:extLst>
                </a:gridCol>
              </a:tblGrid>
              <a:tr h="15958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218449154"/>
                  </a:ext>
                </a:extLst>
              </a:tr>
              <a:tr h="188599">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JULY 2024   </a:t>
                      </a:r>
                    </a:p>
                  </a:txBody>
                  <a:tcPr marL="5439" marR="5439" marT="5439"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52275919"/>
                  </a:ext>
                </a:extLst>
              </a:tr>
              <a:tr h="384452">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91679264"/>
                  </a:ext>
                </a:extLst>
              </a:tr>
              <a:tr h="216165">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Labor Sales / Month</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Effective Labor Rate</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Hours Billed</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01260346"/>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Car*</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92,400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176.32 </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524.0</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50112996"/>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Truck*</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14,376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176.32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81.5</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0451033"/>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Other*</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87539012"/>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Warranty</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15,492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176.32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87.9</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62468569"/>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Internal</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64,810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176.32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367.6</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80790364"/>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New Vehicle Prep</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07373577"/>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Total</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187,078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FFFFFF"/>
                          </a:solidFill>
                          <a:effectLst/>
                          <a:highlight>
                            <a:srgbClr val="4472C4"/>
                          </a:highlight>
                          <a:latin typeface="Arial" panose="020B0604020202020204" pitchFamily="34" charset="0"/>
                        </a:rPr>
                        <a:t>176.32</a:t>
                      </a:r>
                    </a:p>
                  </a:txBody>
                  <a:tcPr marL="5439" marR="5439" marT="5439"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1061.0</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1991641"/>
                  </a:ext>
                </a:extLst>
              </a:tr>
              <a:tr h="15958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17187058"/>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highlight>
                            <a:srgbClr val="FFFFFF"/>
                          </a:highlight>
                          <a:latin typeface="Arial" panose="020B0604020202020204" pitchFamily="34" charset="0"/>
                        </a:rPr>
                        <a:t>POTENTIAL</a:t>
                      </a:r>
                    </a:p>
                  </a:txBody>
                  <a:tcPr marL="5439" marR="5439" marT="5439"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90688067"/>
                  </a:ext>
                </a:extLst>
              </a:tr>
              <a:tr h="262587">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187,078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1061.00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176.32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12958145"/>
                  </a:ext>
                </a:extLst>
              </a:tr>
              <a:tr h="210492">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98593324"/>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67781152"/>
                  </a:ext>
                </a:extLst>
              </a:tr>
              <a:tr h="14507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12.00</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8</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26</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2,496.0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highlight>
                            <a:srgbClr val="FFFFFF"/>
                          </a:highlight>
                          <a:latin typeface="Calibri" panose="020F050202020403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379337168"/>
                  </a:ext>
                </a:extLst>
              </a:tr>
              <a:tr h="210492">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Clock Hour Aval</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501937424"/>
                  </a:ext>
                </a:extLst>
              </a:tr>
              <a:tr h="14507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41787305"/>
                  </a:ext>
                </a:extLst>
              </a:tr>
              <a:tr h="14507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2,496.0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176.32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440,101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550125.7</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79966581"/>
                  </a:ext>
                </a:extLst>
              </a:tr>
              <a:tr h="22680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5439" marR="5439" marT="5439"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5439" marR="5439" marT="5439"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3880157"/>
                  </a:ext>
                </a:extLst>
              </a:tr>
              <a:tr h="15958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34288741"/>
                  </a:ext>
                </a:extLst>
              </a:tr>
              <a:tr h="14507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5439" marR="5439" marT="543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8203021"/>
                  </a:ext>
                </a:extLst>
              </a:tr>
              <a:tr h="14507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23108457"/>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1,061.0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2,496.00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42.51%</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84292712"/>
                  </a:ext>
                </a:extLst>
              </a:tr>
              <a:tr h="210492">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10357933"/>
                  </a:ext>
                </a:extLst>
              </a:tr>
              <a:tr h="14507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86779584"/>
                  </a:ext>
                </a:extLst>
              </a:tr>
              <a:tr h="14507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754952"/>
                  </a:ext>
                </a:extLst>
              </a:tr>
              <a:tr h="15233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53359188"/>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Current practices: This facility was designed with growth and expansion in mind. To drive business growth, the RO count must increase accordingly.</a:t>
            </a:r>
          </a:p>
          <a:p>
            <a:r>
              <a:rPr lang="en-US" sz="1200" b="0" i="0" u="none" strike="noStrike" baseline="0" dirty="0">
                <a:solidFill>
                  <a:srgbClr val="221E1F"/>
                </a:solidFill>
                <a:latin typeface="Calibri" panose="020F0502020204030204" pitchFamily="34" charset="0"/>
              </a:rPr>
              <a:t>Goals for improvement: Our plan is to achieve a revenue target of $300,000 and ensure steady, incremental growth over time.</a:t>
            </a:r>
          </a:p>
          <a:p>
            <a:r>
              <a:rPr lang="en-US" sz="1200" b="0" i="0" u="none" strike="noStrike" baseline="0" dirty="0">
                <a:solidFill>
                  <a:srgbClr val="221E1F"/>
                </a:solidFill>
                <a:latin typeface="Calibri" panose="020F0502020204030204" pitchFamily="34" charset="0"/>
              </a:rPr>
              <a:t>Plans to Achieve Goals: Continue utilizing Dynatron and </a:t>
            </a:r>
            <a:r>
              <a:rPr lang="en-US" sz="1200" b="0" i="0" u="none" strike="noStrike" baseline="0" dirty="0" err="1">
                <a:solidFill>
                  <a:srgbClr val="221E1F"/>
                </a:solidFill>
                <a:latin typeface="Calibri" panose="020F0502020204030204" pitchFamily="34" charset="0"/>
              </a:rPr>
              <a:t>Traxtion</a:t>
            </a:r>
            <a:r>
              <a:rPr lang="en-US" sz="1200" b="0" i="0" u="none" strike="noStrike" baseline="0" dirty="0">
                <a:solidFill>
                  <a:srgbClr val="221E1F"/>
                </a:solidFill>
                <a:latin typeface="Calibri" panose="020F0502020204030204" pitchFamily="34" charset="0"/>
              </a:rPr>
              <a:t> to improve hours per RO and increase gross profit in the service department.  </a:t>
            </a:r>
          </a:p>
          <a:p>
            <a:pPr marL="0" indent="0">
              <a:buNone/>
            </a:pPr>
            <a:r>
              <a:rPr lang="en-US" sz="1200" dirty="0">
                <a:solidFill>
                  <a:srgbClr val="221E1F"/>
                </a:solidFill>
                <a:latin typeface="Calibri" panose="020F0502020204030204" pitchFamily="34" charset="0"/>
              </a:rPr>
              <a:t>          </a:t>
            </a:r>
            <a:r>
              <a:rPr lang="en-US" sz="1200" b="0" i="0" u="none" strike="noStrike" baseline="0" dirty="0">
                <a:solidFill>
                  <a:srgbClr val="221E1F"/>
                </a:solidFill>
                <a:latin typeface="Calibri" panose="020F0502020204030204" pitchFamily="34" charset="0"/>
              </a:rPr>
              <a:t>Plans to evaluate your </a:t>
            </a:r>
            <a:r>
              <a:rPr lang="en-US" sz="1200" b="0" i="0" u="none" strike="noStrike" baseline="0" dirty="0" err="1">
                <a:solidFill>
                  <a:srgbClr val="221E1F"/>
                </a:solidFill>
                <a:latin typeface="Calibri" panose="020F0502020204030204" pitchFamily="34" charset="0"/>
              </a:rPr>
              <a:t>changes:Track</a:t>
            </a:r>
            <a:r>
              <a:rPr lang="en-US" sz="1200" b="0" i="0" u="none" strike="noStrike" baseline="0" dirty="0">
                <a:solidFill>
                  <a:srgbClr val="221E1F"/>
                </a:solidFill>
                <a:latin typeface="Calibri" panose="020F0502020204030204" pitchFamily="34" charset="0"/>
              </a:rPr>
              <a:t> essential metrics such as revenue per Repair Order (RO), hours per RO, and labor efficiency. Utilize data analytics and dashboards to monitor these indicators, spot trends, and make informed decisions. Regularly review financial reports, customer feedback, and operational data to continuously refine strategies and enhance performance. </a:t>
            </a:r>
          </a:p>
          <a:p>
            <a:endParaRPr lang="en-US" dirty="0"/>
          </a:p>
        </p:txBody>
      </p:sp>
      <p:graphicFrame>
        <p:nvGraphicFramePr>
          <p:cNvPr id="13" name="Content Placeholder 12">
            <a:extLst>
              <a:ext uri="{FF2B5EF4-FFF2-40B4-BE49-F238E27FC236}">
                <a16:creationId xmlns:a16="http://schemas.microsoft.com/office/drawing/2014/main" id="{DBB40B40-E41F-613F-3839-A62C90B0B1A6}"/>
              </a:ext>
            </a:extLst>
          </p:cNvPr>
          <p:cNvGraphicFramePr>
            <a:graphicFrameLocks noGrp="1"/>
          </p:cNvGraphicFramePr>
          <p:nvPr>
            <p:ph sz="half" idx="2"/>
            <p:extLst>
              <p:ext uri="{D42A27DB-BD31-4B8C-83A1-F6EECF244321}">
                <p14:modId xmlns:p14="http://schemas.microsoft.com/office/powerpoint/2010/main" val="2238580755"/>
              </p:ext>
            </p:extLst>
          </p:nvPr>
        </p:nvGraphicFramePr>
        <p:xfrm>
          <a:off x="5130800" y="1193801"/>
          <a:ext cx="3793068" cy="4848221"/>
        </p:xfrm>
        <a:graphic>
          <a:graphicData uri="http://schemas.openxmlformats.org/drawingml/2006/table">
            <a:tbl>
              <a:tblPr/>
              <a:tblGrid>
                <a:gridCol w="1490501">
                  <a:extLst>
                    <a:ext uri="{9D8B030D-6E8A-4147-A177-3AD203B41FA5}">
                      <a16:colId xmlns:a16="http://schemas.microsoft.com/office/drawing/2014/main" val="1814802243"/>
                    </a:ext>
                  </a:extLst>
                </a:gridCol>
                <a:gridCol w="986813">
                  <a:extLst>
                    <a:ext uri="{9D8B030D-6E8A-4147-A177-3AD203B41FA5}">
                      <a16:colId xmlns:a16="http://schemas.microsoft.com/office/drawing/2014/main" val="2566388696"/>
                    </a:ext>
                  </a:extLst>
                </a:gridCol>
                <a:gridCol w="657877">
                  <a:extLst>
                    <a:ext uri="{9D8B030D-6E8A-4147-A177-3AD203B41FA5}">
                      <a16:colId xmlns:a16="http://schemas.microsoft.com/office/drawing/2014/main" val="532368391"/>
                    </a:ext>
                  </a:extLst>
                </a:gridCol>
                <a:gridCol w="657877">
                  <a:extLst>
                    <a:ext uri="{9D8B030D-6E8A-4147-A177-3AD203B41FA5}">
                      <a16:colId xmlns:a16="http://schemas.microsoft.com/office/drawing/2014/main" val="1278734941"/>
                    </a:ext>
                  </a:extLst>
                </a:gridCol>
              </a:tblGrid>
              <a:tr h="255964">
                <a:tc gridSpan="4">
                  <a:txBody>
                    <a:bodyPr/>
                    <a:lstStyle/>
                    <a:p>
                      <a:pPr algn="ctr" fontAlgn="b"/>
                      <a:r>
                        <a:rPr lang="en-US" sz="800" b="1" i="0" u="none" strike="noStrike">
                          <a:solidFill>
                            <a:srgbClr val="FFFFFF"/>
                          </a:solidFill>
                          <a:effectLst/>
                          <a:highlight>
                            <a:srgbClr val="4472C4"/>
                          </a:highligh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59786696"/>
                  </a:ext>
                </a:extLst>
              </a:tr>
              <a:tr h="521773">
                <a:tc>
                  <a:txBody>
                    <a:bodyPr/>
                    <a:lstStyle/>
                    <a:p>
                      <a:pPr algn="l" fontAlgn="b"/>
                      <a:r>
                        <a:rPr lang="en-US" sz="800" b="0" i="0" u="none" strike="noStrike">
                          <a:solidFill>
                            <a:srgbClr val="FFFFFF"/>
                          </a:solidFill>
                          <a:effectLst/>
                          <a:highlight>
                            <a:srgbClr val="4472C4"/>
                          </a:highlight>
                          <a:latin typeface="Arial" panose="020B0604020202020204" pitchFamily="34" charset="0"/>
                        </a:rPr>
                        <a:t>Number of Bays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highlight>
                            <a:srgbClr val="FFFFFF"/>
                          </a:highlight>
                          <a:latin typeface="Calibri" panose="020F0502020204030204" pitchFamily="34" charset="0"/>
                        </a:rPr>
                        <a:t>10</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14623261"/>
                  </a:ext>
                </a:extLst>
              </a:tr>
              <a:tr h="206740">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highlight>
                            <a:srgbClr val="4472C4"/>
                          </a:highligh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551231482"/>
                  </a:ext>
                </a:extLst>
              </a:tr>
              <a:tr h="206740">
                <a:tc>
                  <a:txBody>
                    <a:bodyPr/>
                    <a:lstStyle/>
                    <a:p>
                      <a:pPr algn="l" fontAlgn="b"/>
                      <a:r>
                        <a:rPr lang="en-US" sz="800" b="0" i="0" u="none" strike="noStrike">
                          <a:solidFill>
                            <a:srgbClr val="FFFFFF"/>
                          </a:solidFill>
                          <a:effectLst/>
                          <a:highlight>
                            <a:srgbClr val="4472C4"/>
                          </a:highlight>
                          <a:latin typeface="Arial" panose="020B0604020202020204" pitchFamily="34" charset="0"/>
                        </a:rPr>
                        <a:t>Number of Days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highlight>
                            <a:srgbClr val="FFFFFF"/>
                          </a:highlight>
                          <a:latin typeface="Calibri" panose="020F0502020204030204" pitchFamily="34" charset="0"/>
                        </a:rPr>
                        <a:t>26</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984573"/>
                  </a:ext>
                </a:extLst>
              </a:tr>
              <a:tr h="206740">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highlight>
                            <a:srgbClr val="4472C4"/>
                          </a:highligh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473591793"/>
                  </a:ext>
                </a:extLst>
              </a:tr>
              <a:tr h="206740">
                <a:tc>
                  <a:txBody>
                    <a:bodyPr/>
                    <a:lstStyle/>
                    <a:p>
                      <a:pPr algn="l" fontAlgn="b"/>
                      <a:r>
                        <a:rPr lang="en-US" sz="800" b="0" i="0" u="none" strike="noStrike">
                          <a:solidFill>
                            <a:srgbClr val="FFFFFF"/>
                          </a:solidFill>
                          <a:effectLst/>
                          <a:highlight>
                            <a:srgbClr val="4472C4"/>
                          </a:highlight>
                          <a:latin typeface="Arial" panose="020B0604020202020204" pitchFamily="34" charset="0"/>
                        </a:rPr>
                        <a:t>Number of Hours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highlight>
                            <a:srgbClr val="FFFFFF"/>
                          </a:highlight>
                          <a:latin typeface="Calibri" panose="020F0502020204030204" pitchFamily="34" charset="0"/>
                        </a:rPr>
                        <a:t>11</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33174124"/>
                  </a:ext>
                </a:extLst>
              </a:tr>
              <a:tr h="206740">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highlight>
                            <a:srgbClr val="4472C4"/>
                          </a:highligh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104660067"/>
                  </a:ext>
                </a:extLst>
              </a:tr>
              <a:tr h="356381">
                <a:tc>
                  <a:txBody>
                    <a:bodyPr/>
                    <a:lstStyle/>
                    <a:p>
                      <a:pPr algn="l" fontAlgn="b"/>
                      <a:r>
                        <a:rPr lang="en-US" sz="800" b="0" i="0" u="none" strike="noStrike">
                          <a:solidFill>
                            <a:srgbClr val="FFFFFF"/>
                          </a:solidFill>
                          <a:effectLst/>
                          <a:highlight>
                            <a:srgbClr val="4472C4"/>
                          </a:highlight>
                          <a:latin typeface="Arial" panose="020B0604020202020204" pitchFamily="34" charset="0"/>
                        </a:rPr>
                        <a:t>Effective Labor Rate</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176.32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05789941"/>
                  </a:ext>
                </a:extLst>
              </a:tr>
              <a:tr h="206740">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7622518"/>
                  </a:ext>
                </a:extLst>
              </a:tr>
              <a:tr h="206740">
                <a:tc>
                  <a:txBody>
                    <a:bodyPr/>
                    <a:lstStyle/>
                    <a:p>
                      <a:pPr algn="l" fontAlgn="b"/>
                      <a:r>
                        <a:rPr lang="en-US" sz="800" b="0" i="0" u="none" strike="noStrike">
                          <a:solidFill>
                            <a:srgbClr val="FFFFFF"/>
                          </a:solidFill>
                          <a:effectLst/>
                          <a:highlight>
                            <a:srgbClr val="4472C4"/>
                          </a:highligh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504,282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161810685"/>
                  </a:ext>
                </a:extLst>
              </a:tr>
              <a:tr h="21658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471727075"/>
                  </a:ext>
                </a:extLst>
              </a:tr>
              <a:tr h="206740">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8845721"/>
                  </a:ext>
                </a:extLst>
              </a:tr>
              <a:tr h="216586">
                <a:tc gridSpan="4">
                  <a:txBody>
                    <a:bodyPr/>
                    <a:lstStyle/>
                    <a:p>
                      <a:pPr algn="ctr" fontAlgn="b"/>
                      <a:r>
                        <a:rPr lang="en-US" sz="800" b="1" i="0" u="none" strike="noStrike">
                          <a:solidFill>
                            <a:srgbClr val="FFFFFF"/>
                          </a:solidFill>
                          <a:effectLst/>
                          <a:highlight>
                            <a:srgbClr val="4472C4"/>
                          </a:highlight>
                          <a:latin typeface="Arial" panose="020B0604020202020204" pitchFamily="34" charset="0"/>
                        </a:rPr>
                        <a:t>FACILITY UTILIZATION</a:t>
                      </a:r>
                    </a:p>
                  </a:txBody>
                  <a:tcPr marL="7882" marR="7882" marT="788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94031"/>
                  </a:ext>
                </a:extLst>
              </a:tr>
              <a:tr h="196895">
                <a:tc>
                  <a:txBody>
                    <a:bodyPr/>
                    <a:lstStyle/>
                    <a:p>
                      <a:pPr algn="l" fontAlgn="b"/>
                      <a:r>
                        <a:rPr lang="en-US" sz="800" b="0" i="0" u="none" strike="noStrike">
                          <a:solidFill>
                            <a:srgbClr val="FFFFFF"/>
                          </a:solidFill>
                          <a:effectLst/>
                          <a:highlight>
                            <a:srgbClr val="4472C4"/>
                          </a:highlight>
                          <a:latin typeface="Arial" panose="020B0604020202020204" pitchFamily="34" charset="0"/>
                        </a:rPr>
                        <a:t>Total Labor Sales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187,078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16467740"/>
                  </a:ext>
                </a:extLst>
              </a:tr>
              <a:tr h="206740">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0" i="0" u="none" strike="noStrike">
                          <a:solidFill>
                            <a:srgbClr val="FFFFFF"/>
                          </a:solidFill>
                          <a:effectLst/>
                          <a:highlight>
                            <a:srgbClr val="4472C4"/>
                          </a:highlight>
                          <a:latin typeface="Arial" panose="020B0604020202020204" pitchFamily="34" charset="0"/>
                        </a:rPr>
                        <a:t>÷</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44566746"/>
                  </a:ext>
                </a:extLst>
              </a:tr>
              <a:tr h="196895">
                <a:tc>
                  <a:txBody>
                    <a:bodyPr/>
                    <a:lstStyle/>
                    <a:p>
                      <a:pPr algn="l" fontAlgn="b"/>
                      <a:r>
                        <a:rPr lang="en-US" sz="800" b="0" i="0" u="none" strike="noStrike">
                          <a:solidFill>
                            <a:srgbClr val="FFFFFF"/>
                          </a:solidFill>
                          <a:effectLst/>
                          <a:highlight>
                            <a:srgbClr val="4472C4"/>
                          </a:highligh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504,282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660846"/>
                  </a:ext>
                </a:extLst>
              </a:tr>
              <a:tr h="196895">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equals</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77310313"/>
                  </a:ext>
                </a:extLst>
              </a:tr>
              <a:tr h="324878">
                <a:tc>
                  <a:txBody>
                    <a:bodyPr/>
                    <a:lstStyle/>
                    <a:p>
                      <a:pPr algn="l" fontAlgn="b"/>
                      <a:r>
                        <a:rPr lang="en-US" sz="800" b="0" i="0" u="none" strike="noStrike">
                          <a:solidFill>
                            <a:srgbClr val="FFFFFF"/>
                          </a:solidFill>
                          <a:effectLst/>
                          <a:highlight>
                            <a:srgbClr val="4472C4"/>
                          </a:highlight>
                          <a:latin typeface="Arial" panose="020B0604020202020204" pitchFamily="34" charset="0"/>
                        </a:rPr>
                        <a:t>FACILITY UTILIZATION</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37.10%</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35160239"/>
                  </a:ext>
                </a:extLst>
              </a:tr>
              <a:tr h="196895">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55032660"/>
                  </a:ext>
                </a:extLst>
              </a:tr>
              <a:tr h="307813">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dirty="0">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566394906"/>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77334" y="609600"/>
            <a:ext cx="3505199" cy="1320800"/>
          </a:xfrm>
        </p:spPr>
        <p:txBody>
          <a:bodyPr>
            <a:normAutofit/>
          </a:bodyPr>
          <a:lstStyle/>
          <a:p>
            <a:r>
              <a:rPr lang="en-US" sz="1600"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3598333" cy="3880772"/>
          </a:xfrm>
        </p:spPr>
        <p:txBody>
          <a:bodyPr>
            <a:normAutofit/>
          </a:bodyPr>
          <a:lstStyle/>
          <a:p>
            <a:pPr marL="0" indent="0">
              <a:buNone/>
            </a:pPr>
            <a:r>
              <a:rPr lang="en-US" sz="1200" dirty="0"/>
              <a:t>DISCUSSION WITH SERVICE MANAGER</a:t>
            </a:r>
          </a:p>
          <a:p>
            <a:pPr marL="0" indent="0">
              <a:buNone/>
            </a:pPr>
            <a:r>
              <a:rPr lang="en-US" sz="1200" dirty="0"/>
              <a:t>The repair labor rate is higher than the door rate. We are pricing by the job through Dynatron so theses jobs usually require a tech with higher skill level. There is definitely some discounting. The hours per RO (1.84 FRH per RO). It is 44% One Item ROs. The effective labor rate is showing consistent month-over-month growth. With the support of Dynatron and </a:t>
            </a:r>
            <a:r>
              <a:rPr lang="en-US" sz="1200" dirty="0" err="1"/>
              <a:t>Traxtion</a:t>
            </a:r>
            <a:r>
              <a:rPr lang="en-US" sz="1200" dirty="0"/>
              <a:t>, growth is progressing as planned, with incremental improvements expected over time.</a:t>
            </a:r>
          </a:p>
        </p:txBody>
      </p:sp>
      <p:graphicFrame>
        <p:nvGraphicFramePr>
          <p:cNvPr id="19" name="Content Placeholder 18">
            <a:extLst>
              <a:ext uri="{FF2B5EF4-FFF2-40B4-BE49-F238E27FC236}">
                <a16:creationId xmlns:a16="http://schemas.microsoft.com/office/drawing/2014/main" id="{AF8D9705-EB5C-120D-6875-B1F7551F7089}"/>
              </a:ext>
            </a:extLst>
          </p:cNvPr>
          <p:cNvGraphicFramePr>
            <a:graphicFrameLocks noGrp="1"/>
          </p:cNvGraphicFramePr>
          <p:nvPr>
            <p:ph sz="half" idx="2"/>
            <p:extLst>
              <p:ext uri="{D42A27DB-BD31-4B8C-83A1-F6EECF244321}">
                <p14:modId xmlns:p14="http://schemas.microsoft.com/office/powerpoint/2010/main" val="1814280410"/>
              </p:ext>
            </p:extLst>
          </p:nvPr>
        </p:nvGraphicFramePr>
        <p:xfrm>
          <a:off x="4567768" y="89784"/>
          <a:ext cx="6697133" cy="6678431"/>
        </p:xfrm>
        <a:graphic>
          <a:graphicData uri="http://schemas.openxmlformats.org/drawingml/2006/table">
            <a:tbl>
              <a:tblPr/>
              <a:tblGrid>
                <a:gridCol w="977975">
                  <a:extLst>
                    <a:ext uri="{9D8B030D-6E8A-4147-A177-3AD203B41FA5}">
                      <a16:colId xmlns:a16="http://schemas.microsoft.com/office/drawing/2014/main" val="2512885044"/>
                    </a:ext>
                  </a:extLst>
                </a:gridCol>
                <a:gridCol w="598873">
                  <a:extLst>
                    <a:ext uri="{9D8B030D-6E8A-4147-A177-3AD203B41FA5}">
                      <a16:colId xmlns:a16="http://schemas.microsoft.com/office/drawing/2014/main" val="2084572953"/>
                    </a:ext>
                  </a:extLst>
                </a:gridCol>
                <a:gridCol w="682260">
                  <a:extLst>
                    <a:ext uri="{9D8B030D-6E8A-4147-A177-3AD203B41FA5}">
                      <a16:colId xmlns:a16="http://schemas.microsoft.com/office/drawing/2014/main" val="1032955465"/>
                    </a:ext>
                  </a:extLst>
                </a:gridCol>
                <a:gridCol w="174356">
                  <a:extLst>
                    <a:ext uri="{9D8B030D-6E8A-4147-A177-3AD203B41FA5}">
                      <a16:colId xmlns:a16="http://schemas.microsoft.com/office/drawing/2014/main" val="1662210893"/>
                    </a:ext>
                  </a:extLst>
                </a:gridCol>
                <a:gridCol w="677208">
                  <a:extLst>
                    <a:ext uri="{9D8B030D-6E8A-4147-A177-3AD203B41FA5}">
                      <a16:colId xmlns:a16="http://schemas.microsoft.com/office/drawing/2014/main" val="252906574"/>
                    </a:ext>
                  </a:extLst>
                </a:gridCol>
                <a:gridCol w="174356">
                  <a:extLst>
                    <a:ext uri="{9D8B030D-6E8A-4147-A177-3AD203B41FA5}">
                      <a16:colId xmlns:a16="http://schemas.microsoft.com/office/drawing/2014/main" val="548212794"/>
                    </a:ext>
                  </a:extLst>
                </a:gridCol>
                <a:gridCol w="583714">
                  <a:extLst>
                    <a:ext uri="{9D8B030D-6E8A-4147-A177-3AD203B41FA5}">
                      <a16:colId xmlns:a16="http://schemas.microsoft.com/office/drawing/2014/main" val="4263974665"/>
                    </a:ext>
                  </a:extLst>
                </a:gridCol>
                <a:gridCol w="689840">
                  <a:extLst>
                    <a:ext uri="{9D8B030D-6E8A-4147-A177-3AD203B41FA5}">
                      <a16:colId xmlns:a16="http://schemas.microsoft.com/office/drawing/2014/main" val="1423552994"/>
                    </a:ext>
                  </a:extLst>
                </a:gridCol>
                <a:gridCol w="644355">
                  <a:extLst>
                    <a:ext uri="{9D8B030D-6E8A-4147-A177-3AD203B41FA5}">
                      <a16:colId xmlns:a16="http://schemas.microsoft.com/office/drawing/2014/main" val="2761032086"/>
                    </a:ext>
                  </a:extLst>
                </a:gridCol>
                <a:gridCol w="1494196">
                  <a:extLst>
                    <a:ext uri="{9D8B030D-6E8A-4147-A177-3AD203B41FA5}">
                      <a16:colId xmlns:a16="http://schemas.microsoft.com/office/drawing/2014/main" val="3191423752"/>
                    </a:ext>
                  </a:extLst>
                </a:gridCol>
              </a:tblGrid>
              <a:tr h="191040">
                <a:tc gridSpan="9">
                  <a:txBody>
                    <a:bodyPr/>
                    <a:lstStyle/>
                    <a:p>
                      <a:pPr algn="ctr" fontAlgn="b"/>
                      <a:r>
                        <a:rPr lang="en-US" sz="800" b="1" i="0" u="none" strike="noStrike" dirty="0">
                          <a:effectLst/>
                          <a:highlight>
                            <a:srgbClr val="D9D9D9"/>
                          </a:highlight>
                          <a:latin typeface="Arial" panose="020B0604020202020204" pitchFamily="34" charset="0"/>
                          <a:cs typeface="Arial" panose="020B0604020202020204" pitchFamily="34" charset="0"/>
                        </a:rPr>
                        <a:t>Repair Order Analysis Summary Report </a:t>
                      </a:r>
                    </a:p>
                  </a:txBody>
                  <a:tcPr marL="3112" marR="3112" marT="3112" marB="14936"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a:noFill/>
                    </a:lnL>
                    <a:lnR>
                      <a:noFill/>
                    </a:lnR>
                    <a:lnT>
                      <a:noFill/>
                    </a:lnT>
                    <a:lnB>
                      <a:noFill/>
                    </a:lnB>
                    <a:solidFill>
                      <a:srgbClr val="969696"/>
                    </a:solidFill>
                  </a:tcPr>
                </a:tc>
                <a:extLst>
                  <a:ext uri="{0D108BD9-81ED-4DB2-BD59-A6C34878D82A}">
                    <a16:rowId xmlns:a16="http://schemas.microsoft.com/office/drawing/2014/main" val="3265755996"/>
                  </a:ext>
                </a:extLst>
              </a:tr>
              <a:tr h="157860">
                <a:tc gridSpan="9">
                  <a:txBody>
                    <a:bodyPr/>
                    <a:lstStyle/>
                    <a:p>
                      <a:pPr algn="ctr" fontAlgn="b"/>
                      <a:endParaRPr lang="en-US" sz="800" b="1"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a:noFill/>
                    </a:lnL>
                    <a:lnR>
                      <a:noFill/>
                    </a:lnR>
                    <a:lnT>
                      <a:noFill/>
                    </a:lnT>
                    <a:lnB>
                      <a:noFill/>
                    </a:lnB>
                    <a:solidFill>
                      <a:srgbClr val="969696"/>
                    </a:solidFill>
                  </a:tcPr>
                </a:tc>
                <a:extLst>
                  <a:ext uri="{0D108BD9-81ED-4DB2-BD59-A6C34878D82A}">
                    <a16:rowId xmlns:a16="http://schemas.microsoft.com/office/drawing/2014/main" val="543562083"/>
                  </a:ext>
                </a:extLst>
              </a:tr>
              <a:tr h="143796">
                <a:tc>
                  <a:txBody>
                    <a:bodyPr/>
                    <a:lstStyle/>
                    <a:p>
                      <a:pPr algn="l" fontAlgn="b"/>
                      <a:endParaRPr lang="en-US" sz="800" b="0" i="0" u="none" strike="noStrike" dirty="0">
                        <a:effectLst/>
                        <a:highlight>
                          <a:srgbClr val="FABF8F"/>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endParaRPr lang="en-US" sz="800" b="0" i="0" u="none" strike="noStrike">
                        <a:effectLst/>
                        <a:highlight>
                          <a:srgbClr val="FABF8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800" b="1" i="0" u="none" strike="noStrike">
                          <a:effectLst/>
                          <a:highlight>
                            <a:srgbClr val="FABF8F"/>
                          </a:highlight>
                          <a:latin typeface="Arial" panose="020B0604020202020204" pitchFamily="34" charset="0"/>
                          <a:cs typeface="Arial" panose="020B0604020202020204" pitchFamily="34" charset="0"/>
                        </a:rPr>
                        <a:t>Sales in Dollars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800" b="1" i="0" u="none" strike="noStrike">
                          <a:effectLst/>
                          <a:highlight>
                            <a:srgbClr val="FABF8F"/>
                          </a:highlight>
                          <a:latin typeface="Arial" panose="020B0604020202020204" pitchFamily="34" charset="0"/>
                          <a:cs typeface="Arial" panose="020B0604020202020204" pitchFamily="34" charset="0"/>
                        </a:rPr>
                        <a:t>FRH's on RO's</a:t>
                      </a:r>
                    </a:p>
                  </a:txBody>
                  <a:tcPr marL="3112" marR="3112" marT="3112" marB="14936"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endParaRPr lang="en-US" sz="800" b="0" i="0" u="none" strike="noStrike">
                        <a:effectLst/>
                        <a:highlight>
                          <a:srgbClr val="FABF8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endParaRPr lang="en-US" sz="800" b="0" i="0" u="none" strike="noStrike">
                        <a:effectLst/>
                        <a:highlight>
                          <a:srgbClr val="FABF8F"/>
                        </a:highligh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endParaRPr lang="en-US" sz="800" b="0" i="0" u="none" strike="noStrike">
                        <a:effectLst/>
                        <a:highlight>
                          <a:srgbClr val="FABF8F"/>
                        </a:highligh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endParaRPr lang="en-US" sz="800" b="0" i="0" u="none" strike="noStrike">
                        <a:effectLst/>
                        <a:highlight>
                          <a:srgbClr val="FABF8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26931291"/>
                  </a:ext>
                </a:extLst>
              </a:tr>
              <a:tr h="143796">
                <a:tc>
                  <a:txBody>
                    <a:bodyPr/>
                    <a:lstStyle/>
                    <a:p>
                      <a:pPr algn="l" fontAlgn="b"/>
                      <a:endParaRPr lang="en-US" sz="800" b="0" i="0" u="none" strike="noStrike">
                        <a:effectLst/>
                        <a:highlight>
                          <a:srgbClr val="FABF8F"/>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endParaRPr lang="en-US" sz="800" b="0" i="0" u="none" strike="noStrike">
                        <a:effectLst/>
                        <a:highlight>
                          <a:srgbClr val="FABF8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endParaRPr lang="en-US" sz="800" b="0" i="0" u="none" strike="noStrike">
                        <a:effectLst/>
                        <a:highlight>
                          <a:srgbClr val="FABF8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1" i="0" u="none" strike="noStrike">
                          <a:effectLst/>
                          <a:highlight>
                            <a:srgbClr val="FABF8F"/>
                          </a:highlight>
                          <a:latin typeface="Arial" panose="020B0604020202020204" pitchFamily="34" charset="0"/>
                          <a:cs typeface="Arial" panose="020B0604020202020204" pitchFamily="34" charset="0"/>
                        </a:rPr>
                        <a:t>Averages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800" b="1" i="0" u="none" strike="noStrike">
                          <a:effectLst/>
                          <a:highlight>
                            <a:srgbClr val="FABF8F"/>
                          </a:highlight>
                          <a:latin typeface="Arial" panose="020B0604020202020204" pitchFamily="34" charset="0"/>
                          <a:cs typeface="Arial" panose="020B0604020202020204" pitchFamily="34" charset="0"/>
                        </a:rPr>
                        <a:t>Analysis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90515996"/>
                  </a:ext>
                </a:extLst>
              </a:tr>
              <a:tr h="226144">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Competitive</a:t>
                      </a:r>
                    </a:p>
                  </a:txBody>
                  <a:tcPr marL="3112" marR="3112" marT="3112" marB="14936"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highlight>
                            <a:srgbClr val="FFFF00"/>
                          </a:highlight>
                          <a:latin typeface="Arial" panose="020B0604020202020204" pitchFamily="34" charset="0"/>
                          <a:cs typeface="Arial" panose="020B0604020202020204" pitchFamily="34" charset="0"/>
                        </a:rPr>
                        <a:t>$7,351 </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63.10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116.50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FRH Average</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61246188"/>
                  </a:ext>
                </a:extLst>
              </a:tr>
              <a:tr h="226144">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Maintenance</a:t>
                      </a:r>
                    </a:p>
                  </a:txBody>
                  <a:tcPr marL="3112" marR="3112" marT="3112" marB="14936"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highlight>
                            <a:srgbClr val="FFFF00"/>
                          </a:highlight>
                          <a:latin typeface="Arial" panose="020B0604020202020204" pitchFamily="34" charset="0"/>
                          <a:cs typeface="Arial" panose="020B0604020202020204" pitchFamily="34" charset="0"/>
                        </a:rPr>
                        <a:t>$8,067 </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54.37</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148.37</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FRH Average</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24560227"/>
                  </a:ext>
                </a:extLst>
              </a:tr>
              <a:tr h="226144">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Repair</a:t>
                      </a:r>
                    </a:p>
                  </a:txBody>
                  <a:tcPr marL="3112" marR="3112" marT="3112" marB="14936"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highlight>
                            <a:srgbClr val="FFFF00"/>
                          </a:highlight>
                          <a:latin typeface="Arial" panose="020B0604020202020204" pitchFamily="34" charset="0"/>
                          <a:cs typeface="Arial" panose="020B0604020202020204" pitchFamily="34" charset="0"/>
                        </a:rPr>
                        <a:t>$11,776 </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66.40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177.36</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FRH Average</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97551214"/>
                  </a:ext>
                </a:extLst>
              </a:tr>
              <a:tr h="226144">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Totals</a:t>
                      </a:r>
                    </a:p>
                  </a:txBody>
                  <a:tcPr marL="3112" marR="3112" marT="3112" marB="14936"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highlight>
                            <a:srgbClr val="FFFF00"/>
                          </a:highlight>
                          <a:latin typeface="Arial" panose="020B0604020202020204" pitchFamily="34" charset="0"/>
                          <a:cs typeface="Arial" panose="020B0604020202020204" pitchFamily="34" charset="0"/>
                        </a:rPr>
                        <a:t>$27,195 </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183.87</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147.90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Customer ELR</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51488515"/>
                  </a:ext>
                </a:extLst>
              </a:tr>
              <a:tr h="817092">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gridSpan="2">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800" b="0" i="0" u="none" strike="noStrike">
                          <a:effectLst/>
                          <a:highlight>
                            <a:srgbClr val="FFFFFF"/>
                          </a:highlight>
                          <a:latin typeface="Arial" panose="020B0604020202020204" pitchFamily="34" charset="0"/>
                          <a:cs typeface="Arial" panose="020B0604020202020204" pitchFamily="34" charset="0"/>
                        </a:rPr>
                        <a:t>Target Labor Rate</a:t>
                      </a:r>
                    </a:p>
                  </a:txBody>
                  <a:tcPr marL="3112" marR="3112" marT="3112" marB="14936"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cs typeface="Arial" panose="020B0604020202020204" pitchFamily="34" charset="0"/>
                        </a:rPr>
                        <a:t>159.63</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Per FRH</a:t>
                      </a:r>
                    </a:p>
                  </a:txBody>
                  <a:tcPr marL="3112" marR="3112" marT="3112" marB="14936"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724241"/>
                  </a:ext>
                </a:extLst>
              </a:tr>
              <a:tr h="423126">
                <a:tc gridSpan="2">
                  <a:txBody>
                    <a:bodyPr/>
                    <a:lstStyle/>
                    <a:p>
                      <a:pPr algn="ctr" fontAlgn="b"/>
                      <a:r>
                        <a:rPr lang="en-US" sz="800" b="0" i="0" u="none" strike="noStrike">
                          <a:effectLst/>
                          <a:highlight>
                            <a:srgbClr val="FFFFFF"/>
                          </a:highlight>
                          <a:latin typeface="Arial" panose="020B0604020202020204" pitchFamily="34" charset="0"/>
                          <a:cs typeface="Arial" panose="020B0604020202020204" pitchFamily="34" charset="0"/>
                        </a:rPr>
                        <a:t>Total Ro's in Sample</a:t>
                      </a:r>
                    </a:p>
                  </a:txBody>
                  <a:tcPr marL="3112" marR="3112" marT="3112" marB="14936"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800" b="0" i="0" u="none" strike="noStrike">
                          <a:effectLst/>
                          <a:highlight>
                            <a:srgbClr val="FFFFFF"/>
                          </a:highlight>
                          <a:latin typeface="Arial" panose="020B0604020202020204" pitchFamily="34" charset="0"/>
                          <a:cs typeface="Arial" panose="020B0604020202020204" pitchFamily="34" charset="0"/>
                        </a:rPr>
                        <a:t>100</a:t>
                      </a:r>
                    </a:p>
                  </a:txBody>
                  <a:tcPr marL="3112" marR="3112" marT="3112" marB="14936"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2">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800" b="0" i="0" u="none" strike="noStrike">
                          <a:effectLst/>
                          <a:highlight>
                            <a:srgbClr val="FFFFFF"/>
                          </a:highlight>
                          <a:latin typeface="Arial" panose="020B0604020202020204" pitchFamily="34" charset="0"/>
                          <a:cs typeface="Arial" panose="020B0604020202020204" pitchFamily="34" charset="0"/>
                        </a:rPr>
                        <a:t>Difference</a:t>
                      </a:r>
                    </a:p>
                  </a:txBody>
                  <a:tcPr marL="3112" marR="3112" marT="3112" marB="14936"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-11.73</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Per FRH</a:t>
                      </a:r>
                    </a:p>
                  </a:txBody>
                  <a:tcPr marL="3112" marR="3112" marT="3112" marB="14936"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27399349"/>
                  </a:ext>
                </a:extLst>
              </a:tr>
              <a:tr h="143796">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a:txBody>
                    <a:bodyPr/>
                    <a:lstStyle/>
                    <a:p>
                      <a:pPr algn="r"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61311551"/>
                  </a:ext>
                </a:extLst>
              </a:tr>
              <a:tr h="152273">
                <a:tc gridSpan="8">
                  <a:txBody>
                    <a:bodyPr/>
                    <a:lstStyle/>
                    <a:p>
                      <a:pPr algn="l" fontAlgn="b"/>
                      <a:r>
                        <a:rPr lang="en-US" sz="800" b="1" i="0" u="none" strike="noStrike">
                          <a:effectLst/>
                          <a:highlight>
                            <a:srgbClr val="D9D9D9"/>
                          </a:highlight>
                          <a:latin typeface="Arial" panose="020B0604020202020204" pitchFamily="34" charset="0"/>
                          <a:cs typeface="Arial" panose="020B0604020202020204" pitchFamily="34" charset="0"/>
                        </a:rPr>
                        <a:t>Cost of Labor</a:t>
                      </a:r>
                    </a:p>
                  </a:txBody>
                  <a:tcPr marL="3112" marR="3112" marT="3112" marB="14936"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79038235"/>
                  </a:ext>
                </a:extLst>
              </a:tr>
              <a:tr h="318736">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Cost of Labor</a:t>
                      </a:r>
                    </a:p>
                  </a:txBody>
                  <a:tcPr marL="3112" marR="3112" marT="3112" marB="14936"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3712.52</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Sales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800" b="0" i="0" u="none" strike="noStrike">
                          <a:effectLst/>
                          <a:highlight>
                            <a:srgbClr val="FFFF00"/>
                          </a:highlight>
                          <a:latin typeface="Arial" panose="020B0604020202020204" pitchFamily="34" charset="0"/>
                          <a:cs typeface="Arial" panose="020B0604020202020204" pitchFamily="34" charset="0"/>
                        </a:rPr>
                        <a:t>13.65%</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Percent Cost of Sales</a:t>
                      </a:r>
                    </a:p>
                  </a:txBody>
                  <a:tcPr marL="3112" marR="3112" marT="3112" marB="14936"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49358846"/>
                  </a:ext>
                </a:extLst>
              </a:tr>
              <a:tr h="226144">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Cost of Labor</a:t>
                      </a:r>
                    </a:p>
                  </a:txBody>
                  <a:tcPr marL="3112" marR="3112" marT="3112" marB="14936"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3712.52</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FRHs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800" b="0" i="0" u="none" strike="noStrike">
                          <a:effectLst/>
                          <a:highlight>
                            <a:srgbClr val="FFFF00"/>
                          </a:highlight>
                          <a:latin typeface="Arial" panose="020B0604020202020204" pitchFamily="34" charset="0"/>
                          <a:cs typeface="Arial" panose="020B0604020202020204" pitchFamily="34" charset="0"/>
                        </a:rPr>
                        <a:t>20.19</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Cost per FRH</a:t>
                      </a:r>
                    </a:p>
                  </a:txBody>
                  <a:tcPr marL="3112" marR="3112" marT="3112" marB="14936"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65552911"/>
                  </a:ext>
                </a:extLst>
              </a:tr>
              <a:tr h="143796">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01935041"/>
                  </a:ext>
                </a:extLst>
              </a:tr>
              <a:tr h="152273">
                <a:tc gridSpan="8">
                  <a:txBody>
                    <a:bodyPr/>
                    <a:lstStyle/>
                    <a:p>
                      <a:pPr algn="l" fontAlgn="b"/>
                      <a:r>
                        <a:rPr lang="en-US" sz="800" b="1" i="0" u="none" strike="noStrike">
                          <a:effectLst/>
                          <a:highlight>
                            <a:srgbClr val="D9D9D9"/>
                          </a:highlight>
                          <a:latin typeface="Arial" panose="020B0604020202020204" pitchFamily="34" charset="0"/>
                          <a:cs typeface="Arial" panose="020B0604020202020204" pitchFamily="34" charset="0"/>
                        </a:rPr>
                        <a:t>Repair Order Measurements</a:t>
                      </a:r>
                    </a:p>
                  </a:txBody>
                  <a:tcPr marL="3112" marR="3112" marT="3112" marB="14936"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46900254"/>
                  </a:ext>
                </a:extLst>
              </a:tr>
              <a:tr h="324635">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Labor Sales</a:t>
                      </a:r>
                    </a:p>
                  </a:txBody>
                  <a:tcPr marL="3112" marR="3112" marT="3112" marB="14936"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27,194.68</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ROs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271.95</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Avg Labor per RO</a:t>
                      </a:r>
                    </a:p>
                  </a:txBody>
                  <a:tcPr marL="3112" marR="3112" marT="3112" marB="14936"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3897299"/>
                  </a:ext>
                </a:extLst>
              </a:tr>
              <a:tr h="269051">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FRHs</a:t>
                      </a:r>
                    </a:p>
                  </a:txBody>
                  <a:tcPr marL="3112" marR="3112" marT="3112" marB="14936"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183.87</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ROs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1.84</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Avg FRH's per RO</a:t>
                      </a:r>
                    </a:p>
                  </a:txBody>
                  <a:tcPr marL="3112" marR="3112" marT="3112" marB="14936"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63572745"/>
                  </a:ext>
                </a:extLst>
              </a:tr>
              <a:tr h="269051">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Menu Sales</a:t>
                      </a:r>
                    </a:p>
                  </a:txBody>
                  <a:tcPr marL="3112" marR="3112" marT="3112" marB="14936"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ROs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endParaRPr lang="en-US" sz="800" b="0" i="0" u="none" strike="noStrike">
                        <a:effectLst/>
                        <a:latin typeface="Arial" panose="020B0604020202020204" pitchFamily="34" charset="0"/>
                        <a:cs typeface="Arial" panose="020B0604020202020204" pitchFamily="34" charset="0"/>
                      </a:endParaRP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Percent Menu Sales</a:t>
                      </a:r>
                    </a:p>
                  </a:txBody>
                  <a:tcPr marL="3112" marR="3112" marT="3112" marB="14936"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98053379"/>
                  </a:ext>
                </a:extLst>
              </a:tr>
              <a:tr h="269051">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Competitive FRHs</a:t>
                      </a:r>
                    </a:p>
                  </a:txBody>
                  <a:tcPr marL="3112" marR="3112" marT="3112" marB="14936"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63.10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FRHs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34.32%</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Percent Competitive</a:t>
                      </a:r>
                    </a:p>
                  </a:txBody>
                  <a:tcPr marL="3112" marR="3112" marT="3112" marB="14936"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94018449"/>
                  </a:ext>
                </a:extLst>
              </a:tr>
              <a:tr h="318736">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Maintenance FRHs</a:t>
                      </a:r>
                    </a:p>
                  </a:txBody>
                  <a:tcPr marL="3112" marR="3112" marT="3112" marB="14936"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54.37</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FRHs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29.57%</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Percent Maintenance </a:t>
                      </a:r>
                    </a:p>
                  </a:txBody>
                  <a:tcPr marL="3112" marR="3112" marT="3112" marB="14936"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68616026"/>
                  </a:ext>
                </a:extLst>
              </a:tr>
              <a:tr h="226144">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Repair FRH</a:t>
                      </a:r>
                    </a:p>
                  </a:txBody>
                  <a:tcPr marL="3112" marR="3112" marT="3112" marB="14936"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66.40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FRHs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36.11%</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Percent Repair </a:t>
                      </a:r>
                    </a:p>
                  </a:txBody>
                  <a:tcPr marL="3112" marR="3112" marT="3112" marB="14936"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03372753"/>
                  </a:ext>
                </a:extLst>
              </a:tr>
              <a:tr h="318736">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One item ROs</a:t>
                      </a:r>
                    </a:p>
                  </a:txBody>
                  <a:tcPr marL="3112" marR="3112" marT="3112" marB="14936"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44</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Total ROs</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highlight>
                            <a:srgbClr val="FABF8F"/>
                          </a:highlight>
                          <a:latin typeface="Arial" panose="020B0604020202020204" pitchFamily="34" charset="0"/>
                          <a:cs typeface="Arial" panose="020B0604020202020204" pitchFamily="34" charset="0"/>
                        </a:rPr>
                        <a:t>=</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highlight>
                            <a:srgbClr val="FFFF00"/>
                          </a:highlight>
                          <a:latin typeface="Arial" panose="020B0604020202020204" pitchFamily="34" charset="0"/>
                          <a:cs typeface="Arial" panose="020B0604020202020204" pitchFamily="34" charset="0"/>
                        </a:rPr>
                        <a:t>44.00%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FF"/>
                          </a:highlight>
                          <a:latin typeface="Arial" panose="020B0604020202020204" pitchFamily="34" charset="0"/>
                          <a:cs typeface="Arial" panose="020B0604020202020204" pitchFamily="34" charset="0"/>
                        </a:rPr>
                        <a:t>Percent One Item RO</a:t>
                      </a:r>
                    </a:p>
                  </a:txBody>
                  <a:tcPr marL="3112" marR="3112" marT="3112" marB="14936"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FFFFFF"/>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33374064"/>
                  </a:ext>
                </a:extLst>
              </a:tr>
              <a:tr h="143796">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11970302"/>
                  </a:ext>
                </a:extLst>
              </a:tr>
              <a:tr h="152273">
                <a:tc gridSpan="8">
                  <a:txBody>
                    <a:bodyPr/>
                    <a:lstStyle/>
                    <a:p>
                      <a:pPr algn="l" fontAlgn="b"/>
                      <a:r>
                        <a:rPr lang="en-US" sz="800" b="1" i="0" u="none" strike="noStrike">
                          <a:effectLst/>
                          <a:highlight>
                            <a:srgbClr val="D9D9D9"/>
                          </a:highlight>
                          <a:latin typeface="Arial" panose="020B0604020202020204" pitchFamily="34" charset="0"/>
                          <a:cs typeface="Arial" panose="020B0604020202020204" pitchFamily="34" charset="0"/>
                        </a:rPr>
                        <a:t>Model Year Analysis</a:t>
                      </a:r>
                    </a:p>
                  </a:txBody>
                  <a:tcPr marL="3112" marR="3112" marT="3112" marB="14936"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effectLst/>
                        <a:highlight>
                          <a:srgbClr val="D9D9D9"/>
                        </a:highlight>
                        <a:latin typeface="Arial" panose="020B0604020202020204" pitchFamily="34" charset="0"/>
                        <a:cs typeface="Arial" panose="020B0604020202020204" pitchFamily="34" charset="0"/>
                      </a:endParaRPr>
                    </a:p>
                  </a:txBody>
                  <a:tcPr marL="3112" marR="3112" marT="3112" marB="14936"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endParaRPr lang="en-US" sz="800" b="0" i="0" u="none" strike="noStrike">
                        <a:effectLst/>
                        <a:highlight>
                          <a:srgbClr val="969696"/>
                        </a:highlight>
                        <a:latin typeface="Arial" panose="020B0604020202020204" pitchFamily="34" charset="0"/>
                        <a:cs typeface="Arial" panose="020B0604020202020204" pitchFamily="34" charset="0"/>
                      </a:endParaRPr>
                    </a:p>
                  </a:txBody>
                  <a:tcPr marL="3112" marR="3112" marT="3112" marB="14936"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133300088"/>
                  </a:ext>
                </a:extLst>
              </a:tr>
              <a:tr h="143796">
                <a:tc>
                  <a:txBody>
                    <a:bodyPr/>
                    <a:lstStyle/>
                    <a:p>
                      <a:pPr algn="ctr" fontAlgn="b"/>
                      <a:r>
                        <a:rPr lang="en-US" sz="800" b="1" i="0" u="none" strike="noStrike">
                          <a:effectLst/>
                          <a:highlight>
                            <a:srgbClr val="FABF8F"/>
                          </a:highlight>
                          <a:latin typeface="Arial" panose="020B0604020202020204" pitchFamily="34" charset="0"/>
                          <a:cs typeface="Arial" panose="020B0604020202020204" pitchFamily="34" charset="0"/>
                        </a:rPr>
                        <a:t>2025</a:t>
                      </a:r>
                    </a:p>
                  </a:txBody>
                  <a:tcPr marL="3112" marR="3112" marT="3112" marB="14936"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800" b="1" i="0" u="none" strike="noStrike">
                          <a:effectLst/>
                          <a:highlight>
                            <a:srgbClr val="FABF8F"/>
                          </a:highlight>
                          <a:latin typeface="Arial" panose="020B0604020202020204" pitchFamily="34" charset="0"/>
                          <a:cs typeface="Arial" panose="020B0604020202020204" pitchFamily="34" charset="0"/>
                        </a:rPr>
                        <a:t>2024</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800" b="1" i="0" u="none" strike="noStrike">
                          <a:effectLst/>
                          <a:highlight>
                            <a:srgbClr val="FABF8F"/>
                          </a:highlight>
                          <a:latin typeface="Arial" panose="020B0604020202020204" pitchFamily="34" charset="0"/>
                          <a:cs typeface="Arial" panose="020B0604020202020204" pitchFamily="34" charset="0"/>
                        </a:rPr>
                        <a:t>2023</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800" b="1" i="0" u="none" strike="noStrike">
                          <a:effectLst/>
                          <a:highlight>
                            <a:srgbClr val="FABF8F"/>
                          </a:highlight>
                          <a:latin typeface="Arial" panose="020B0604020202020204" pitchFamily="34" charset="0"/>
                          <a:cs typeface="Arial" panose="020B0604020202020204" pitchFamily="34" charset="0"/>
                        </a:rPr>
                        <a:t>2022</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800" b="1" i="0" u="none" strike="noStrike">
                          <a:effectLst/>
                          <a:highlight>
                            <a:srgbClr val="FABF8F"/>
                          </a:highlight>
                          <a:latin typeface="Arial" panose="020B0604020202020204" pitchFamily="34" charset="0"/>
                          <a:cs typeface="Arial" panose="020B0604020202020204" pitchFamily="34" charset="0"/>
                        </a:rPr>
                        <a:t>2021</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800" b="1" i="0" u="none" strike="noStrike">
                          <a:effectLst/>
                          <a:highlight>
                            <a:srgbClr val="FABF8F"/>
                          </a:highlight>
                          <a:latin typeface="Arial" panose="020B0604020202020204" pitchFamily="34" charset="0"/>
                          <a:cs typeface="Arial" panose="020B0604020202020204" pitchFamily="34" charset="0"/>
                        </a:rPr>
                        <a:t>2020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800" b="1" i="0" u="none" strike="noStrike">
                          <a:effectLst/>
                          <a:highlight>
                            <a:srgbClr val="FABF8F"/>
                          </a:highlight>
                          <a:latin typeface="Arial" panose="020B0604020202020204" pitchFamily="34" charset="0"/>
                          <a:cs typeface="Arial" panose="020B0604020202020204" pitchFamily="34" charset="0"/>
                        </a:rPr>
                        <a:t>Older</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1" i="0" u="none" strike="noStrike">
                          <a:effectLst/>
                          <a:highlight>
                            <a:srgbClr val="FABF8F"/>
                          </a:highlight>
                          <a:latin typeface="Arial" panose="020B0604020202020204" pitchFamily="34" charset="0"/>
                          <a:cs typeface="Arial" panose="020B0604020202020204" pitchFamily="34" charset="0"/>
                        </a:rPr>
                        <a:t>Total</a:t>
                      </a:r>
                    </a:p>
                  </a:txBody>
                  <a:tcPr marL="3112" marR="3112" marT="3112" marB="14936"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3532413774"/>
                  </a:ext>
                </a:extLst>
              </a:tr>
              <a:tr h="143796">
                <a:tc>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0</a:t>
                      </a:r>
                    </a:p>
                  </a:txBody>
                  <a:tcPr marL="3112" marR="3112" marT="3112" marB="14936"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8</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4</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12</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10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10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56</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800" b="1" i="0" u="none" strike="noStrike">
                          <a:effectLst/>
                          <a:highlight>
                            <a:srgbClr val="FFFF00"/>
                          </a:highlight>
                          <a:latin typeface="Arial" panose="020B0604020202020204" pitchFamily="34" charset="0"/>
                          <a:cs typeface="Arial" panose="020B0604020202020204" pitchFamily="34" charset="0"/>
                        </a:rPr>
                        <a:t>100</a:t>
                      </a:r>
                    </a:p>
                  </a:txBody>
                  <a:tcPr marL="3112" marR="3112" marT="3112" marB="14936"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647283257"/>
                  </a:ext>
                </a:extLst>
              </a:tr>
              <a:tr h="181062">
                <a:tc>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0.00%</a:t>
                      </a:r>
                    </a:p>
                  </a:txBody>
                  <a:tcPr marL="3112" marR="3112" marT="3112" marB="14936"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8.00%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4.00%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800" b="1" i="0" u="none" strike="noStrike" dirty="0">
                          <a:effectLst/>
                          <a:highlight>
                            <a:srgbClr val="FFFF00"/>
                          </a:highlight>
                          <a:latin typeface="Arial" panose="020B0604020202020204" pitchFamily="34" charset="0"/>
                          <a:cs typeface="Arial" panose="020B0604020202020204" pitchFamily="34" charset="0"/>
                        </a:rPr>
                        <a:t>12.00%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10.00%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800" b="1" i="0" u="none" strike="noStrike">
                          <a:effectLst/>
                          <a:highlight>
                            <a:srgbClr val="FFFF00"/>
                          </a:highlight>
                          <a:latin typeface="Arial" panose="020B0604020202020204" pitchFamily="34" charset="0"/>
                          <a:cs typeface="Arial" panose="020B0604020202020204" pitchFamily="34" charset="0"/>
                        </a:rPr>
                        <a:t>10.00%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dirty="0">
                          <a:effectLst/>
                          <a:highlight>
                            <a:srgbClr val="FFFF00"/>
                          </a:highlight>
                          <a:latin typeface="Arial" panose="020B0604020202020204" pitchFamily="34" charset="0"/>
                          <a:cs typeface="Arial" panose="020B0604020202020204" pitchFamily="34" charset="0"/>
                        </a:rPr>
                        <a:t>56.00%</a:t>
                      </a:r>
                    </a:p>
                  </a:txBody>
                  <a:tcPr marL="3112" marR="3112" marT="3112" marB="14936"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60510104"/>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470</TotalTime>
  <Words>3049</Words>
  <Application>Microsoft Office PowerPoint</Application>
  <PresentationFormat>Widescreen</PresentationFormat>
  <Paragraphs>630</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Trebuchet MS</vt:lpstr>
      <vt:lpstr>Wingdings 3</vt:lpstr>
      <vt:lpstr>Facet</vt:lpstr>
      <vt:lpstr>Service Department Analysis for KING HONDA </vt:lpstr>
      <vt:lpstr>   Marketing for KING HONDA CAR WORLD Service Department  </vt:lpstr>
      <vt:lpstr>Marketing for KING HONDA CAR WORLD (continued)</vt:lpstr>
      <vt:lpstr>PowerPoint Presentation</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KingUser</cp:lastModifiedBy>
  <cp:revision>19</cp:revision>
  <dcterms:created xsi:type="dcterms:W3CDTF">2022-12-04T13:10:55Z</dcterms:created>
  <dcterms:modified xsi:type="dcterms:W3CDTF">2024-08-06T01:01:16Z</dcterms:modified>
</cp:coreProperties>
</file>