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23" d="100"/>
          <a:sy n="123" d="100"/>
        </p:scale>
        <p:origin x="114" y="15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7/16/2024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7/16/2024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7/16/2024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fontScale="62500" lnSpcReduction="20000"/>
          </a:bodyPr>
          <a:lstStyle/>
          <a:p>
            <a:pPr algn="ctr"/>
            <a:r>
              <a:rPr lang="en-US" sz="3200" dirty="0"/>
              <a:t>Kendall Imports of Bend</a:t>
            </a:r>
          </a:p>
          <a:p>
            <a:pPr algn="ctr"/>
            <a:r>
              <a:rPr lang="en-US" sz="3200" dirty="0"/>
              <a:t>Damon Kowell</a:t>
            </a:r>
          </a:p>
          <a:p>
            <a:pPr algn="ctr"/>
            <a:r>
              <a:rPr lang="en-US" sz="3200" dirty="0"/>
              <a:t>N446</a:t>
            </a:r>
          </a:p>
          <a:p>
            <a:pPr algn="ct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pPr lvl="1"/>
            <a:r>
              <a:rPr lang="en-US" dirty="0"/>
              <a:t>Youthful staff so there is a lot of opportunity to grow and learn</a:t>
            </a:r>
          </a:p>
          <a:p>
            <a:pPr lvl="1"/>
            <a:r>
              <a:rPr lang="en-US" dirty="0"/>
              <a:t>Lots of resources for training and certification</a:t>
            </a:r>
          </a:p>
          <a:p>
            <a:pPr lvl="1"/>
            <a:r>
              <a:rPr lang="en-US" dirty="0"/>
              <a:t>Environment that encourages learning and improvement</a:t>
            </a:r>
          </a:p>
          <a:p>
            <a:pPr lvl="1"/>
            <a:r>
              <a:rPr lang="en-US" dirty="0"/>
              <a:t>Increasing our tire/alignment sales</a:t>
            </a:r>
          </a:p>
          <a:p>
            <a:pPr lvl="1"/>
            <a:r>
              <a:rPr lang="en-US" dirty="0"/>
              <a:t>Increasing parts stock inventory for the seasonal rushes</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pPr lvl="1"/>
            <a:r>
              <a:rPr lang="en-US" dirty="0"/>
              <a:t>Predatorial independent repair shops</a:t>
            </a:r>
          </a:p>
          <a:p>
            <a:pPr lvl="1"/>
            <a:r>
              <a:rPr lang="en-US" dirty="0"/>
              <a:t>Declining reliability issues with Audi</a:t>
            </a:r>
          </a:p>
          <a:p>
            <a:pPr lvl="1"/>
            <a:r>
              <a:rPr lang="en-US" dirty="0"/>
              <a:t>Cyber-security issues</a:t>
            </a:r>
          </a:p>
          <a:p>
            <a:pPr lvl="1"/>
            <a:r>
              <a:rPr lang="en-US" dirty="0"/>
              <a:t>Parts availability</a:t>
            </a:r>
          </a:p>
          <a:p>
            <a:pPr lvl="1"/>
            <a:r>
              <a:rPr lang="en-US" dirty="0"/>
              <a:t>Possible burnout due to having large workload and not enough techs</a:t>
            </a:r>
          </a:p>
          <a:p>
            <a:pPr lvl="1"/>
            <a:r>
              <a:rPr lang="en-US" dirty="0"/>
              <a:t>Ever increasing requirements from the manufacturer </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pPr lvl="1"/>
            <a:r>
              <a:rPr lang="en-US" dirty="0"/>
              <a:t>Ensure all techs, detailers, and staff are being compensated correctly.  Goal is to get employees on to flat-rate as soon as possible.</a:t>
            </a:r>
          </a:p>
          <a:p>
            <a:pPr lvl="1"/>
            <a:r>
              <a:rPr lang="en-US" dirty="0"/>
              <a:t>Increase the amount of fast-moving, seasonal, and maintenance parts so service can increase turn around time.</a:t>
            </a:r>
          </a:p>
          <a:p>
            <a:pPr lvl="1"/>
            <a:r>
              <a:rPr lang="en-US" dirty="0"/>
              <a:t>Improve lost sale tracking</a:t>
            </a:r>
          </a:p>
          <a:p>
            <a:pPr lvl="1"/>
            <a:r>
              <a:rPr lang="en-US" dirty="0"/>
              <a:t>Hire one more experienced technician</a:t>
            </a:r>
          </a:p>
          <a:p>
            <a:pPr lvl="1"/>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pPr lvl="1"/>
            <a:r>
              <a:rPr lang="en-US" dirty="0"/>
              <a:t>Daily lost sale tracking.  This daily email to be shared with all parts personnel and service advisors.</a:t>
            </a:r>
          </a:p>
          <a:p>
            <a:pPr lvl="1"/>
            <a:r>
              <a:rPr lang="en-US" dirty="0"/>
              <a:t>Increase the amount of mechanical work.</a:t>
            </a:r>
          </a:p>
          <a:p>
            <a:pPr lvl="1"/>
            <a:r>
              <a:rPr lang="en-US" dirty="0"/>
              <a:t>Create competitive shop pricing sheet that compares us to those around us.</a:t>
            </a:r>
          </a:p>
          <a:p>
            <a:pPr lvl="1"/>
            <a:r>
              <a:rPr lang="en-US" dirty="0"/>
              <a:t>Increase customer awareness that we service all other brands…not just Audi.</a:t>
            </a:r>
          </a:p>
          <a:p>
            <a:pPr lvl="1"/>
            <a:r>
              <a:rPr lang="en-US" dirty="0"/>
              <a:t>Continue the weekly advisor/manager meetings.</a:t>
            </a:r>
          </a:p>
          <a:p>
            <a:pPr lvl="1"/>
            <a:r>
              <a:rPr lang="en-US" dirty="0"/>
              <a:t>Daily parts and service manager meeting before the day starts.</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pPr lvl="1"/>
            <a:r>
              <a:rPr lang="en-US" dirty="0"/>
              <a:t>Increase advertising (social, eblast, </a:t>
            </a:r>
            <a:r>
              <a:rPr lang="en-US" dirty="0" err="1"/>
              <a:t>etc</a:t>
            </a:r>
            <a:r>
              <a:rPr lang="en-US" dirty="0"/>
              <a:t>) to spread the message that we work on all makes and models.</a:t>
            </a:r>
          </a:p>
          <a:p>
            <a:pPr lvl="1"/>
            <a:r>
              <a:rPr lang="en-US" dirty="0"/>
              <a:t>More competitive web specials and focus on seasonal readiness.</a:t>
            </a:r>
          </a:p>
          <a:p>
            <a:pPr lvl="1"/>
            <a:r>
              <a:rPr lang="en-US" dirty="0"/>
              <a:t>Weekly parts/service manager meeting to review lost sale data from the week and to adjust moving forward.  Review FTFR and make the needed adjustments.</a:t>
            </a:r>
          </a:p>
          <a:p>
            <a:pPr lvl="1"/>
            <a:r>
              <a:rPr lang="en-US" dirty="0"/>
              <a:t>Continue weekly service advisor training….but need to include parts counter people moving forward.</a:t>
            </a:r>
          </a:p>
          <a:p>
            <a:pPr lvl="1"/>
            <a:endParaRPr lang="en-US" dirty="0"/>
          </a:p>
          <a:p>
            <a:pPr marL="457200" lvl="1" indent="0">
              <a:buNone/>
            </a:pPr>
            <a:r>
              <a:rPr lang="en-US" dirty="0"/>
              <a:t>	</a:t>
            </a:r>
          </a:p>
          <a:p>
            <a:pPr lvl="1"/>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674902021"/>
              </p:ext>
            </p:extLst>
          </p:nvPr>
        </p:nvGraphicFramePr>
        <p:xfrm>
          <a:off x="677334" y="1818624"/>
          <a:ext cx="9132492" cy="4820336"/>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Weekly service training</a:t>
                      </a:r>
                    </a:p>
                  </a:txBody>
                  <a:tcPr/>
                </a:tc>
                <a:tc>
                  <a:txBody>
                    <a:bodyPr/>
                    <a:lstStyle/>
                    <a:p>
                      <a:r>
                        <a:rPr lang="en-US" dirty="0"/>
                        <a:t>Service manager</a:t>
                      </a:r>
                    </a:p>
                  </a:txBody>
                  <a:tcPr/>
                </a:tc>
                <a:tc>
                  <a:txBody>
                    <a:bodyPr/>
                    <a:lstStyle/>
                    <a:p>
                      <a:r>
                        <a:rPr lang="en-US" dirty="0"/>
                        <a:t>Weekly…every Thursday 11am</a:t>
                      </a:r>
                    </a:p>
                  </a:txBody>
                  <a:tcPr/>
                </a:tc>
                <a:extLst>
                  <a:ext uri="{0D108BD9-81ED-4DB2-BD59-A6C34878D82A}">
                    <a16:rowId xmlns:a16="http://schemas.microsoft.com/office/drawing/2014/main" val="2400365483"/>
                  </a:ext>
                </a:extLst>
              </a:tr>
              <a:tr h="565004">
                <a:tc>
                  <a:txBody>
                    <a:bodyPr/>
                    <a:lstStyle/>
                    <a:p>
                      <a:r>
                        <a:rPr lang="en-US" dirty="0"/>
                        <a:t>Daily parts/service meeting</a:t>
                      </a:r>
                    </a:p>
                  </a:txBody>
                  <a:tcPr/>
                </a:tc>
                <a:tc>
                  <a:txBody>
                    <a:bodyPr/>
                    <a:lstStyle/>
                    <a:p>
                      <a:r>
                        <a:rPr lang="en-US" dirty="0"/>
                        <a:t>Parts &amp; service manager</a:t>
                      </a:r>
                    </a:p>
                  </a:txBody>
                  <a:tcPr/>
                </a:tc>
                <a:tc>
                  <a:txBody>
                    <a:bodyPr/>
                    <a:lstStyle/>
                    <a:p>
                      <a:r>
                        <a:rPr lang="en-US" dirty="0"/>
                        <a:t>Daily 6:45am</a:t>
                      </a:r>
                    </a:p>
                  </a:txBody>
                  <a:tcPr/>
                </a:tc>
                <a:extLst>
                  <a:ext uri="{0D108BD9-81ED-4DB2-BD59-A6C34878D82A}">
                    <a16:rowId xmlns:a16="http://schemas.microsoft.com/office/drawing/2014/main" val="107845787"/>
                  </a:ext>
                </a:extLst>
              </a:tr>
              <a:tr h="565004">
                <a:tc>
                  <a:txBody>
                    <a:bodyPr/>
                    <a:lstStyle/>
                    <a:p>
                      <a:r>
                        <a:rPr lang="en-US" dirty="0"/>
                        <a:t>Weekly fixed ops meeting</a:t>
                      </a:r>
                    </a:p>
                  </a:txBody>
                  <a:tcPr/>
                </a:tc>
                <a:tc>
                  <a:txBody>
                    <a:bodyPr/>
                    <a:lstStyle/>
                    <a:p>
                      <a:r>
                        <a:rPr lang="en-US" dirty="0"/>
                        <a:t>GM, parts &amp; service managers</a:t>
                      </a:r>
                    </a:p>
                  </a:txBody>
                  <a:tcPr/>
                </a:tc>
                <a:tc>
                  <a:txBody>
                    <a:bodyPr/>
                    <a:lstStyle/>
                    <a:p>
                      <a:r>
                        <a:rPr lang="en-US" dirty="0"/>
                        <a:t>Weekly….every Friday 10am</a:t>
                      </a:r>
                    </a:p>
                  </a:txBody>
                  <a:tcPr/>
                </a:tc>
                <a:extLst>
                  <a:ext uri="{0D108BD9-81ED-4DB2-BD59-A6C34878D82A}">
                    <a16:rowId xmlns:a16="http://schemas.microsoft.com/office/drawing/2014/main" val="1530126605"/>
                  </a:ext>
                </a:extLst>
              </a:tr>
              <a:tr h="565004">
                <a:tc>
                  <a:txBody>
                    <a:bodyPr/>
                    <a:lstStyle/>
                    <a:p>
                      <a:r>
                        <a:rPr lang="en-US" dirty="0"/>
                        <a:t>Lost sale tracking</a:t>
                      </a:r>
                    </a:p>
                  </a:txBody>
                  <a:tcPr/>
                </a:tc>
                <a:tc>
                  <a:txBody>
                    <a:bodyPr/>
                    <a:lstStyle/>
                    <a:p>
                      <a:r>
                        <a:rPr lang="en-US" dirty="0"/>
                        <a:t>Parts manager</a:t>
                      </a:r>
                    </a:p>
                  </a:txBody>
                  <a:tcPr/>
                </a:tc>
                <a:tc>
                  <a:txBody>
                    <a:bodyPr/>
                    <a:lstStyle/>
                    <a:p>
                      <a:r>
                        <a:rPr lang="en-US" dirty="0"/>
                        <a:t>Daily</a:t>
                      </a:r>
                    </a:p>
                  </a:txBody>
                  <a:tcPr/>
                </a:tc>
                <a:extLst>
                  <a:ext uri="{0D108BD9-81ED-4DB2-BD59-A6C34878D82A}">
                    <a16:rowId xmlns:a16="http://schemas.microsoft.com/office/drawing/2014/main" val="1950345431"/>
                  </a:ext>
                </a:extLst>
              </a:tr>
              <a:tr h="565004">
                <a:tc>
                  <a:txBody>
                    <a:bodyPr/>
                    <a:lstStyle/>
                    <a:p>
                      <a:r>
                        <a:rPr lang="en-US" dirty="0"/>
                        <a:t>Competition pricing sheet</a:t>
                      </a:r>
                    </a:p>
                  </a:txBody>
                  <a:tcPr/>
                </a:tc>
                <a:tc>
                  <a:txBody>
                    <a:bodyPr/>
                    <a:lstStyle/>
                    <a:p>
                      <a:r>
                        <a:rPr lang="en-US" dirty="0"/>
                        <a:t>Service manager</a:t>
                      </a:r>
                    </a:p>
                  </a:txBody>
                  <a:tcPr/>
                </a:tc>
                <a:tc>
                  <a:txBody>
                    <a:bodyPr/>
                    <a:lstStyle/>
                    <a:p>
                      <a:r>
                        <a:rPr lang="en-US" dirty="0"/>
                        <a:t>August 1, 2024</a:t>
                      </a:r>
                    </a:p>
                  </a:txBody>
                  <a:tcPr/>
                </a:tc>
                <a:extLst>
                  <a:ext uri="{0D108BD9-81ED-4DB2-BD59-A6C34878D82A}">
                    <a16:rowId xmlns:a16="http://schemas.microsoft.com/office/drawing/2014/main" val="1960891333"/>
                  </a:ext>
                </a:extLst>
              </a:tr>
              <a:tr h="565004">
                <a:tc>
                  <a:txBody>
                    <a:bodyPr/>
                    <a:lstStyle/>
                    <a:p>
                      <a:r>
                        <a:rPr lang="en-US" dirty="0"/>
                        <a:t>FTFR</a:t>
                      </a:r>
                    </a:p>
                  </a:txBody>
                  <a:tcPr/>
                </a:tc>
                <a:tc>
                  <a:txBody>
                    <a:bodyPr/>
                    <a:lstStyle/>
                    <a:p>
                      <a:r>
                        <a:rPr lang="en-US" dirty="0"/>
                        <a:t>Parts manager</a:t>
                      </a:r>
                    </a:p>
                  </a:txBody>
                  <a:tcPr/>
                </a:tc>
                <a:tc>
                  <a:txBody>
                    <a:bodyPr/>
                    <a:lstStyle/>
                    <a:p>
                      <a:r>
                        <a:rPr lang="en-US" dirty="0"/>
                        <a:t>Daily</a:t>
                      </a:r>
                    </a:p>
                  </a:txBody>
                  <a:tcPr/>
                </a:tc>
                <a:extLst>
                  <a:ext uri="{0D108BD9-81ED-4DB2-BD59-A6C34878D82A}">
                    <a16:rowId xmlns:a16="http://schemas.microsoft.com/office/drawing/2014/main" val="4137224325"/>
                  </a:ext>
                </a:extLst>
              </a:tr>
              <a:tr h="565004">
                <a:tc>
                  <a:txBody>
                    <a:bodyPr/>
                    <a:lstStyle/>
                    <a:p>
                      <a:r>
                        <a:rPr lang="en-US" dirty="0"/>
                        <a:t>Service specials</a:t>
                      </a:r>
                    </a:p>
                  </a:txBody>
                  <a:tcPr/>
                </a:tc>
                <a:tc>
                  <a:txBody>
                    <a:bodyPr/>
                    <a:lstStyle/>
                    <a:p>
                      <a:r>
                        <a:rPr lang="en-US" dirty="0"/>
                        <a:t>Service manager</a:t>
                      </a:r>
                    </a:p>
                  </a:txBody>
                  <a:tcPr/>
                </a:tc>
                <a:tc>
                  <a:txBody>
                    <a:bodyPr/>
                    <a:lstStyle/>
                    <a:p>
                      <a:r>
                        <a:rPr lang="en-US" dirty="0"/>
                        <a:t>August 1, 2024</a:t>
                      </a:r>
                    </a:p>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10000"/>
          </a:bodyPr>
          <a:lstStyle/>
          <a:p>
            <a:r>
              <a:rPr lang="en-US" dirty="0"/>
              <a:t>Synopsis</a:t>
            </a:r>
          </a:p>
          <a:p>
            <a:pPr lvl="1"/>
            <a:r>
              <a:rPr lang="en-US" dirty="0"/>
              <a:t>The Audi service department is a growing shop with several young, talented, and motivated techs and advisors.  The shop is highly focused on the Audi brand, and we all see the opportunity of increasing service/parts with opening the shop to all other brands.  </a:t>
            </a:r>
          </a:p>
          <a:p>
            <a:pPr lvl="1"/>
            <a:r>
              <a:rPr lang="en-US" dirty="0"/>
              <a:t>The cornerstone and biggest strength is the constant and consistent training.  Continuing the weekly advisor training but adding the parts advisors to the group is the next step for making the communication and training better.</a:t>
            </a:r>
          </a:p>
          <a:p>
            <a:pPr lvl="1"/>
            <a:r>
              <a:rPr lang="en-US" dirty="0"/>
              <a:t>Tracking the lost sales and the FTFR will lead to better stocking of fast-moving parts but also help with tech efficiency by allowing them to turn their cars faster without having to wait hours or days for parts to complete </a:t>
            </a:r>
            <a:r>
              <a:rPr lang="en-US"/>
              <a:t>the job.</a:t>
            </a:r>
            <a:endParaRPr lang="en-US" dirty="0"/>
          </a:p>
          <a:p>
            <a:pPr lvl="1"/>
            <a:r>
              <a:rPr lang="en-US" dirty="0"/>
              <a:t>Being able to show our clients our pricing versus the local independent competition with the pricing sheet will quickly impact the service take rate with us.  Not only will this happen with just the pricing, but with all the extra value that only the dealer can provide.</a:t>
            </a:r>
          </a:p>
          <a:p>
            <a:pPr lvl="1"/>
            <a:endParaRPr lang="en-US" dirty="0"/>
          </a:p>
          <a:p>
            <a:pPr lvl="1"/>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Current practices – Audi Bend is currently utilizing social media (Facebook/Instagram) with service specials, dealer website with service and maintenance specials, direct marketing and digital marketing programs from the manufacturer, and email blasts through our </a:t>
            </a:r>
            <a:r>
              <a:rPr lang="en-US" sz="1800" b="0" i="0" u="none" strike="noStrike" baseline="0" dirty="0" err="1">
                <a:solidFill>
                  <a:schemeClr val="tx1"/>
                </a:solidFill>
                <a:latin typeface="Calibri" panose="020F0502020204030204" pitchFamily="34" charset="0"/>
              </a:rPr>
              <a:t>bdc</a:t>
            </a:r>
            <a:r>
              <a:rPr lang="en-US" sz="1800" b="0" i="0" u="none" strike="noStrike" baseline="0" dirty="0">
                <a:solidFill>
                  <a:schemeClr val="tx1"/>
                </a:solidFill>
                <a:latin typeface="Calibri" panose="020F0502020204030204" pitchFamily="34" charset="0"/>
              </a:rPr>
              <a:t>.</a:t>
            </a:r>
          </a:p>
          <a:p>
            <a:r>
              <a:rPr lang="en-US" sz="1800" b="0" i="0" u="none" strike="noStrike" baseline="0" dirty="0">
                <a:solidFill>
                  <a:schemeClr val="tx1"/>
                </a:solidFill>
                <a:latin typeface="Calibri" panose="020F0502020204030204" pitchFamily="34" charset="0"/>
              </a:rPr>
              <a:t>Goals for improvement – We would like to mimic the BMW $225 oil change program for vehicles aged 5 years or older/50,0000 plus miles.  </a:t>
            </a:r>
            <a:r>
              <a:rPr lang="en-US" dirty="0">
                <a:solidFill>
                  <a:schemeClr val="tx1"/>
                </a:solidFill>
                <a:latin typeface="Calibri" panose="020F0502020204030204" pitchFamily="34" charset="0"/>
              </a:rPr>
              <a:t>We have seen 60% growth capturing these older vehicles with an average of $750 upsell by utilizing the special discounted oil change program at our BMW service department.  </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Plans to achieve your goals – Working with Audi of America on a specialized program for these older units and once approved, training the staff and increasing the advertising of the program.</a:t>
            </a:r>
          </a:p>
          <a:p>
            <a:r>
              <a:rPr lang="en-US" sz="1800" b="0" i="0" u="none" strike="noStrike" baseline="0" dirty="0">
                <a:solidFill>
                  <a:schemeClr val="tx1"/>
                </a:solidFill>
                <a:latin typeface="Calibri" panose="020F0502020204030204" pitchFamily="34" charset="0"/>
              </a:rPr>
              <a:t>Plans to evaluate your changes – We will be reviewing and evaluating the program like we do currently at BMW.  </a:t>
            </a:r>
            <a:r>
              <a:rPr lang="en-US" dirty="0">
                <a:solidFill>
                  <a:schemeClr val="tx1"/>
                </a:solidFill>
                <a:latin typeface="Calibri" panose="020F0502020204030204" pitchFamily="34" charset="0"/>
              </a:rPr>
              <a:t>Service manager reviews daily with advisors and we review as a management team once a week.  We adjust the program or advertising as needed.</a:t>
            </a:r>
            <a:endParaRPr lang="en-US" sz="1800"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2154264"/>
            <a:ext cx="6951358" cy="3080253"/>
          </a:xfrm>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We do offer discounts depending on the dollar amount of the repair, we also offer “good, better, best”, and we also price match in our competitive market.</a:t>
            </a:r>
          </a:p>
          <a:p>
            <a:r>
              <a:rPr lang="en-US" sz="1800" b="0" i="0" u="none" strike="noStrike" baseline="0" dirty="0">
                <a:solidFill>
                  <a:srgbClr val="221E1F"/>
                </a:solidFill>
                <a:latin typeface="Calibri" panose="020F0502020204030204" pitchFamily="34" charset="0"/>
              </a:rPr>
              <a:t>Goals for improvement – Continue weekly advisor training and adding one more additional, experienced technician.</a:t>
            </a:r>
          </a:p>
          <a:p>
            <a:r>
              <a:rPr lang="en-US" sz="1800" b="0" i="0" u="none" strike="noStrike" baseline="0" dirty="0">
                <a:solidFill>
                  <a:srgbClr val="221E1F"/>
                </a:solidFill>
                <a:latin typeface="Calibri" panose="020F0502020204030204" pitchFamily="34" charset="0"/>
              </a:rPr>
              <a:t>Plans to achieve your goals – Training (continuous improvement plans).</a:t>
            </a:r>
          </a:p>
          <a:p>
            <a:r>
              <a:rPr lang="en-US" sz="1800" b="0" i="0" u="none" strike="noStrike" baseline="0" dirty="0">
                <a:solidFill>
                  <a:srgbClr val="221E1F"/>
                </a:solidFill>
                <a:latin typeface="Calibri" panose="020F0502020204030204" pitchFamily="34" charset="0"/>
              </a:rPr>
              <a:t>Plans to evaluate your changes – We will measure our </a:t>
            </a:r>
            <a:r>
              <a:rPr lang="en-US" sz="1800" b="0" i="0" u="none" strike="noStrike" baseline="0" dirty="0" err="1">
                <a:solidFill>
                  <a:srgbClr val="221E1F"/>
                </a:solidFill>
                <a:latin typeface="Calibri" panose="020F0502020204030204" pitchFamily="34" charset="0"/>
              </a:rPr>
              <a:t>kpi’s</a:t>
            </a:r>
            <a:r>
              <a:rPr lang="en-US" sz="1800" b="0" i="0" u="none" strike="noStrike" baseline="0" dirty="0">
                <a:solidFill>
                  <a:srgbClr val="221E1F"/>
                </a:solidFill>
                <a:latin typeface="Calibri" panose="020F0502020204030204" pitchFamily="34" charset="0"/>
              </a:rPr>
              <a:t> on a weekly and monthly basis with all management staff and continue to search and hire qualified technicians.</a:t>
            </a:r>
          </a:p>
          <a:p>
            <a:endParaRPr lang="en-US" dirty="0"/>
          </a:p>
        </p:txBody>
      </p:sp>
      <p:pic>
        <p:nvPicPr>
          <p:cNvPr id="7" name="Content Placeholder 6">
            <a:extLst>
              <a:ext uri="{FF2B5EF4-FFF2-40B4-BE49-F238E27FC236}">
                <a16:creationId xmlns:a16="http://schemas.microsoft.com/office/drawing/2014/main" id="{3B0F65AE-76D2-576E-560B-BDF705C802AE}"/>
              </a:ext>
            </a:extLst>
          </p:cNvPr>
          <p:cNvPicPr>
            <a:picLocks noGrp="1" noChangeAspect="1"/>
          </p:cNvPicPr>
          <p:nvPr>
            <p:ph sz="quarter" idx="4"/>
          </p:nvPr>
        </p:nvPicPr>
        <p:blipFill>
          <a:blip r:embed="rId2"/>
          <a:stretch>
            <a:fillRect/>
          </a:stretch>
        </p:blipFill>
        <p:spPr>
          <a:xfrm>
            <a:off x="7821902" y="98177"/>
            <a:ext cx="4186237" cy="2343646"/>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930399"/>
            <a:ext cx="7776991" cy="3630513"/>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Our personnel expense has been all going to Audi instead of being split under all three rooftops on campus.  </a:t>
            </a:r>
            <a:r>
              <a:rPr lang="en-US" dirty="0">
                <a:solidFill>
                  <a:srgbClr val="221E1F"/>
                </a:solidFill>
                <a:latin typeface="Calibri" panose="020F0502020204030204" pitchFamily="34" charset="0"/>
              </a:rPr>
              <a:t>Audi is currently the primary store for accounting.</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 Work with corporate and the accounting office to have the personnel expense and other expenses distributed evenly with the three brands/5 rooftops.  Goal is proper accounting.</a:t>
            </a:r>
          </a:p>
          <a:p>
            <a:r>
              <a:rPr lang="en-US" sz="1800" b="0" i="0" u="none" strike="noStrike" baseline="0" dirty="0">
                <a:solidFill>
                  <a:srgbClr val="221E1F"/>
                </a:solidFill>
                <a:latin typeface="Calibri" panose="020F0502020204030204" pitchFamily="34" charset="0"/>
              </a:rPr>
              <a:t>Plans to achieve your goals  - Work with office managers and corporate in order to have things evenly distributed.</a:t>
            </a:r>
          </a:p>
          <a:p>
            <a:r>
              <a:rPr lang="en-US" sz="1800" b="0" i="0" u="none" strike="noStrike" baseline="0" dirty="0">
                <a:solidFill>
                  <a:srgbClr val="221E1F"/>
                </a:solidFill>
                <a:latin typeface="Calibri" panose="020F0502020204030204" pitchFamily="34" charset="0"/>
              </a:rPr>
              <a:t>Plans to evaluate your changes – Inspect financial/doc right after pay periods and keeping a daily on Reverse Risk.</a:t>
            </a:r>
          </a:p>
          <a:p>
            <a:endParaRPr lang="en-US" dirty="0"/>
          </a:p>
        </p:txBody>
      </p:sp>
      <p:pic>
        <p:nvPicPr>
          <p:cNvPr id="9" name="Content Placeholder 8">
            <a:extLst>
              <a:ext uri="{FF2B5EF4-FFF2-40B4-BE49-F238E27FC236}">
                <a16:creationId xmlns:a16="http://schemas.microsoft.com/office/drawing/2014/main" id="{71CA7C84-E1B1-2D8B-D7F0-05C7A12CFFC5}"/>
              </a:ext>
            </a:extLst>
          </p:cNvPr>
          <p:cNvPicPr>
            <a:picLocks noGrp="1" noChangeAspect="1"/>
          </p:cNvPicPr>
          <p:nvPr>
            <p:ph sz="half" idx="2"/>
          </p:nvPr>
        </p:nvPicPr>
        <p:blipFill>
          <a:blip r:embed="rId2"/>
          <a:stretch>
            <a:fillRect/>
          </a:stretch>
        </p:blipFill>
        <p:spPr>
          <a:xfrm>
            <a:off x="8715868" y="116618"/>
            <a:ext cx="3286584" cy="2981741"/>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193009"/>
            <a:ext cx="6994327" cy="3848351"/>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We have SOP’s that all service personnel follow and understand.  </a:t>
            </a:r>
          </a:p>
          <a:p>
            <a:r>
              <a:rPr lang="en-US" sz="1800" b="0" i="0" u="none" strike="noStrike" baseline="0" dirty="0">
                <a:solidFill>
                  <a:srgbClr val="221E1F"/>
                </a:solidFill>
                <a:latin typeface="Calibri" panose="020F0502020204030204" pitchFamily="34" charset="0"/>
              </a:rPr>
              <a:t>Goals for improvement – Inspect what we expect.  Continually monitor and coach.</a:t>
            </a:r>
          </a:p>
          <a:p>
            <a:r>
              <a:rPr lang="en-US" sz="1800" b="0" i="0" u="none" strike="noStrike" baseline="0" dirty="0">
                <a:solidFill>
                  <a:srgbClr val="221E1F"/>
                </a:solidFill>
                <a:latin typeface="Calibri" panose="020F0502020204030204" pitchFamily="34" charset="0"/>
              </a:rPr>
              <a:t>Plans to achieve your goals – Hire one more tech to be even more proficient and efficient.</a:t>
            </a:r>
          </a:p>
          <a:p>
            <a:r>
              <a:rPr lang="en-US" sz="1800" b="0" i="0" u="none" strike="noStrike" baseline="0" dirty="0">
                <a:solidFill>
                  <a:srgbClr val="221E1F"/>
                </a:solidFill>
                <a:latin typeface="Calibri" panose="020F0502020204030204" pitchFamily="34" charset="0"/>
              </a:rPr>
              <a:t>Plans to evaluate your changes – Monitor daily, weekly, monthly.</a:t>
            </a:r>
          </a:p>
          <a:p>
            <a:endParaRPr lang="en-US" sz="1800" b="0" i="0" u="none" strike="noStrike" baseline="0" dirty="0">
              <a:solidFill>
                <a:srgbClr val="221E1F"/>
              </a:solidFill>
              <a:latin typeface="Calibri" panose="020F0502020204030204" pitchFamily="34" charset="0"/>
            </a:endParaRPr>
          </a:p>
          <a:p>
            <a:endParaRPr lang="en-US" dirty="0"/>
          </a:p>
        </p:txBody>
      </p:sp>
      <p:pic>
        <p:nvPicPr>
          <p:cNvPr id="8" name="Content Placeholder 7">
            <a:extLst>
              <a:ext uri="{FF2B5EF4-FFF2-40B4-BE49-F238E27FC236}">
                <a16:creationId xmlns:a16="http://schemas.microsoft.com/office/drawing/2014/main" id="{8E6E78E2-AE43-0A28-2436-29B416670A59}"/>
              </a:ext>
            </a:extLst>
          </p:cNvPr>
          <p:cNvPicPr>
            <a:picLocks noGrp="1" noChangeAspect="1"/>
          </p:cNvPicPr>
          <p:nvPr>
            <p:ph sz="half" idx="2"/>
          </p:nvPr>
        </p:nvPicPr>
        <p:blipFill>
          <a:blip r:embed="rId2"/>
          <a:stretch>
            <a:fillRect/>
          </a:stretch>
        </p:blipFill>
        <p:spPr>
          <a:xfrm>
            <a:off x="7814252" y="151787"/>
            <a:ext cx="4184650" cy="3557225"/>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159924"/>
            <a:ext cx="8309648" cy="3881437"/>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Maximize each bay for the five technicians</a:t>
            </a:r>
          </a:p>
          <a:p>
            <a:r>
              <a:rPr lang="en-US" sz="1800" b="0" i="0" u="none" strike="noStrike" baseline="0" dirty="0">
                <a:solidFill>
                  <a:srgbClr val="221E1F"/>
                </a:solidFill>
                <a:latin typeface="Calibri" panose="020F0502020204030204" pitchFamily="34" charset="0"/>
              </a:rPr>
              <a:t>Goals for improvement – Hire additional techs…max of 7, due to bay count (1 bay dedicated to EV vehicles.)</a:t>
            </a:r>
          </a:p>
          <a:p>
            <a:r>
              <a:rPr lang="en-US" sz="1800" b="0" i="0" u="none" strike="noStrike" baseline="0" dirty="0">
                <a:solidFill>
                  <a:srgbClr val="221E1F"/>
                </a:solidFill>
                <a:latin typeface="Calibri" panose="020F0502020204030204" pitchFamily="34" charset="0"/>
              </a:rPr>
              <a:t>Plans to achieve your goals – Stay diligent and be highly selective on hiring the right tech for the position.</a:t>
            </a:r>
          </a:p>
          <a:p>
            <a:r>
              <a:rPr lang="en-US" sz="1800" b="0" i="0" u="none" strike="noStrike" baseline="0" dirty="0">
                <a:solidFill>
                  <a:srgbClr val="221E1F"/>
                </a:solidFill>
                <a:latin typeface="Calibri" panose="020F0502020204030204" pitchFamily="34" charset="0"/>
              </a:rPr>
              <a:t>Plans to evaluate your changes – Continuously monitor tech productivity.</a:t>
            </a:r>
          </a:p>
          <a:p>
            <a:endParaRPr lang="en-US" dirty="0"/>
          </a:p>
        </p:txBody>
      </p:sp>
      <p:pic>
        <p:nvPicPr>
          <p:cNvPr id="9" name="Content Placeholder 8">
            <a:extLst>
              <a:ext uri="{FF2B5EF4-FFF2-40B4-BE49-F238E27FC236}">
                <a16:creationId xmlns:a16="http://schemas.microsoft.com/office/drawing/2014/main" id="{29289D17-F0D3-9BC9-9124-B60BAE139AA6}"/>
              </a:ext>
            </a:extLst>
          </p:cNvPr>
          <p:cNvPicPr>
            <a:picLocks noGrp="1" noChangeAspect="1"/>
          </p:cNvPicPr>
          <p:nvPr>
            <p:ph sz="half" idx="2"/>
          </p:nvPr>
        </p:nvPicPr>
        <p:blipFill>
          <a:blip r:embed="rId2"/>
          <a:stretch>
            <a:fillRect/>
          </a:stretch>
        </p:blipFill>
        <p:spPr>
          <a:xfrm>
            <a:off x="9121985" y="100879"/>
            <a:ext cx="3070015" cy="3881437"/>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pPr marL="0" indent="0">
              <a:buNone/>
            </a:pPr>
            <a:r>
              <a:rPr lang="en-US" dirty="0"/>
              <a:t>Based on the 100 repair orders, we have an opportunity with workshop repair percentages, but we continue to do a great job with 4.12 hours per r/o.  Increase focus on missed opportunity for vehicles under warranty (batteries, tires, etc.).</a:t>
            </a:r>
          </a:p>
        </p:txBody>
      </p:sp>
      <p:pic>
        <p:nvPicPr>
          <p:cNvPr id="8" name="Content Placeholder 7">
            <a:extLst>
              <a:ext uri="{FF2B5EF4-FFF2-40B4-BE49-F238E27FC236}">
                <a16:creationId xmlns:a16="http://schemas.microsoft.com/office/drawing/2014/main" id="{F4091644-EC71-679F-5178-25886B78DD80}"/>
              </a:ext>
            </a:extLst>
          </p:cNvPr>
          <p:cNvPicPr>
            <a:picLocks noGrp="1" noChangeAspect="1"/>
          </p:cNvPicPr>
          <p:nvPr>
            <p:ph sz="half" idx="2"/>
          </p:nvPr>
        </p:nvPicPr>
        <p:blipFill>
          <a:blip r:embed="rId2"/>
          <a:stretch>
            <a:fillRect/>
          </a:stretch>
        </p:blipFill>
        <p:spPr>
          <a:xfrm>
            <a:off x="8830987" y="0"/>
            <a:ext cx="3288503" cy="3881437"/>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pPr lvl="1"/>
            <a:r>
              <a:rPr lang="en-US" dirty="0"/>
              <a:t>Positive attitude</a:t>
            </a:r>
          </a:p>
          <a:p>
            <a:pPr lvl="1"/>
            <a:r>
              <a:rPr lang="en-US" dirty="0"/>
              <a:t>Strong work ethic – willing to come in early/stay late</a:t>
            </a:r>
          </a:p>
          <a:p>
            <a:pPr lvl="1"/>
            <a:r>
              <a:rPr lang="en-US" dirty="0"/>
              <a:t>Great team environment where everyone is willing to help each other</a:t>
            </a:r>
          </a:p>
          <a:p>
            <a:pPr lvl="1"/>
            <a:r>
              <a:rPr lang="en-US" dirty="0"/>
              <a:t>Clear management expectations and written processes</a:t>
            </a:r>
          </a:p>
          <a:p>
            <a:pPr lvl="1"/>
            <a:r>
              <a:rPr lang="en-US" dirty="0"/>
              <a:t>Accountability and efficiency </a:t>
            </a:r>
          </a:p>
          <a:p>
            <a:pPr lvl="1"/>
            <a:r>
              <a:rPr lang="en-US" dirty="0"/>
              <a:t>Management is there to support and back up techs and advisors</a:t>
            </a:r>
          </a:p>
          <a:p>
            <a:pPr lvl="1"/>
            <a:r>
              <a:rPr lang="en-US" dirty="0"/>
              <a:t>Willing to go the extra mile for customers and fellow employees</a:t>
            </a:r>
          </a:p>
          <a:p>
            <a:pPr lvl="1"/>
            <a:endParaRPr lang="en-US" dirty="0"/>
          </a:p>
          <a:p>
            <a:pPr lvl="1"/>
            <a:endParaRPr lang="en-US" dirty="0"/>
          </a:p>
          <a:p>
            <a:pPr lvl="1"/>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pPr lvl="1"/>
            <a:r>
              <a:rPr lang="en-US" dirty="0"/>
              <a:t>Young staff and lower experience level/need one more master or experienced tech</a:t>
            </a:r>
          </a:p>
          <a:p>
            <a:pPr lvl="1"/>
            <a:r>
              <a:rPr lang="en-US" dirty="0"/>
              <a:t>Breakroom can be nicer</a:t>
            </a:r>
          </a:p>
          <a:p>
            <a:pPr lvl="1"/>
            <a:r>
              <a:rPr lang="en-US" dirty="0"/>
              <a:t>Communication between advisors could improve</a:t>
            </a:r>
          </a:p>
          <a:p>
            <a:pPr lvl="1"/>
            <a:r>
              <a:rPr lang="en-US" dirty="0"/>
              <a:t>Customer parking space is limited</a:t>
            </a:r>
          </a:p>
          <a:p>
            <a:pPr lvl="1"/>
            <a:r>
              <a:rPr lang="en-US" dirty="0"/>
              <a:t>Management often spread thin</a:t>
            </a:r>
          </a:p>
          <a:p>
            <a:pPr lvl="1"/>
            <a:r>
              <a:rPr lang="en-US" dirty="0"/>
              <a:t>Advisors not being at desk all the time</a:t>
            </a:r>
          </a:p>
          <a:p>
            <a:pPr lvl="1"/>
            <a:r>
              <a:rPr lang="en-US" dirty="0"/>
              <a:t>Parts availability</a:t>
            </a:r>
          </a:p>
          <a:p>
            <a:pPr lvl="1"/>
            <a:endParaRPr lang="en-US" dirty="0"/>
          </a:p>
          <a:p>
            <a:pPr lvl="1"/>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239</TotalTime>
  <Words>1263</Words>
  <Application>Microsoft Office PowerPoint</Application>
  <PresentationFormat>Widescreen</PresentationFormat>
  <Paragraphs>129</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Derek Ruiz</cp:lastModifiedBy>
  <cp:revision>19</cp:revision>
  <dcterms:created xsi:type="dcterms:W3CDTF">2022-12-04T13:10:55Z</dcterms:created>
  <dcterms:modified xsi:type="dcterms:W3CDTF">2024-07-16T20:29:31Z</dcterms:modified>
</cp:coreProperties>
</file>