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21" autoAdjust="0"/>
    <p:restoredTop sz="94660"/>
  </p:normalViewPr>
  <p:slideViewPr>
    <p:cSldViewPr snapToGrid="0">
      <p:cViewPr varScale="1">
        <p:scale>
          <a:sx n="104" d="100"/>
          <a:sy n="104" d="100"/>
        </p:scale>
        <p:origin x="138" y="1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_rels/data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svg"/><Relationship Id="rId1" Type="http://schemas.openxmlformats.org/officeDocument/2006/relationships/image" Target="../media/image7.png"/><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diagrams/_rels/drawing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svg"/><Relationship Id="rId1" Type="http://schemas.openxmlformats.org/officeDocument/2006/relationships/image" Target="../media/image7.png"/><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18/5/colors/Iconchunking_neutralbg_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a:alpha val="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22C8E8F-731E-4E66-BE3D-E4767FF6DCB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07B12A65-8DC0-409F-AFCD-66904A0BBDD7}">
      <dgm:prSet/>
      <dgm:spPr/>
      <dgm:t>
        <a:bodyPr/>
        <a:lstStyle/>
        <a:p>
          <a:r>
            <a:rPr lang="en-US"/>
            <a:t>The expected thing is to recondition the used cars that are going to stay at the dealership at 100% because according to the analysis it is obvious that when the client does a test drive the car is not in condition to sell and that is why they reach so many days in inventory and I will do the following:</a:t>
          </a:r>
        </a:p>
      </dgm:t>
    </dgm:pt>
    <dgm:pt modelId="{B7B3441D-168E-4515-905E-ADFEDF52E4A3}" type="parTrans" cxnId="{C25DC319-046A-4B65-A202-40295A65DC98}">
      <dgm:prSet/>
      <dgm:spPr/>
      <dgm:t>
        <a:bodyPr/>
        <a:lstStyle/>
        <a:p>
          <a:endParaRPr lang="en-US"/>
        </a:p>
      </dgm:t>
    </dgm:pt>
    <dgm:pt modelId="{89A824E1-E173-431D-B077-05F1F4753C7C}" type="sibTrans" cxnId="{C25DC319-046A-4B65-A202-40295A65DC98}">
      <dgm:prSet/>
      <dgm:spPr/>
      <dgm:t>
        <a:bodyPr/>
        <a:lstStyle/>
        <a:p>
          <a:endParaRPr lang="en-US"/>
        </a:p>
      </dgm:t>
    </dgm:pt>
    <dgm:pt modelId="{2DD3D516-321E-4EBD-9481-4AD40EBFE518}">
      <dgm:prSet/>
      <dgm:spPr/>
      <dgm:t>
        <a:bodyPr/>
        <a:lstStyle/>
        <a:p>
          <a:r>
            <a:rPr lang="en-US"/>
            <a:t>Define reconditioning process with the sales and human resources manager so that it is written down and include the following</a:t>
          </a:r>
        </a:p>
      </dgm:t>
    </dgm:pt>
    <dgm:pt modelId="{CC5962D0-098C-4BF1-8C30-047EF466ABE8}" type="parTrans" cxnId="{FCE2D6C3-1A09-4997-BC38-321CFF02C965}">
      <dgm:prSet/>
      <dgm:spPr/>
      <dgm:t>
        <a:bodyPr/>
        <a:lstStyle/>
        <a:p>
          <a:endParaRPr lang="en-US"/>
        </a:p>
      </dgm:t>
    </dgm:pt>
    <dgm:pt modelId="{2C3EA151-BC2C-47BC-8E6A-B82DBFEC6A0D}" type="sibTrans" cxnId="{FCE2D6C3-1A09-4997-BC38-321CFF02C965}">
      <dgm:prSet/>
      <dgm:spPr/>
      <dgm:t>
        <a:bodyPr/>
        <a:lstStyle/>
        <a:p>
          <a:endParaRPr lang="en-US"/>
        </a:p>
      </dgm:t>
    </dgm:pt>
    <dgm:pt modelId="{3DF1BA63-E41F-4CBC-B0C8-30BD09E7397E}">
      <dgm:prSet/>
      <dgm:spPr/>
      <dgm:t>
        <a:bodyPr/>
        <a:lstStyle/>
        <a:p>
          <a:r>
            <a:rPr lang="en-US" dirty="0"/>
            <a:t>Well</a:t>
          </a:r>
        </a:p>
      </dgm:t>
    </dgm:pt>
    <dgm:pt modelId="{7794F556-4672-4F1A-BF15-6EC0E0023D0F}" type="parTrans" cxnId="{BB27209A-6FB2-4298-B4EA-447E88CD7820}">
      <dgm:prSet/>
      <dgm:spPr/>
      <dgm:t>
        <a:bodyPr/>
        <a:lstStyle/>
        <a:p>
          <a:endParaRPr lang="en-US"/>
        </a:p>
      </dgm:t>
    </dgm:pt>
    <dgm:pt modelId="{54549D79-DCA0-413D-BEE8-9FF8DFFC02A8}" type="sibTrans" cxnId="{BB27209A-6FB2-4298-B4EA-447E88CD7820}">
      <dgm:prSet/>
      <dgm:spPr/>
      <dgm:t>
        <a:bodyPr/>
        <a:lstStyle/>
        <a:p>
          <a:endParaRPr lang="en-US"/>
        </a:p>
      </dgm:t>
    </dgm:pt>
    <dgm:pt modelId="{7FFA61C0-2691-4799-A782-07FBBE046391}">
      <dgm:prSet/>
      <dgm:spPr/>
      <dgm:t>
        <a:bodyPr/>
        <a:lstStyle/>
        <a:p>
          <a:r>
            <a:rPr lang="en-US" dirty="0"/>
            <a:t>Take the car in for service the same day and if it comes from auction too</a:t>
          </a:r>
        </a:p>
      </dgm:t>
    </dgm:pt>
    <dgm:pt modelId="{8EE5CCEE-58AF-4DD6-BA41-6C748294C399}" type="parTrans" cxnId="{EDC0E017-AE98-4BC4-836A-E0BC19870B77}">
      <dgm:prSet/>
      <dgm:spPr/>
      <dgm:t>
        <a:bodyPr/>
        <a:lstStyle/>
        <a:p>
          <a:endParaRPr lang="en-US"/>
        </a:p>
      </dgm:t>
    </dgm:pt>
    <dgm:pt modelId="{234E01C0-5EE2-42BA-96DC-B3A82C4B27D1}" type="sibTrans" cxnId="{EDC0E017-AE98-4BC4-836A-E0BC19870B77}">
      <dgm:prSet/>
      <dgm:spPr/>
      <dgm:t>
        <a:bodyPr/>
        <a:lstStyle/>
        <a:p>
          <a:endParaRPr lang="en-US"/>
        </a:p>
      </dgm:t>
    </dgm:pt>
    <dgm:pt modelId="{56D976EC-CFAD-47E0-9AE9-76071AE5DCB4}">
      <dgm:prSet/>
      <dgm:spPr/>
      <dgm:t>
        <a:bodyPr/>
        <a:lstStyle/>
        <a:p>
          <a:r>
            <a:rPr lang="en-US" dirty="0"/>
            <a:t>When they leave service, they go to the cleaning area or body shop if necessary.</a:t>
          </a:r>
        </a:p>
      </dgm:t>
    </dgm:pt>
    <dgm:pt modelId="{145233A4-653F-4C28-9B68-7E018B67E29E}" type="parTrans" cxnId="{58B59DAE-699D-4576-9BB9-13F28F51DEBF}">
      <dgm:prSet/>
      <dgm:spPr/>
      <dgm:t>
        <a:bodyPr/>
        <a:lstStyle/>
        <a:p>
          <a:endParaRPr lang="en-US"/>
        </a:p>
      </dgm:t>
    </dgm:pt>
    <dgm:pt modelId="{0D9FD5E3-FD19-446D-8261-00C6B69E4B7F}" type="sibTrans" cxnId="{58B59DAE-699D-4576-9BB9-13F28F51DEBF}">
      <dgm:prSet/>
      <dgm:spPr/>
      <dgm:t>
        <a:bodyPr/>
        <a:lstStyle/>
        <a:p>
          <a:endParaRPr lang="en-US"/>
        </a:p>
      </dgm:t>
    </dgm:pt>
    <dgm:pt modelId="{8CE344D5-2A53-4280-A24F-B35A7BF6D053}">
      <dgm:prSet/>
      <dgm:spPr/>
      <dgm:t>
        <a:bodyPr/>
        <a:lstStyle/>
        <a:p>
          <a:r>
            <a:rPr lang="en-US"/>
            <a:t>Set prices by comparing the local market for the unit and make videos with advertising to put in the sales area</a:t>
          </a:r>
        </a:p>
      </dgm:t>
    </dgm:pt>
    <dgm:pt modelId="{B31854DB-F6FA-40B4-A69D-D11DA8338D38}" type="parTrans" cxnId="{CE903A41-10B9-4E8C-BB66-C2C03BD2A523}">
      <dgm:prSet/>
      <dgm:spPr/>
      <dgm:t>
        <a:bodyPr/>
        <a:lstStyle/>
        <a:p>
          <a:endParaRPr lang="en-US"/>
        </a:p>
      </dgm:t>
    </dgm:pt>
    <dgm:pt modelId="{CD9E9515-EF21-4B7B-91F7-FE53B9020576}" type="sibTrans" cxnId="{CE903A41-10B9-4E8C-BB66-C2C03BD2A523}">
      <dgm:prSet/>
      <dgm:spPr/>
      <dgm:t>
        <a:bodyPr/>
        <a:lstStyle/>
        <a:p>
          <a:endParaRPr lang="en-US"/>
        </a:p>
      </dgm:t>
    </dgm:pt>
    <dgm:pt modelId="{B0077EE0-ED8A-4D81-BFD5-86B84B3A5553}">
      <dgm:prSet/>
      <dgm:spPr/>
      <dgm:t>
        <a:bodyPr/>
        <a:lstStyle/>
        <a:p>
          <a:r>
            <a:rPr lang="en-US"/>
            <a:t>Every vehicle will have its sticker price with its Carfax and service history.</a:t>
          </a:r>
        </a:p>
      </dgm:t>
    </dgm:pt>
    <dgm:pt modelId="{CA840390-E417-40F7-B905-77A6B3B82CA9}" type="parTrans" cxnId="{0B24E7A0-5A5F-4682-AF5D-D4535F215EF6}">
      <dgm:prSet/>
      <dgm:spPr/>
      <dgm:t>
        <a:bodyPr/>
        <a:lstStyle/>
        <a:p>
          <a:endParaRPr lang="en-US"/>
        </a:p>
      </dgm:t>
    </dgm:pt>
    <dgm:pt modelId="{B1EFE84C-826E-4F34-9150-DC6327478F37}" type="sibTrans" cxnId="{0B24E7A0-5A5F-4682-AF5D-D4535F215EF6}">
      <dgm:prSet/>
      <dgm:spPr/>
      <dgm:t>
        <a:bodyPr/>
        <a:lstStyle/>
        <a:p>
          <a:endParaRPr lang="en-US"/>
        </a:p>
      </dgm:t>
    </dgm:pt>
    <dgm:pt modelId="{72AC2250-E704-43CA-8457-1AB015A9A0EA}">
      <dgm:prSet/>
      <dgm:spPr/>
      <dgm:t>
        <a:bodyPr/>
        <a:lstStyle/>
        <a:p>
          <a:r>
            <a:rPr lang="en-US" dirty="0"/>
            <a:t>done appraisal verifying all the multipoint including Carfax at the time </a:t>
          </a:r>
        </a:p>
      </dgm:t>
    </dgm:pt>
    <dgm:pt modelId="{381A4778-D866-44D6-A145-CAEC9B64E282}" type="parTrans" cxnId="{B2D04A03-F20D-417A-B715-1703C5DE9C2E}">
      <dgm:prSet/>
      <dgm:spPr/>
    </dgm:pt>
    <dgm:pt modelId="{B45ED280-CDD2-441D-BD79-1D66D9077CFA}" type="sibTrans" cxnId="{B2D04A03-F20D-417A-B715-1703C5DE9C2E}">
      <dgm:prSet/>
      <dgm:spPr/>
    </dgm:pt>
    <dgm:pt modelId="{22D9DE20-8B2C-482C-8362-53D7846E54E4}" type="pres">
      <dgm:prSet presAssocID="{D22C8E8F-731E-4E66-BE3D-E4767FF6DCB8}" presName="linear" presStyleCnt="0">
        <dgm:presLayoutVars>
          <dgm:animLvl val="lvl"/>
          <dgm:resizeHandles val="exact"/>
        </dgm:presLayoutVars>
      </dgm:prSet>
      <dgm:spPr/>
    </dgm:pt>
    <dgm:pt modelId="{CC0E7CCE-8ABA-4B5F-B644-179214DC7809}" type="pres">
      <dgm:prSet presAssocID="{07B12A65-8DC0-409F-AFCD-66904A0BBDD7}" presName="parentText" presStyleLbl="node1" presStyleIdx="0" presStyleCnt="2">
        <dgm:presLayoutVars>
          <dgm:chMax val="0"/>
          <dgm:bulletEnabled val="1"/>
        </dgm:presLayoutVars>
      </dgm:prSet>
      <dgm:spPr/>
    </dgm:pt>
    <dgm:pt modelId="{0874E427-50F2-46F0-B4B8-DB21290EA1DB}" type="pres">
      <dgm:prSet presAssocID="{89A824E1-E173-431D-B077-05F1F4753C7C}" presName="spacer" presStyleCnt="0"/>
      <dgm:spPr/>
    </dgm:pt>
    <dgm:pt modelId="{101D5A14-5F3B-41B0-9C33-E85B7AB2B05F}" type="pres">
      <dgm:prSet presAssocID="{2DD3D516-321E-4EBD-9481-4AD40EBFE518}" presName="parentText" presStyleLbl="node1" presStyleIdx="1" presStyleCnt="2">
        <dgm:presLayoutVars>
          <dgm:chMax val="0"/>
          <dgm:bulletEnabled val="1"/>
        </dgm:presLayoutVars>
      </dgm:prSet>
      <dgm:spPr/>
    </dgm:pt>
    <dgm:pt modelId="{0B3CBFD7-89BD-4163-A0AC-77752663CE52}" type="pres">
      <dgm:prSet presAssocID="{2DD3D516-321E-4EBD-9481-4AD40EBFE518}" presName="childText" presStyleLbl="revTx" presStyleIdx="0" presStyleCnt="1">
        <dgm:presLayoutVars>
          <dgm:bulletEnabled val="1"/>
        </dgm:presLayoutVars>
      </dgm:prSet>
      <dgm:spPr/>
    </dgm:pt>
  </dgm:ptLst>
  <dgm:cxnLst>
    <dgm:cxn modelId="{3009E802-15D5-49E9-A868-CD76BDC6A037}" type="presOf" srcId="{8CE344D5-2A53-4280-A24F-B35A7BF6D053}" destId="{0B3CBFD7-89BD-4163-A0AC-77752663CE52}" srcOrd="0" destOrd="4" presId="urn:microsoft.com/office/officeart/2005/8/layout/vList2"/>
    <dgm:cxn modelId="{B2D04A03-F20D-417A-B715-1703C5DE9C2E}" srcId="{2DD3D516-321E-4EBD-9481-4AD40EBFE518}" destId="{72AC2250-E704-43CA-8457-1AB015A9A0EA}" srcOrd="1" destOrd="0" parTransId="{381A4778-D866-44D6-A145-CAEC9B64E282}" sibTransId="{B45ED280-CDD2-441D-BD79-1D66D9077CFA}"/>
    <dgm:cxn modelId="{3D8F6D06-B961-46FF-960C-389AC7D60385}" type="presOf" srcId="{56D976EC-CFAD-47E0-9AE9-76071AE5DCB4}" destId="{0B3CBFD7-89BD-4163-A0AC-77752663CE52}" srcOrd="0" destOrd="3" presId="urn:microsoft.com/office/officeart/2005/8/layout/vList2"/>
    <dgm:cxn modelId="{EDC0E017-AE98-4BC4-836A-E0BC19870B77}" srcId="{2DD3D516-321E-4EBD-9481-4AD40EBFE518}" destId="{7FFA61C0-2691-4799-A782-07FBBE046391}" srcOrd="2" destOrd="0" parTransId="{8EE5CCEE-58AF-4DD6-BA41-6C748294C399}" sibTransId="{234E01C0-5EE2-42BA-96DC-B3A82C4B27D1}"/>
    <dgm:cxn modelId="{C25DC319-046A-4B65-A202-40295A65DC98}" srcId="{D22C8E8F-731E-4E66-BE3D-E4767FF6DCB8}" destId="{07B12A65-8DC0-409F-AFCD-66904A0BBDD7}" srcOrd="0" destOrd="0" parTransId="{B7B3441D-168E-4515-905E-ADFEDF52E4A3}" sibTransId="{89A824E1-E173-431D-B077-05F1F4753C7C}"/>
    <dgm:cxn modelId="{CE903A41-10B9-4E8C-BB66-C2C03BD2A523}" srcId="{2DD3D516-321E-4EBD-9481-4AD40EBFE518}" destId="{8CE344D5-2A53-4280-A24F-B35A7BF6D053}" srcOrd="4" destOrd="0" parTransId="{B31854DB-F6FA-40B4-A69D-D11DA8338D38}" sibTransId="{CD9E9515-EF21-4B7B-91F7-FE53B9020576}"/>
    <dgm:cxn modelId="{87422245-2D87-4518-90E9-0CA0E80AA3EA}" type="presOf" srcId="{07B12A65-8DC0-409F-AFCD-66904A0BBDD7}" destId="{CC0E7CCE-8ABA-4B5F-B644-179214DC7809}" srcOrd="0" destOrd="0" presId="urn:microsoft.com/office/officeart/2005/8/layout/vList2"/>
    <dgm:cxn modelId="{082BBB52-017D-4500-950C-7159AAF583EA}" type="presOf" srcId="{B0077EE0-ED8A-4D81-BFD5-86B84B3A5553}" destId="{0B3CBFD7-89BD-4163-A0AC-77752663CE52}" srcOrd="0" destOrd="5" presId="urn:microsoft.com/office/officeart/2005/8/layout/vList2"/>
    <dgm:cxn modelId="{BB27209A-6FB2-4298-B4EA-447E88CD7820}" srcId="{2DD3D516-321E-4EBD-9481-4AD40EBFE518}" destId="{3DF1BA63-E41F-4CBC-B0C8-30BD09E7397E}" srcOrd="0" destOrd="0" parTransId="{7794F556-4672-4F1A-BF15-6EC0E0023D0F}" sibTransId="{54549D79-DCA0-413D-BEE8-9FF8DFFC02A8}"/>
    <dgm:cxn modelId="{A918E59A-75B7-4E39-89D7-F3D1761E2E15}" type="presOf" srcId="{72AC2250-E704-43CA-8457-1AB015A9A0EA}" destId="{0B3CBFD7-89BD-4163-A0AC-77752663CE52}" srcOrd="0" destOrd="1" presId="urn:microsoft.com/office/officeart/2005/8/layout/vList2"/>
    <dgm:cxn modelId="{0B24E7A0-5A5F-4682-AF5D-D4535F215EF6}" srcId="{2DD3D516-321E-4EBD-9481-4AD40EBFE518}" destId="{B0077EE0-ED8A-4D81-BFD5-86B84B3A5553}" srcOrd="5" destOrd="0" parTransId="{CA840390-E417-40F7-B905-77A6B3B82CA9}" sibTransId="{B1EFE84C-826E-4F34-9150-DC6327478F37}"/>
    <dgm:cxn modelId="{A2DED7A3-2F0A-4F96-A478-C9E362627F0A}" type="presOf" srcId="{D22C8E8F-731E-4E66-BE3D-E4767FF6DCB8}" destId="{22D9DE20-8B2C-482C-8362-53D7846E54E4}" srcOrd="0" destOrd="0" presId="urn:microsoft.com/office/officeart/2005/8/layout/vList2"/>
    <dgm:cxn modelId="{58B59DAE-699D-4576-9BB9-13F28F51DEBF}" srcId="{2DD3D516-321E-4EBD-9481-4AD40EBFE518}" destId="{56D976EC-CFAD-47E0-9AE9-76071AE5DCB4}" srcOrd="3" destOrd="0" parTransId="{145233A4-653F-4C28-9B68-7E018B67E29E}" sibTransId="{0D9FD5E3-FD19-446D-8261-00C6B69E4B7F}"/>
    <dgm:cxn modelId="{69F6D7B0-A1A6-4C2D-A813-55531DADA878}" type="presOf" srcId="{7FFA61C0-2691-4799-A782-07FBBE046391}" destId="{0B3CBFD7-89BD-4163-A0AC-77752663CE52}" srcOrd="0" destOrd="2" presId="urn:microsoft.com/office/officeart/2005/8/layout/vList2"/>
    <dgm:cxn modelId="{FCE2D6C3-1A09-4997-BC38-321CFF02C965}" srcId="{D22C8E8F-731E-4E66-BE3D-E4767FF6DCB8}" destId="{2DD3D516-321E-4EBD-9481-4AD40EBFE518}" srcOrd="1" destOrd="0" parTransId="{CC5962D0-098C-4BF1-8C30-047EF466ABE8}" sibTransId="{2C3EA151-BC2C-47BC-8E6A-B82DBFEC6A0D}"/>
    <dgm:cxn modelId="{794CF2E0-B536-456C-8649-B0D258AFC532}" type="presOf" srcId="{3DF1BA63-E41F-4CBC-B0C8-30BD09E7397E}" destId="{0B3CBFD7-89BD-4163-A0AC-77752663CE52}" srcOrd="0" destOrd="0" presId="urn:microsoft.com/office/officeart/2005/8/layout/vList2"/>
    <dgm:cxn modelId="{3CEC21E8-B8E6-40F5-92EF-E2FCD1150EB0}" type="presOf" srcId="{2DD3D516-321E-4EBD-9481-4AD40EBFE518}" destId="{101D5A14-5F3B-41B0-9C33-E85B7AB2B05F}" srcOrd="0" destOrd="0" presId="urn:microsoft.com/office/officeart/2005/8/layout/vList2"/>
    <dgm:cxn modelId="{26DAF152-69EB-4661-B32D-CE83B4B4FA2E}" type="presParOf" srcId="{22D9DE20-8B2C-482C-8362-53D7846E54E4}" destId="{CC0E7CCE-8ABA-4B5F-B644-179214DC7809}" srcOrd="0" destOrd="0" presId="urn:microsoft.com/office/officeart/2005/8/layout/vList2"/>
    <dgm:cxn modelId="{9CFDFA75-F289-4B9C-A988-6BACD8DB9919}" type="presParOf" srcId="{22D9DE20-8B2C-482C-8362-53D7846E54E4}" destId="{0874E427-50F2-46F0-B4B8-DB21290EA1DB}" srcOrd="1" destOrd="0" presId="urn:microsoft.com/office/officeart/2005/8/layout/vList2"/>
    <dgm:cxn modelId="{9B027F94-F4EF-4E86-8FA1-36E72E5F71A6}" type="presParOf" srcId="{22D9DE20-8B2C-482C-8362-53D7846E54E4}" destId="{101D5A14-5F3B-41B0-9C33-E85B7AB2B05F}" srcOrd="2" destOrd="0" presId="urn:microsoft.com/office/officeart/2005/8/layout/vList2"/>
    <dgm:cxn modelId="{7873523C-3D4F-4248-83ED-2EE28639D31D}" type="presParOf" srcId="{22D9DE20-8B2C-482C-8362-53D7846E54E4}" destId="{0B3CBFD7-89BD-4163-A0AC-77752663CE52}"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199FEFC-95BC-4175-BBB9-41D8EB7E6BA3}" type="doc">
      <dgm:prSet loTypeId="urn:microsoft.com/office/officeart/2018/5/layout/IconCircleLabelList" loCatId="icon" qsTypeId="urn:microsoft.com/office/officeart/2005/8/quickstyle/simple1" qsCatId="simple" csTypeId="urn:microsoft.com/office/officeart/2018/5/colors/Iconchunking_neutralbg_accent1_2" csCatId="accent1" phldr="1"/>
      <dgm:spPr/>
      <dgm:t>
        <a:bodyPr/>
        <a:lstStyle/>
        <a:p>
          <a:endParaRPr lang="en-US"/>
        </a:p>
      </dgm:t>
    </dgm:pt>
    <dgm:pt modelId="{FEA1F798-FD22-4DF6-B27A-410F5689B8DD}">
      <dgm:prSet/>
      <dgm:spPr/>
      <dgm:t>
        <a:bodyPr/>
        <a:lstStyle/>
        <a:p>
          <a:pPr>
            <a:defRPr cap="all"/>
          </a:pPr>
          <a:r>
            <a:rPr lang="en-US"/>
            <a:t>Loss control in the department</a:t>
          </a:r>
        </a:p>
      </dgm:t>
    </dgm:pt>
    <dgm:pt modelId="{10006454-00C3-4714-A10F-93E59EF9C1C1}" type="parTrans" cxnId="{00974AF4-01F1-49CB-859F-F0D8050526F0}">
      <dgm:prSet/>
      <dgm:spPr/>
      <dgm:t>
        <a:bodyPr/>
        <a:lstStyle/>
        <a:p>
          <a:endParaRPr lang="en-US"/>
        </a:p>
      </dgm:t>
    </dgm:pt>
    <dgm:pt modelId="{25F4558A-78AD-459E-8FE9-E5FE20B07136}" type="sibTrans" cxnId="{00974AF4-01F1-49CB-859F-F0D8050526F0}">
      <dgm:prSet/>
      <dgm:spPr/>
      <dgm:t>
        <a:bodyPr/>
        <a:lstStyle/>
        <a:p>
          <a:endParaRPr lang="en-US"/>
        </a:p>
      </dgm:t>
    </dgm:pt>
    <dgm:pt modelId="{8AC3DA86-D986-4B9C-933C-BA65DF1A2639}">
      <dgm:prSet/>
      <dgm:spPr/>
      <dgm:t>
        <a:bodyPr/>
        <a:lstStyle/>
        <a:p>
          <a:pPr>
            <a:defRPr cap="all"/>
          </a:pPr>
          <a:r>
            <a:rPr lang="en-US"/>
            <a:t>Customer satisfaction</a:t>
          </a:r>
        </a:p>
      </dgm:t>
    </dgm:pt>
    <dgm:pt modelId="{18AF54B3-B99C-49B2-816C-0BCA1169942E}" type="parTrans" cxnId="{3F6252B7-1C9C-4B55-A6FD-B35D1A6C3111}">
      <dgm:prSet/>
      <dgm:spPr/>
      <dgm:t>
        <a:bodyPr/>
        <a:lstStyle/>
        <a:p>
          <a:endParaRPr lang="en-US"/>
        </a:p>
      </dgm:t>
    </dgm:pt>
    <dgm:pt modelId="{F45B2AEE-F3A5-4A1A-A774-6CFC89BFCC2F}" type="sibTrans" cxnId="{3F6252B7-1C9C-4B55-A6FD-B35D1A6C3111}">
      <dgm:prSet/>
      <dgm:spPr/>
      <dgm:t>
        <a:bodyPr/>
        <a:lstStyle/>
        <a:p>
          <a:endParaRPr lang="en-US"/>
        </a:p>
      </dgm:t>
    </dgm:pt>
    <dgm:pt modelId="{F67C1F70-B23E-4480-84E3-31E456F7AC97}">
      <dgm:prSet/>
      <dgm:spPr/>
      <dgm:t>
        <a:bodyPr/>
        <a:lstStyle/>
        <a:p>
          <a:pPr>
            <a:defRPr cap="all"/>
          </a:pPr>
          <a:r>
            <a:rPr lang="en-US"/>
            <a:t>We move inventory faster so we can continue to buy more.</a:t>
          </a:r>
        </a:p>
      </dgm:t>
    </dgm:pt>
    <dgm:pt modelId="{25F2C84D-2583-41A6-85DF-64FFD70B80B9}" type="parTrans" cxnId="{55663B24-FE19-476D-B318-8AD37F3CCB91}">
      <dgm:prSet/>
      <dgm:spPr/>
      <dgm:t>
        <a:bodyPr/>
        <a:lstStyle/>
        <a:p>
          <a:endParaRPr lang="en-US"/>
        </a:p>
      </dgm:t>
    </dgm:pt>
    <dgm:pt modelId="{88122BC3-FCE4-424F-96B2-958C05207F02}" type="sibTrans" cxnId="{55663B24-FE19-476D-B318-8AD37F3CCB91}">
      <dgm:prSet/>
      <dgm:spPr/>
      <dgm:t>
        <a:bodyPr/>
        <a:lstStyle/>
        <a:p>
          <a:endParaRPr lang="en-US"/>
        </a:p>
      </dgm:t>
    </dgm:pt>
    <dgm:pt modelId="{92F841CF-A21C-479B-B3D7-9926E129823A}" type="pres">
      <dgm:prSet presAssocID="{2199FEFC-95BC-4175-BBB9-41D8EB7E6BA3}" presName="root" presStyleCnt="0">
        <dgm:presLayoutVars>
          <dgm:dir/>
          <dgm:resizeHandles val="exact"/>
        </dgm:presLayoutVars>
      </dgm:prSet>
      <dgm:spPr/>
    </dgm:pt>
    <dgm:pt modelId="{C5CE5B9B-4FA6-484A-BBBA-43CD285B29DF}" type="pres">
      <dgm:prSet presAssocID="{FEA1F798-FD22-4DF6-B27A-410F5689B8DD}" presName="compNode" presStyleCnt="0"/>
      <dgm:spPr/>
    </dgm:pt>
    <dgm:pt modelId="{557B17BB-DCDE-4E12-830C-6F6C4C2F9AE0}" type="pres">
      <dgm:prSet presAssocID="{FEA1F798-FD22-4DF6-B27A-410F5689B8DD}" presName="iconBgRect" presStyleLbl="bgShp" presStyleIdx="0" presStyleCnt="3"/>
      <dgm:spPr/>
    </dgm:pt>
    <dgm:pt modelId="{624158C2-3713-413A-ACF3-42F7AF9C244C}" type="pres">
      <dgm:prSet presAssocID="{FEA1F798-FD22-4DF6-B27A-410F5689B8DD}"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Gears"/>
        </a:ext>
      </dgm:extLst>
    </dgm:pt>
    <dgm:pt modelId="{7157A45E-EDFF-4179-87E5-6BAAC7218B6A}" type="pres">
      <dgm:prSet presAssocID="{FEA1F798-FD22-4DF6-B27A-410F5689B8DD}" presName="spaceRect" presStyleCnt="0"/>
      <dgm:spPr/>
    </dgm:pt>
    <dgm:pt modelId="{8C97AFFD-0216-4DB8-AEA1-C4FFECF80BDC}" type="pres">
      <dgm:prSet presAssocID="{FEA1F798-FD22-4DF6-B27A-410F5689B8DD}" presName="textRect" presStyleLbl="revTx" presStyleIdx="0" presStyleCnt="3">
        <dgm:presLayoutVars>
          <dgm:chMax val="1"/>
          <dgm:chPref val="1"/>
        </dgm:presLayoutVars>
      </dgm:prSet>
      <dgm:spPr/>
    </dgm:pt>
    <dgm:pt modelId="{30D1E287-22F3-411C-B950-275ACC392FF5}" type="pres">
      <dgm:prSet presAssocID="{25F4558A-78AD-459E-8FE9-E5FE20B07136}" presName="sibTrans" presStyleCnt="0"/>
      <dgm:spPr/>
    </dgm:pt>
    <dgm:pt modelId="{0D0824D6-FE1F-4508-940C-D35CBE1495CA}" type="pres">
      <dgm:prSet presAssocID="{8AC3DA86-D986-4B9C-933C-BA65DF1A2639}" presName="compNode" presStyleCnt="0"/>
      <dgm:spPr/>
    </dgm:pt>
    <dgm:pt modelId="{97A7C4F9-E1E5-4988-8338-DE5E4B147479}" type="pres">
      <dgm:prSet presAssocID="{8AC3DA86-D986-4B9C-933C-BA65DF1A2639}" presName="iconBgRect" presStyleLbl="bgShp" presStyleIdx="1" presStyleCnt="3"/>
      <dgm:spPr/>
    </dgm:pt>
    <dgm:pt modelId="{42E9EB36-ACCA-4B1B-B31E-0C1B1614BDBC}" type="pres">
      <dgm:prSet presAssocID="{8AC3DA86-D986-4B9C-933C-BA65DF1A2639}"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miling Face with No Fill"/>
        </a:ext>
      </dgm:extLst>
    </dgm:pt>
    <dgm:pt modelId="{79E89F27-FB90-4195-BE95-E31D2ABA8E54}" type="pres">
      <dgm:prSet presAssocID="{8AC3DA86-D986-4B9C-933C-BA65DF1A2639}" presName="spaceRect" presStyleCnt="0"/>
      <dgm:spPr/>
    </dgm:pt>
    <dgm:pt modelId="{84E79C9B-FBB9-4F09-AA57-24CB00490066}" type="pres">
      <dgm:prSet presAssocID="{8AC3DA86-D986-4B9C-933C-BA65DF1A2639}" presName="textRect" presStyleLbl="revTx" presStyleIdx="1" presStyleCnt="3">
        <dgm:presLayoutVars>
          <dgm:chMax val="1"/>
          <dgm:chPref val="1"/>
        </dgm:presLayoutVars>
      </dgm:prSet>
      <dgm:spPr/>
    </dgm:pt>
    <dgm:pt modelId="{E9194AC4-8E8B-4EE1-AC31-1BF58F40F9DF}" type="pres">
      <dgm:prSet presAssocID="{F45B2AEE-F3A5-4A1A-A774-6CFC89BFCC2F}" presName="sibTrans" presStyleCnt="0"/>
      <dgm:spPr/>
    </dgm:pt>
    <dgm:pt modelId="{393F19E0-BB43-4BF3-B673-C1C2353E3595}" type="pres">
      <dgm:prSet presAssocID="{F67C1F70-B23E-4480-84E3-31E456F7AC97}" presName="compNode" presStyleCnt="0"/>
      <dgm:spPr/>
    </dgm:pt>
    <dgm:pt modelId="{BEFE7E54-F3D5-4348-B932-C4499DB54819}" type="pres">
      <dgm:prSet presAssocID="{F67C1F70-B23E-4480-84E3-31E456F7AC97}" presName="iconBgRect" presStyleLbl="bgShp" presStyleIdx="2" presStyleCnt="3"/>
      <dgm:spPr/>
    </dgm:pt>
    <dgm:pt modelId="{E7046324-8149-4E44-A4CD-98820F53FF10}" type="pres">
      <dgm:prSet presAssocID="{F67C1F70-B23E-4480-84E3-31E456F7AC97}"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Box trolley"/>
        </a:ext>
      </dgm:extLst>
    </dgm:pt>
    <dgm:pt modelId="{90A2CFAB-56E2-4E76-83A6-C611DBB1C6CF}" type="pres">
      <dgm:prSet presAssocID="{F67C1F70-B23E-4480-84E3-31E456F7AC97}" presName="spaceRect" presStyleCnt="0"/>
      <dgm:spPr/>
    </dgm:pt>
    <dgm:pt modelId="{AD02026A-7E52-434C-96A6-C8872002D479}" type="pres">
      <dgm:prSet presAssocID="{F67C1F70-B23E-4480-84E3-31E456F7AC97}" presName="textRect" presStyleLbl="revTx" presStyleIdx="2" presStyleCnt="3">
        <dgm:presLayoutVars>
          <dgm:chMax val="1"/>
          <dgm:chPref val="1"/>
        </dgm:presLayoutVars>
      </dgm:prSet>
      <dgm:spPr/>
    </dgm:pt>
  </dgm:ptLst>
  <dgm:cxnLst>
    <dgm:cxn modelId="{55663B24-FE19-476D-B318-8AD37F3CCB91}" srcId="{2199FEFC-95BC-4175-BBB9-41D8EB7E6BA3}" destId="{F67C1F70-B23E-4480-84E3-31E456F7AC97}" srcOrd="2" destOrd="0" parTransId="{25F2C84D-2583-41A6-85DF-64FFD70B80B9}" sibTransId="{88122BC3-FCE4-424F-96B2-958C05207F02}"/>
    <dgm:cxn modelId="{B2E8BC33-8640-44D2-BDD1-284407EEF935}" type="presOf" srcId="{FEA1F798-FD22-4DF6-B27A-410F5689B8DD}" destId="{8C97AFFD-0216-4DB8-AEA1-C4FFECF80BDC}" srcOrd="0" destOrd="0" presId="urn:microsoft.com/office/officeart/2018/5/layout/IconCircleLabelList"/>
    <dgm:cxn modelId="{FEB06437-2D4C-4D74-A0D6-3C28EA66B928}" type="presOf" srcId="{2199FEFC-95BC-4175-BBB9-41D8EB7E6BA3}" destId="{92F841CF-A21C-479B-B3D7-9926E129823A}" srcOrd="0" destOrd="0" presId="urn:microsoft.com/office/officeart/2018/5/layout/IconCircleLabelList"/>
    <dgm:cxn modelId="{8528E53F-29FE-4917-B425-C6E7CD9446DB}" type="presOf" srcId="{8AC3DA86-D986-4B9C-933C-BA65DF1A2639}" destId="{84E79C9B-FBB9-4F09-AA57-24CB00490066}" srcOrd="0" destOrd="0" presId="urn:microsoft.com/office/officeart/2018/5/layout/IconCircleLabelList"/>
    <dgm:cxn modelId="{3F6252B7-1C9C-4B55-A6FD-B35D1A6C3111}" srcId="{2199FEFC-95BC-4175-BBB9-41D8EB7E6BA3}" destId="{8AC3DA86-D986-4B9C-933C-BA65DF1A2639}" srcOrd="1" destOrd="0" parTransId="{18AF54B3-B99C-49B2-816C-0BCA1169942E}" sibTransId="{F45B2AEE-F3A5-4A1A-A774-6CFC89BFCC2F}"/>
    <dgm:cxn modelId="{00974AF4-01F1-49CB-859F-F0D8050526F0}" srcId="{2199FEFC-95BC-4175-BBB9-41D8EB7E6BA3}" destId="{FEA1F798-FD22-4DF6-B27A-410F5689B8DD}" srcOrd="0" destOrd="0" parTransId="{10006454-00C3-4714-A10F-93E59EF9C1C1}" sibTransId="{25F4558A-78AD-459E-8FE9-E5FE20B07136}"/>
    <dgm:cxn modelId="{B1C5FAFA-63C9-431E-A6FF-762A262C4073}" type="presOf" srcId="{F67C1F70-B23E-4480-84E3-31E456F7AC97}" destId="{AD02026A-7E52-434C-96A6-C8872002D479}" srcOrd="0" destOrd="0" presId="urn:microsoft.com/office/officeart/2018/5/layout/IconCircleLabelList"/>
    <dgm:cxn modelId="{CE91D1E4-047C-4201-B768-581D1C3F52FE}" type="presParOf" srcId="{92F841CF-A21C-479B-B3D7-9926E129823A}" destId="{C5CE5B9B-4FA6-484A-BBBA-43CD285B29DF}" srcOrd="0" destOrd="0" presId="urn:microsoft.com/office/officeart/2018/5/layout/IconCircleLabelList"/>
    <dgm:cxn modelId="{880F98F7-5323-4A87-8959-F51E53A26C3D}" type="presParOf" srcId="{C5CE5B9B-4FA6-484A-BBBA-43CD285B29DF}" destId="{557B17BB-DCDE-4E12-830C-6F6C4C2F9AE0}" srcOrd="0" destOrd="0" presId="urn:microsoft.com/office/officeart/2018/5/layout/IconCircleLabelList"/>
    <dgm:cxn modelId="{AE97B377-2524-4C82-802C-980C5D24616C}" type="presParOf" srcId="{C5CE5B9B-4FA6-484A-BBBA-43CD285B29DF}" destId="{624158C2-3713-413A-ACF3-42F7AF9C244C}" srcOrd="1" destOrd="0" presId="urn:microsoft.com/office/officeart/2018/5/layout/IconCircleLabelList"/>
    <dgm:cxn modelId="{DABDD0F3-D65E-42E1-8C3A-EFE5DCB78C04}" type="presParOf" srcId="{C5CE5B9B-4FA6-484A-BBBA-43CD285B29DF}" destId="{7157A45E-EDFF-4179-87E5-6BAAC7218B6A}" srcOrd="2" destOrd="0" presId="urn:microsoft.com/office/officeart/2018/5/layout/IconCircleLabelList"/>
    <dgm:cxn modelId="{DE7F5911-16A8-4561-9D2F-F6EB494E5C0E}" type="presParOf" srcId="{C5CE5B9B-4FA6-484A-BBBA-43CD285B29DF}" destId="{8C97AFFD-0216-4DB8-AEA1-C4FFECF80BDC}" srcOrd="3" destOrd="0" presId="urn:microsoft.com/office/officeart/2018/5/layout/IconCircleLabelList"/>
    <dgm:cxn modelId="{60529F5A-C74B-4EA2-A7A9-0F82CCFE28A9}" type="presParOf" srcId="{92F841CF-A21C-479B-B3D7-9926E129823A}" destId="{30D1E287-22F3-411C-B950-275ACC392FF5}" srcOrd="1" destOrd="0" presId="urn:microsoft.com/office/officeart/2018/5/layout/IconCircleLabelList"/>
    <dgm:cxn modelId="{4DF3B2A3-42A1-4839-A826-10C208336991}" type="presParOf" srcId="{92F841CF-A21C-479B-B3D7-9926E129823A}" destId="{0D0824D6-FE1F-4508-940C-D35CBE1495CA}" srcOrd="2" destOrd="0" presId="urn:microsoft.com/office/officeart/2018/5/layout/IconCircleLabelList"/>
    <dgm:cxn modelId="{FBEDBD7D-585A-46BE-8F52-4E147C5964A5}" type="presParOf" srcId="{0D0824D6-FE1F-4508-940C-D35CBE1495CA}" destId="{97A7C4F9-E1E5-4988-8338-DE5E4B147479}" srcOrd="0" destOrd="0" presId="urn:microsoft.com/office/officeart/2018/5/layout/IconCircleLabelList"/>
    <dgm:cxn modelId="{D3E46125-8772-4AF0-B4E7-A18AD59FD0E5}" type="presParOf" srcId="{0D0824D6-FE1F-4508-940C-D35CBE1495CA}" destId="{42E9EB36-ACCA-4B1B-B31E-0C1B1614BDBC}" srcOrd="1" destOrd="0" presId="urn:microsoft.com/office/officeart/2018/5/layout/IconCircleLabelList"/>
    <dgm:cxn modelId="{D3F7AEB9-7104-4D6B-8CC9-B2D22FCDF32D}" type="presParOf" srcId="{0D0824D6-FE1F-4508-940C-D35CBE1495CA}" destId="{79E89F27-FB90-4195-BE95-E31D2ABA8E54}" srcOrd="2" destOrd="0" presId="urn:microsoft.com/office/officeart/2018/5/layout/IconCircleLabelList"/>
    <dgm:cxn modelId="{6B272561-FACF-4045-ADA7-0F604B2CE4C7}" type="presParOf" srcId="{0D0824D6-FE1F-4508-940C-D35CBE1495CA}" destId="{84E79C9B-FBB9-4F09-AA57-24CB00490066}" srcOrd="3" destOrd="0" presId="urn:microsoft.com/office/officeart/2018/5/layout/IconCircleLabelList"/>
    <dgm:cxn modelId="{88E9588B-2B05-44AF-AFA7-CDF7483F7BD6}" type="presParOf" srcId="{92F841CF-A21C-479B-B3D7-9926E129823A}" destId="{E9194AC4-8E8B-4EE1-AC31-1BF58F40F9DF}" srcOrd="3" destOrd="0" presId="urn:microsoft.com/office/officeart/2018/5/layout/IconCircleLabelList"/>
    <dgm:cxn modelId="{54E14232-72E8-4C04-BD92-0751E9B7397D}" type="presParOf" srcId="{92F841CF-A21C-479B-B3D7-9926E129823A}" destId="{393F19E0-BB43-4BF3-B673-C1C2353E3595}" srcOrd="4" destOrd="0" presId="urn:microsoft.com/office/officeart/2018/5/layout/IconCircleLabelList"/>
    <dgm:cxn modelId="{13FE67E8-AB22-41FE-9FF4-F04BD3C9C732}" type="presParOf" srcId="{393F19E0-BB43-4BF3-B673-C1C2353E3595}" destId="{BEFE7E54-F3D5-4348-B932-C4499DB54819}" srcOrd="0" destOrd="0" presId="urn:microsoft.com/office/officeart/2018/5/layout/IconCircleLabelList"/>
    <dgm:cxn modelId="{82A6A3F7-8F64-4C1C-B941-D9F8E8082453}" type="presParOf" srcId="{393F19E0-BB43-4BF3-B673-C1C2353E3595}" destId="{E7046324-8149-4E44-A4CD-98820F53FF10}" srcOrd="1" destOrd="0" presId="urn:microsoft.com/office/officeart/2018/5/layout/IconCircleLabelList"/>
    <dgm:cxn modelId="{9FFD108C-0150-4C39-8006-7E984591F1B9}" type="presParOf" srcId="{393F19E0-BB43-4BF3-B673-C1C2353E3595}" destId="{90A2CFAB-56E2-4E76-83A6-C611DBB1C6CF}" srcOrd="2" destOrd="0" presId="urn:microsoft.com/office/officeart/2018/5/layout/IconCircleLabelList"/>
    <dgm:cxn modelId="{78B95D7A-1F62-40AD-BC09-8A833F569568}" type="presParOf" srcId="{393F19E0-BB43-4BF3-B673-C1C2353E3595}" destId="{AD02026A-7E52-434C-96A6-C8872002D479}" srcOrd="3" destOrd="0" presId="urn:microsoft.com/office/officeart/2018/5/layout/IconCircle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7EC2F72-E00C-47FD-B538-0238C645E765}" type="doc">
      <dgm:prSet loTypeId="urn:microsoft.com/office/officeart/2005/8/layout/hierarchy1" loCatId="hierarchy" qsTypeId="urn:microsoft.com/office/officeart/2005/8/quickstyle/simple1" qsCatId="simple" csTypeId="urn:microsoft.com/office/officeart/2005/8/colors/accent1_2" csCatId="accent1"/>
      <dgm:spPr/>
      <dgm:t>
        <a:bodyPr/>
        <a:lstStyle/>
        <a:p>
          <a:endParaRPr lang="en-US"/>
        </a:p>
      </dgm:t>
    </dgm:pt>
    <dgm:pt modelId="{8422337D-0D46-4933-A119-08E6DE52540A}">
      <dgm:prSet/>
      <dgm:spPr/>
      <dgm:t>
        <a:bodyPr/>
        <a:lstStyle/>
        <a:p>
          <a:r>
            <a:rPr lang="en-US"/>
            <a:t>Lack of technicians in the service department</a:t>
          </a:r>
        </a:p>
      </dgm:t>
    </dgm:pt>
    <dgm:pt modelId="{40050272-C037-4C62-8DCB-757A7EBA58AA}" type="parTrans" cxnId="{AF193E8E-206A-4CAC-A6D2-FE61364777B3}">
      <dgm:prSet/>
      <dgm:spPr/>
      <dgm:t>
        <a:bodyPr/>
        <a:lstStyle/>
        <a:p>
          <a:endParaRPr lang="en-US"/>
        </a:p>
      </dgm:t>
    </dgm:pt>
    <dgm:pt modelId="{0788A739-DB0D-4271-858B-A29935DA88D7}" type="sibTrans" cxnId="{AF193E8E-206A-4CAC-A6D2-FE61364777B3}">
      <dgm:prSet/>
      <dgm:spPr/>
      <dgm:t>
        <a:bodyPr/>
        <a:lstStyle/>
        <a:p>
          <a:endParaRPr lang="en-US"/>
        </a:p>
      </dgm:t>
    </dgm:pt>
    <dgm:pt modelId="{360A751A-A61A-4E3E-9A85-7147837B4D6B}">
      <dgm:prSet/>
      <dgm:spPr/>
      <dgm:t>
        <a:bodyPr/>
        <a:lstStyle/>
        <a:p>
          <a:r>
            <a:rPr lang="en-US"/>
            <a:t>Parts not available when needed</a:t>
          </a:r>
        </a:p>
      </dgm:t>
    </dgm:pt>
    <dgm:pt modelId="{F9A8FF26-EBD9-4854-A7CC-93A94A015CDF}" type="parTrans" cxnId="{0650A8DF-330A-4085-8935-2DD513C6087F}">
      <dgm:prSet/>
      <dgm:spPr/>
      <dgm:t>
        <a:bodyPr/>
        <a:lstStyle/>
        <a:p>
          <a:endParaRPr lang="en-US"/>
        </a:p>
      </dgm:t>
    </dgm:pt>
    <dgm:pt modelId="{47FDDECA-6D43-4D42-8DCB-1E8CAB74FC9E}" type="sibTrans" cxnId="{0650A8DF-330A-4085-8935-2DD513C6087F}">
      <dgm:prSet/>
      <dgm:spPr/>
      <dgm:t>
        <a:bodyPr/>
        <a:lstStyle/>
        <a:p>
          <a:endParaRPr lang="en-US"/>
        </a:p>
      </dgm:t>
    </dgm:pt>
    <dgm:pt modelId="{9AB78ADC-DF25-4348-BBF9-E1B1F94CC446}">
      <dgm:prSet/>
      <dgm:spPr/>
      <dgm:t>
        <a:bodyPr/>
        <a:lstStyle/>
        <a:p>
          <a:r>
            <a:rPr lang="en-US"/>
            <a:t>Warranties outside the dealership of other brands</a:t>
          </a:r>
        </a:p>
      </dgm:t>
    </dgm:pt>
    <dgm:pt modelId="{3CB60B8B-7C66-42B0-800E-6CA867359BA8}" type="parTrans" cxnId="{CF7F1E25-DBB3-4B4B-A56A-CCC7C618ED42}">
      <dgm:prSet/>
      <dgm:spPr/>
      <dgm:t>
        <a:bodyPr/>
        <a:lstStyle/>
        <a:p>
          <a:endParaRPr lang="en-US"/>
        </a:p>
      </dgm:t>
    </dgm:pt>
    <dgm:pt modelId="{4160EEBE-0B62-4FC0-A8AD-E3D0C11305D4}" type="sibTrans" cxnId="{CF7F1E25-DBB3-4B4B-A56A-CCC7C618ED42}">
      <dgm:prSet/>
      <dgm:spPr/>
      <dgm:t>
        <a:bodyPr/>
        <a:lstStyle/>
        <a:p>
          <a:endParaRPr lang="en-US"/>
        </a:p>
      </dgm:t>
    </dgm:pt>
    <dgm:pt modelId="{84144C05-7D19-416C-BE06-B8783C9E57E9}">
      <dgm:prSet/>
      <dgm:spPr/>
      <dgm:t>
        <a:bodyPr/>
        <a:lstStyle/>
        <a:p>
          <a:r>
            <a:rPr lang="en-US"/>
            <a:t>Recalls where there is no remedy</a:t>
          </a:r>
        </a:p>
      </dgm:t>
    </dgm:pt>
    <dgm:pt modelId="{21D99E81-B32B-42F0-9473-960B039DFF0E}" type="parTrans" cxnId="{17346B7A-63CC-4F97-947B-EAC209C851A4}">
      <dgm:prSet/>
      <dgm:spPr/>
      <dgm:t>
        <a:bodyPr/>
        <a:lstStyle/>
        <a:p>
          <a:endParaRPr lang="en-US"/>
        </a:p>
      </dgm:t>
    </dgm:pt>
    <dgm:pt modelId="{A3C7F590-2B8A-4DD2-B8EC-F3EABD9AC96F}" type="sibTrans" cxnId="{17346B7A-63CC-4F97-947B-EAC209C851A4}">
      <dgm:prSet/>
      <dgm:spPr/>
      <dgm:t>
        <a:bodyPr/>
        <a:lstStyle/>
        <a:p>
          <a:endParaRPr lang="en-US"/>
        </a:p>
      </dgm:t>
    </dgm:pt>
    <dgm:pt modelId="{5AC8ACF2-8B8D-4BD3-9379-A320622F4135}" type="pres">
      <dgm:prSet presAssocID="{87EC2F72-E00C-47FD-B538-0238C645E765}" presName="hierChild1" presStyleCnt="0">
        <dgm:presLayoutVars>
          <dgm:chPref val="1"/>
          <dgm:dir/>
          <dgm:animOne val="branch"/>
          <dgm:animLvl val="lvl"/>
          <dgm:resizeHandles/>
        </dgm:presLayoutVars>
      </dgm:prSet>
      <dgm:spPr/>
    </dgm:pt>
    <dgm:pt modelId="{FAAA8DFE-A091-4398-AD48-262E352C9384}" type="pres">
      <dgm:prSet presAssocID="{8422337D-0D46-4933-A119-08E6DE52540A}" presName="hierRoot1" presStyleCnt="0"/>
      <dgm:spPr/>
    </dgm:pt>
    <dgm:pt modelId="{314CD1A0-943F-4580-B15F-7CD70C6D5B1E}" type="pres">
      <dgm:prSet presAssocID="{8422337D-0D46-4933-A119-08E6DE52540A}" presName="composite" presStyleCnt="0"/>
      <dgm:spPr/>
    </dgm:pt>
    <dgm:pt modelId="{6D36EDBB-CB7F-4D36-BDE9-60B2E8A74090}" type="pres">
      <dgm:prSet presAssocID="{8422337D-0D46-4933-A119-08E6DE52540A}" presName="background" presStyleLbl="node0" presStyleIdx="0" presStyleCnt="4"/>
      <dgm:spPr/>
    </dgm:pt>
    <dgm:pt modelId="{35BE3C75-CB91-46B8-B4AD-6FCF5DE57F3A}" type="pres">
      <dgm:prSet presAssocID="{8422337D-0D46-4933-A119-08E6DE52540A}" presName="text" presStyleLbl="fgAcc0" presStyleIdx="0" presStyleCnt="4">
        <dgm:presLayoutVars>
          <dgm:chPref val="3"/>
        </dgm:presLayoutVars>
      </dgm:prSet>
      <dgm:spPr/>
    </dgm:pt>
    <dgm:pt modelId="{1EB2B1D1-02E1-462A-8F4E-3EB591AE70FA}" type="pres">
      <dgm:prSet presAssocID="{8422337D-0D46-4933-A119-08E6DE52540A}" presName="hierChild2" presStyleCnt="0"/>
      <dgm:spPr/>
    </dgm:pt>
    <dgm:pt modelId="{75C464A6-2F19-407F-B595-92A3759FF020}" type="pres">
      <dgm:prSet presAssocID="{360A751A-A61A-4E3E-9A85-7147837B4D6B}" presName="hierRoot1" presStyleCnt="0"/>
      <dgm:spPr/>
    </dgm:pt>
    <dgm:pt modelId="{CE458581-EC48-4B29-A949-B324558C0ED8}" type="pres">
      <dgm:prSet presAssocID="{360A751A-A61A-4E3E-9A85-7147837B4D6B}" presName="composite" presStyleCnt="0"/>
      <dgm:spPr/>
    </dgm:pt>
    <dgm:pt modelId="{A389B9B9-74E2-41F8-856A-F0A9246F6A37}" type="pres">
      <dgm:prSet presAssocID="{360A751A-A61A-4E3E-9A85-7147837B4D6B}" presName="background" presStyleLbl="node0" presStyleIdx="1" presStyleCnt="4"/>
      <dgm:spPr/>
    </dgm:pt>
    <dgm:pt modelId="{D63C7C3E-AB9B-4FE5-B60E-C458C9E2E7CF}" type="pres">
      <dgm:prSet presAssocID="{360A751A-A61A-4E3E-9A85-7147837B4D6B}" presName="text" presStyleLbl="fgAcc0" presStyleIdx="1" presStyleCnt="4">
        <dgm:presLayoutVars>
          <dgm:chPref val="3"/>
        </dgm:presLayoutVars>
      </dgm:prSet>
      <dgm:spPr/>
    </dgm:pt>
    <dgm:pt modelId="{032EC2AC-BC48-4997-A0E9-5D4FD0BB515A}" type="pres">
      <dgm:prSet presAssocID="{360A751A-A61A-4E3E-9A85-7147837B4D6B}" presName="hierChild2" presStyleCnt="0"/>
      <dgm:spPr/>
    </dgm:pt>
    <dgm:pt modelId="{6A6982FF-2373-4739-B32D-8B7ED03367E5}" type="pres">
      <dgm:prSet presAssocID="{9AB78ADC-DF25-4348-BBF9-E1B1F94CC446}" presName="hierRoot1" presStyleCnt="0"/>
      <dgm:spPr/>
    </dgm:pt>
    <dgm:pt modelId="{FC7C84C8-D12D-4B12-BC9C-8702E5C93149}" type="pres">
      <dgm:prSet presAssocID="{9AB78ADC-DF25-4348-BBF9-E1B1F94CC446}" presName="composite" presStyleCnt="0"/>
      <dgm:spPr/>
    </dgm:pt>
    <dgm:pt modelId="{9D4C1597-C252-42E4-A4D2-F09F6720B370}" type="pres">
      <dgm:prSet presAssocID="{9AB78ADC-DF25-4348-BBF9-E1B1F94CC446}" presName="background" presStyleLbl="node0" presStyleIdx="2" presStyleCnt="4"/>
      <dgm:spPr/>
    </dgm:pt>
    <dgm:pt modelId="{8B987958-E08A-4E9B-8C41-9D0CB3F800E8}" type="pres">
      <dgm:prSet presAssocID="{9AB78ADC-DF25-4348-BBF9-E1B1F94CC446}" presName="text" presStyleLbl="fgAcc0" presStyleIdx="2" presStyleCnt="4">
        <dgm:presLayoutVars>
          <dgm:chPref val="3"/>
        </dgm:presLayoutVars>
      </dgm:prSet>
      <dgm:spPr/>
    </dgm:pt>
    <dgm:pt modelId="{CBCEF248-6FC1-4C10-AB84-74C010616498}" type="pres">
      <dgm:prSet presAssocID="{9AB78ADC-DF25-4348-BBF9-E1B1F94CC446}" presName="hierChild2" presStyleCnt="0"/>
      <dgm:spPr/>
    </dgm:pt>
    <dgm:pt modelId="{4BFC8B2E-2DFC-4353-B967-610BBC115846}" type="pres">
      <dgm:prSet presAssocID="{84144C05-7D19-416C-BE06-B8783C9E57E9}" presName="hierRoot1" presStyleCnt="0"/>
      <dgm:spPr/>
    </dgm:pt>
    <dgm:pt modelId="{6C3B03BB-C0EA-4A14-BB0F-6368E0A666A2}" type="pres">
      <dgm:prSet presAssocID="{84144C05-7D19-416C-BE06-B8783C9E57E9}" presName="composite" presStyleCnt="0"/>
      <dgm:spPr/>
    </dgm:pt>
    <dgm:pt modelId="{184EF570-8EBB-44ED-98B4-3B2A58D49CBD}" type="pres">
      <dgm:prSet presAssocID="{84144C05-7D19-416C-BE06-B8783C9E57E9}" presName="background" presStyleLbl="node0" presStyleIdx="3" presStyleCnt="4"/>
      <dgm:spPr/>
    </dgm:pt>
    <dgm:pt modelId="{626E7FA5-2A5D-4707-9439-502E65800B5F}" type="pres">
      <dgm:prSet presAssocID="{84144C05-7D19-416C-BE06-B8783C9E57E9}" presName="text" presStyleLbl="fgAcc0" presStyleIdx="3" presStyleCnt="4">
        <dgm:presLayoutVars>
          <dgm:chPref val="3"/>
        </dgm:presLayoutVars>
      </dgm:prSet>
      <dgm:spPr/>
    </dgm:pt>
    <dgm:pt modelId="{82805229-3AB8-416C-BD21-B5A142E60FCD}" type="pres">
      <dgm:prSet presAssocID="{84144C05-7D19-416C-BE06-B8783C9E57E9}" presName="hierChild2" presStyleCnt="0"/>
      <dgm:spPr/>
    </dgm:pt>
  </dgm:ptLst>
  <dgm:cxnLst>
    <dgm:cxn modelId="{E36EC021-4A0E-4664-AE8E-1E93BEEEBEFA}" type="presOf" srcId="{8422337D-0D46-4933-A119-08E6DE52540A}" destId="{35BE3C75-CB91-46B8-B4AD-6FCF5DE57F3A}" srcOrd="0" destOrd="0" presId="urn:microsoft.com/office/officeart/2005/8/layout/hierarchy1"/>
    <dgm:cxn modelId="{CF7F1E25-DBB3-4B4B-A56A-CCC7C618ED42}" srcId="{87EC2F72-E00C-47FD-B538-0238C645E765}" destId="{9AB78ADC-DF25-4348-BBF9-E1B1F94CC446}" srcOrd="2" destOrd="0" parTransId="{3CB60B8B-7C66-42B0-800E-6CA867359BA8}" sibTransId="{4160EEBE-0B62-4FC0-A8AD-E3D0C11305D4}"/>
    <dgm:cxn modelId="{6465E333-F1E3-4FF8-A8EA-B0A7A030E8F8}" type="presOf" srcId="{84144C05-7D19-416C-BE06-B8783C9E57E9}" destId="{626E7FA5-2A5D-4707-9439-502E65800B5F}" srcOrd="0" destOrd="0" presId="urn:microsoft.com/office/officeart/2005/8/layout/hierarchy1"/>
    <dgm:cxn modelId="{7FA2123F-CE39-47D7-A017-88D7496CD6DE}" type="presOf" srcId="{87EC2F72-E00C-47FD-B538-0238C645E765}" destId="{5AC8ACF2-8B8D-4BD3-9379-A320622F4135}" srcOrd="0" destOrd="0" presId="urn:microsoft.com/office/officeart/2005/8/layout/hierarchy1"/>
    <dgm:cxn modelId="{17346B7A-63CC-4F97-947B-EAC209C851A4}" srcId="{87EC2F72-E00C-47FD-B538-0238C645E765}" destId="{84144C05-7D19-416C-BE06-B8783C9E57E9}" srcOrd="3" destOrd="0" parTransId="{21D99E81-B32B-42F0-9473-960B039DFF0E}" sibTransId="{A3C7F590-2B8A-4DD2-B8EC-F3EABD9AC96F}"/>
    <dgm:cxn modelId="{52FE9B89-6C88-4D5B-BCB7-C825961303FA}" type="presOf" srcId="{9AB78ADC-DF25-4348-BBF9-E1B1F94CC446}" destId="{8B987958-E08A-4E9B-8C41-9D0CB3F800E8}" srcOrd="0" destOrd="0" presId="urn:microsoft.com/office/officeart/2005/8/layout/hierarchy1"/>
    <dgm:cxn modelId="{AF193E8E-206A-4CAC-A6D2-FE61364777B3}" srcId="{87EC2F72-E00C-47FD-B538-0238C645E765}" destId="{8422337D-0D46-4933-A119-08E6DE52540A}" srcOrd="0" destOrd="0" parTransId="{40050272-C037-4C62-8DCB-757A7EBA58AA}" sibTransId="{0788A739-DB0D-4271-858B-A29935DA88D7}"/>
    <dgm:cxn modelId="{0650A8DF-330A-4085-8935-2DD513C6087F}" srcId="{87EC2F72-E00C-47FD-B538-0238C645E765}" destId="{360A751A-A61A-4E3E-9A85-7147837B4D6B}" srcOrd="1" destOrd="0" parTransId="{F9A8FF26-EBD9-4854-A7CC-93A94A015CDF}" sibTransId="{47FDDECA-6D43-4D42-8DCB-1E8CAB74FC9E}"/>
    <dgm:cxn modelId="{5B6750FC-E035-4EE5-A819-249F212093C2}" type="presOf" srcId="{360A751A-A61A-4E3E-9A85-7147837B4D6B}" destId="{D63C7C3E-AB9B-4FE5-B60E-C458C9E2E7CF}" srcOrd="0" destOrd="0" presId="urn:microsoft.com/office/officeart/2005/8/layout/hierarchy1"/>
    <dgm:cxn modelId="{26EBA5D9-9FC0-43B7-9EA5-2DD5676DC81A}" type="presParOf" srcId="{5AC8ACF2-8B8D-4BD3-9379-A320622F4135}" destId="{FAAA8DFE-A091-4398-AD48-262E352C9384}" srcOrd="0" destOrd="0" presId="urn:microsoft.com/office/officeart/2005/8/layout/hierarchy1"/>
    <dgm:cxn modelId="{F8F7B7C1-8890-4720-8906-720E7509A768}" type="presParOf" srcId="{FAAA8DFE-A091-4398-AD48-262E352C9384}" destId="{314CD1A0-943F-4580-B15F-7CD70C6D5B1E}" srcOrd="0" destOrd="0" presId="urn:microsoft.com/office/officeart/2005/8/layout/hierarchy1"/>
    <dgm:cxn modelId="{D820CC79-987B-461C-A53E-598A662D5D72}" type="presParOf" srcId="{314CD1A0-943F-4580-B15F-7CD70C6D5B1E}" destId="{6D36EDBB-CB7F-4D36-BDE9-60B2E8A74090}" srcOrd="0" destOrd="0" presId="urn:microsoft.com/office/officeart/2005/8/layout/hierarchy1"/>
    <dgm:cxn modelId="{2EDF77C3-B662-4E63-811C-9C83D5C9EBBF}" type="presParOf" srcId="{314CD1A0-943F-4580-B15F-7CD70C6D5B1E}" destId="{35BE3C75-CB91-46B8-B4AD-6FCF5DE57F3A}" srcOrd="1" destOrd="0" presId="urn:microsoft.com/office/officeart/2005/8/layout/hierarchy1"/>
    <dgm:cxn modelId="{2891936C-F2D3-4BBF-A9F2-2A0CC62D8F9E}" type="presParOf" srcId="{FAAA8DFE-A091-4398-AD48-262E352C9384}" destId="{1EB2B1D1-02E1-462A-8F4E-3EB591AE70FA}" srcOrd="1" destOrd="0" presId="urn:microsoft.com/office/officeart/2005/8/layout/hierarchy1"/>
    <dgm:cxn modelId="{BEA36CB8-852D-4AC0-928E-CC122583AF86}" type="presParOf" srcId="{5AC8ACF2-8B8D-4BD3-9379-A320622F4135}" destId="{75C464A6-2F19-407F-B595-92A3759FF020}" srcOrd="1" destOrd="0" presId="urn:microsoft.com/office/officeart/2005/8/layout/hierarchy1"/>
    <dgm:cxn modelId="{A1C83147-960D-4B8A-B1D2-61DED84E4EE8}" type="presParOf" srcId="{75C464A6-2F19-407F-B595-92A3759FF020}" destId="{CE458581-EC48-4B29-A949-B324558C0ED8}" srcOrd="0" destOrd="0" presId="urn:microsoft.com/office/officeart/2005/8/layout/hierarchy1"/>
    <dgm:cxn modelId="{EB3F4DFA-47BC-4DEC-82F9-0943920B92AD}" type="presParOf" srcId="{CE458581-EC48-4B29-A949-B324558C0ED8}" destId="{A389B9B9-74E2-41F8-856A-F0A9246F6A37}" srcOrd="0" destOrd="0" presId="urn:microsoft.com/office/officeart/2005/8/layout/hierarchy1"/>
    <dgm:cxn modelId="{76B5E3FE-3E9D-411C-B480-33C7A4798B52}" type="presParOf" srcId="{CE458581-EC48-4B29-A949-B324558C0ED8}" destId="{D63C7C3E-AB9B-4FE5-B60E-C458C9E2E7CF}" srcOrd="1" destOrd="0" presId="urn:microsoft.com/office/officeart/2005/8/layout/hierarchy1"/>
    <dgm:cxn modelId="{A9C485A0-D84A-4E2B-BDE5-42161739D273}" type="presParOf" srcId="{75C464A6-2F19-407F-B595-92A3759FF020}" destId="{032EC2AC-BC48-4997-A0E9-5D4FD0BB515A}" srcOrd="1" destOrd="0" presId="urn:microsoft.com/office/officeart/2005/8/layout/hierarchy1"/>
    <dgm:cxn modelId="{859B2719-80D6-4C6B-A140-6AFC2D3ED1D1}" type="presParOf" srcId="{5AC8ACF2-8B8D-4BD3-9379-A320622F4135}" destId="{6A6982FF-2373-4739-B32D-8B7ED03367E5}" srcOrd="2" destOrd="0" presId="urn:microsoft.com/office/officeart/2005/8/layout/hierarchy1"/>
    <dgm:cxn modelId="{13DAF613-F883-4A50-9412-09C0709C1036}" type="presParOf" srcId="{6A6982FF-2373-4739-B32D-8B7ED03367E5}" destId="{FC7C84C8-D12D-4B12-BC9C-8702E5C93149}" srcOrd="0" destOrd="0" presId="urn:microsoft.com/office/officeart/2005/8/layout/hierarchy1"/>
    <dgm:cxn modelId="{5EEE814B-1B5C-4922-AC20-EDF866E39AF8}" type="presParOf" srcId="{FC7C84C8-D12D-4B12-BC9C-8702E5C93149}" destId="{9D4C1597-C252-42E4-A4D2-F09F6720B370}" srcOrd="0" destOrd="0" presId="urn:microsoft.com/office/officeart/2005/8/layout/hierarchy1"/>
    <dgm:cxn modelId="{0084D8AB-3EA0-4E97-B60E-CC0353BF561C}" type="presParOf" srcId="{FC7C84C8-D12D-4B12-BC9C-8702E5C93149}" destId="{8B987958-E08A-4E9B-8C41-9D0CB3F800E8}" srcOrd="1" destOrd="0" presId="urn:microsoft.com/office/officeart/2005/8/layout/hierarchy1"/>
    <dgm:cxn modelId="{135140D6-6328-45A6-BA93-55D1AD52C715}" type="presParOf" srcId="{6A6982FF-2373-4739-B32D-8B7ED03367E5}" destId="{CBCEF248-6FC1-4C10-AB84-74C010616498}" srcOrd="1" destOrd="0" presId="urn:microsoft.com/office/officeart/2005/8/layout/hierarchy1"/>
    <dgm:cxn modelId="{79152753-5A04-40F0-A72D-44F172C997DD}" type="presParOf" srcId="{5AC8ACF2-8B8D-4BD3-9379-A320622F4135}" destId="{4BFC8B2E-2DFC-4353-B967-610BBC115846}" srcOrd="3" destOrd="0" presId="urn:microsoft.com/office/officeart/2005/8/layout/hierarchy1"/>
    <dgm:cxn modelId="{B1FE0802-FA1B-4D6C-8B49-6684B4831C01}" type="presParOf" srcId="{4BFC8B2E-2DFC-4353-B967-610BBC115846}" destId="{6C3B03BB-C0EA-4A14-BB0F-6368E0A666A2}" srcOrd="0" destOrd="0" presId="urn:microsoft.com/office/officeart/2005/8/layout/hierarchy1"/>
    <dgm:cxn modelId="{4593D742-596B-4690-B3A2-45A83D838A67}" type="presParOf" srcId="{6C3B03BB-C0EA-4A14-BB0F-6368E0A666A2}" destId="{184EF570-8EBB-44ED-98B4-3B2A58D49CBD}" srcOrd="0" destOrd="0" presId="urn:microsoft.com/office/officeart/2005/8/layout/hierarchy1"/>
    <dgm:cxn modelId="{42C56443-68C4-4A53-942E-5E10D0F305C8}" type="presParOf" srcId="{6C3B03BB-C0EA-4A14-BB0F-6368E0A666A2}" destId="{626E7FA5-2A5D-4707-9439-502E65800B5F}" srcOrd="1" destOrd="0" presId="urn:microsoft.com/office/officeart/2005/8/layout/hierarchy1"/>
    <dgm:cxn modelId="{5AC6F611-E7A1-4F3F-A87A-9F9A5E27B5C3}" type="presParOf" srcId="{4BFC8B2E-2DFC-4353-B967-610BBC115846}" destId="{82805229-3AB8-416C-BD21-B5A142E60FCD}"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0E7CCE-8ABA-4B5F-B644-179214DC7809}">
      <dsp:nvSpPr>
        <dsp:cNvPr id="0" name=""/>
        <dsp:cNvSpPr/>
      </dsp:nvSpPr>
      <dsp:spPr>
        <a:xfrm>
          <a:off x="0" y="28446"/>
          <a:ext cx="9906000" cy="164150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a:t>The expected thing is to recondition the used cars that are going to stay at the dealership at 100% because according to the analysis it is obvious that when the client does a test drive the car is not in condition to sell and that is why they reach so many days in inventory and I will do the following:</a:t>
          </a:r>
        </a:p>
      </dsp:txBody>
      <dsp:txXfrm>
        <a:off x="80132" y="108578"/>
        <a:ext cx="9745736" cy="1481245"/>
      </dsp:txXfrm>
    </dsp:sp>
    <dsp:sp modelId="{101D5A14-5F3B-41B0-9C33-E85B7AB2B05F}">
      <dsp:nvSpPr>
        <dsp:cNvPr id="0" name=""/>
        <dsp:cNvSpPr/>
      </dsp:nvSpPr>
      <dsp:spPr>
        <a:xfrm>
          <a:off x="0" y="1736196"/>
          <a:ext cx="9906000" cy="164150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a:t>Define reconditioning process with the sales and human resources manager so that it is written down and include the following</a:t>
          </a:r>
        </a:p>
      </dsp:txBody>
      <dsp:txXfrm>
        <a:off x="80132" y="1816328"/>
        <a:ext cx="9745736" cy="1481245"/>
      </dsp:txXfrm>
    </dsp:sp>
    <dsp:sp modelId="{0B3CBFD7-89BD-4163-A0AC-77752663CE52}">
      <dsp:nvSpPr>
        <dsp:cNvPr id="0" name=""/>
        <dsp:cNvSpPr/>
      </dsp:nvSpPr>
      <dsp:spPr>
        <a:xfrm>
          <a:off x="0" y="3377707"/>
          <a:ext cx="9906000" cy="1904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4516" tIns="29210" rIns="163576" bIns="29210" numCol="1" spcCol="1270" anchor="t" anchorCtr="0">
          <a:noAutofit/>
        </a:bodyPr>
        <a:lstStyle/>
        <a:p>
          <a:pPr marL="171450" lvl="1" indent="-171450" algn="l" defTabSz="800100">
            <a:lnSpc>
              <a:spcPct val="90000"/>
            </a:lnSpc>
            <a:spcBef>
              <a:spcPct val="0"/>
            </a:spcBef>
            <a:spcAft>
              <a:spcPct val="20000"/>
            </a:spcAft>
            <a:buChar char="•"/>
          </a:pPr>
          <a:r>
            <a:rPr lang="en-US" sz="1800" kern="1200" dirty="0"/>
            <a:t>Well</a:t>
          </a:r>
        </a:p>
        <a:p>
          <a:pPr marL="171450" lvl="1" indent="-171450" algn="l" defTabSz="800100">
            <a:lnSpc>
              <a:spcPct val="90000"/>
            </a:lnSpc>
            <a:spcBef>
              <a:spcPct val="0"/>
            </a:spcBef>
            <a:spcAft>
              <a:spcPct val="20000"/>
            </a:spcAft>
            <a:buChar char="•"/>
          </a:pPr>
          <a:r>
            <a:rPr lang="en-US" sz="1800" kern="1200" dirty="0"/>
            <a:t>done appraisal verifying all the multipoint including Carfax at the time </a:t>
          </a:r>
        </a:p>
        <a:p>
          <a:pPr marL="171450" lvl="1" indent="-171450" algn="l" defTabSz="800100">
            <a:lnSpc>
              <a:spcPct val="90000"/>
            </a:lnSpc>
            <a:spcBef>
              <a:spcPct val="0"/>
            </a:spcBef>
            <a:spcAft>
              <a:spcPct val="20000"/>
            </a:spcAft>
            <a:buChar char="•"/>
          </a:pPr>
          <a:r>
            <a:rPr lang="en-US" sz="1800" kern="1200" dirty="0"/>
            <a:t>Take the car in for service the same day and if it comes from auction too</a:t>
          </a:r>
        </a:p>
        <a:p>
          <a:pPr marL="171450" lvl="1" indent="-171450" algn="l" defTabSz="800100">
            <a:lnSpc>
              <a:spcPct val="90000"/>
            </a:lnSpc>
            <a:spcBef>
              <a:spcPct val="0"/>
            </a:spcBef>
            <a:spcAft>
              <a:spcPct val="20000"/>
            </a:spcAft>
            <a:buChar char="•"/>
          </a:pPr>
          <a:r>
            <a:rPr lang="en-US" sz="1800" kern="1200" dirty="0"/>
            <a:t>When they leave service, they go to the cleaning area or body shop if necessary.</a:t>
          </a:r>
        </a:p>
        <a:p>
          <a:pPr marL="171450" lvl="1" indent="-171450" algn="l" defTabSz="800100">
            <a:lnSpc>
              <a:spcPct val="90000"/>
            </a:lnSpc>
            <a:spcBef>
              <a:spcPct val="0"/>
            </a:spcBef>
            <a:spcAft>
              <a:spcPct val="20000"/>
            </a:spcAft>
            <a:buChar char="•"/>
          </a:pPr>
          <a:r>
            <a:rPr lang="en-US" sz="1800" kern="1200"/>
            <a:t>Set prices by comparing the local market for the unit and make videos with advertising to put in the sales area</a:t>
          </a:r>
        </a:p>
        <a:p>
          <a:pPr marL="171450" lvl="1" indent="-171450" algn="l" defTabSz="800100">
            <a:lnSpc>
              <a:spcPct val="90000"/>
            </a:lnSpc>
            <a:spcBef>
              <a:spcPct val="0"/>
            </a:spcBef>
            <a:spcAft>
              <a:spcPct val="20000"/>
            </a:spcAft>
            <a:buChar char="•"/>
          </a:pPr>
          <a:r>
            <a:rPr lang="en-US" sz="1800" kern="1200"/>
            <a:t>Every vehicle will have its sticker price with its Carfax and service history.</a:t>
          </a:r>
        </a:p>
      </dsp:txBody>
      <dsp:txXfrm>
        <a:off x="0" y="3377707"/>
        <a:ext cx="9906000" cy="19044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7B17BB-DCDE-4E12-830C-6F6C4C2F9AE0}">
      <dsp:nvSpPr>
        <dsp:cNvPr id="0" name=""/>
        <dsp:cNvSpPr/>
      </dsp:nvSpPr>
      <dsp:spPr>
        <a:xfrm>
          <a:off x="694150" y="131572"/>
          <a:ext cx="1921500" cy="1921500"/>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24158C2-3713-413A-ACF3-42F7AF9C244C}">
      <dsp:nvSpPr>
        <dsp:cNvPr id="0" name=""/>
        <dsp:cNvSpPr/>
      </dsp:nvSpPr>
      <dsp:spPr>
        <a:xfrm>
          <a:off x="1103650" y="541072"/>
          <a:ext cx="1102500" cy="110250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C97AFFD-0216-4DB8-AEA1-C4FFECF80BDC}">
      <dsp:nvSpPr>
        <dsp:cNvPr id="0" name=""/>
        <dsp:cNvSpPr/>
      </dsp:nvSpPr>
      <dsp:spPr>
        <a:xfrm>
          <a:off x="79900" y="2651573"/>
          <a:ext cx="315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44550">
            <a:lnSpc>
              <a:spcPct val="90000"/>
            </a:lnSpc>
            <a:spcBef>
              <a:spcPct val="0"/>
            </a:spcBef>
            <a:spcAft>
              <a:spcPct val="35000"/>
            </a:spcAft>
            <a:buNone/>
            <a:defRPr cap="all"/>
          </a:pPr>
          <a:r>
            <a:rPr lang="en-US" sz="1900" kern="1200"/>
            <a:t>Loss control in the department</a:t>
          </a:r>
        </a:p>
      </dsp:txBody>
      <dsp:txXfrm>
        <a:off x="79900" y="2651573"/>
        <a:ext cx="3150000" cy="720000"/>
      </dsp:txXfrm>
    </dsp:sp>
    <dsp:sp modelId="{97A7C4F9-E1E5-4988-8338-DE5E4B147479}">
      <dsp:nvSpPr>
        <dsp:cNvPr id="0" name=""/>
        <dsp:cNvSpPr/>
      </dsp:nvSpPr>
      <dsp:spPr>
        <a:xfrm>
          <a:off x="4395400" y="131572"/>
          <a:ext cx="1921500" cy="1921500"/>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2E9EB36-ACCA-4B1B-B31E-0C1B1614BDBC}">
      <dsp:nvSpPr>
        <dsp:cNvPr id="0" name=""/>
        <dsp:cNvSpPr/>
      </dsp:nvSpPr>
      <dsp:spPr>
        <a:xfrm>
          <a:off x="4804900" y="541072"/>
          <a:ext cx="1102500" cy="110250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4E79C9B-FBB9-4F09-AA57-24CB00490066}">
      <dsp:nvSpPr>
        <dsp:cNvPr id="0" name=""/>
        <dsp:cNvSpPr/>
      </dsp:nvSpPr>
      <dsp:spPr>
        <a:xfrm>
          <a:off x="3781150" y="2651573"/>
          <a:ext cx="315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44550">
            <a:lnSpc>
              <a:spcPct val="90000"/>
            </a:lnSpc>
            <a:spcBef>
              <a:spcPct val="0"/>
            </a:spcBef>
            <a:spcAft>
              <a:spcPct val="35000"/>
            </a:spcAft>
            <a:buNone/>
            <a:defRPr cap="all"/>
          </a:pPr>
          <a:r>
            <a:rPr lang="en-US" sz="1900" kern="1200"/>
            <a:t>Customer satisfaction</a:t>
          </a:r>
        </a:p>
      </dsp:txBody>
      <dsp:txXfrm>
        <a:off x="3781150" y="2651573"/>
        <a:ext cx="3150000" cy="720000"/>
      </dsp:txXfrm>
    </dsp:sp>
    <dsp:sp modelId="{BEFE7E54-F3D5-4348-B932-C4499DB54819}">
      <dsp:nvSpPr>
        <dsp:cNvPr id="0" name=""/>
        <dsp:cNvSpPr/>
      </dsp:nvSpPr>
      <dsp:spPr>
        <a:xfrm>
          <a:off x="8096651" y="131572"/>
          <a:ext cx="1921500" cy="1921500"/>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7046324-8149-4E44-A4CD-98820F53FF10}">
      <dsp:nvSpPr>
        <dsp:cNvPr id="0" name=""/>
        <dsp:cNvSpPr/>
      </dsp:nvSpPr>
      <dsp:spPr>
        <a:xfrm>
          <a:off x="8506151" y="541072"/>
          <a:ext cx="1102500" cy="110250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D02026A-7E52-434C-96A6-C8872002D479}">
      <dsp:nvSpPr>
        <dsp:cNvPr id="0" name=""/>
        <dsp:cNvSpPr/>
      </dsp:nvSpPr>
      <dsp:spPr>
        <a:xfrm>
          <a:off x="7482401" y="2651573"/>
          <a:ext cx="315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44550">
            <a:lnSpc>
              <a:spcPct val="90000"/>
            </a:lnSpc>
            <a:spcBef>
              <a:spcPct val="0"/>
            </a:spcBef>
            <a:spcAft>
              <a:spcPct val="35000"/>
            </a:spcAft>
            <a:buNone/>
            <a:defRPr cap="all"/>
          </a:pPr>
          <a:r>
            <a:rPr lang="en-US" sz="1900" kern="1200"/>
            <a:t>We move inventory faster so we can continue to buy more.</a:t>
          </a:r>
        </a:p>
      </dsp:txBody>
      <dsp:txXfrm>
        <a:off x="7482401" y="2651573"/>
        <a:ext cx="3150000" cy="7200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36EDBB-CB7F-4D36-BDE9-60B2E8A74090}">
      <dsp:nvSpPr>
        <dsp:cNvPr id="0" name=""/>
        <dsp:cNvSpPr/>
      </dsp:nvSpPr>
      <dsp:spPr>
        <a:xfrm>
          <a:off x="3138" y="921856"/>
          <a:ext cx="2240795" cy="142290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5BE3C75-CB91-46B8-B4AD-6FCF5DE57F3A}">
      <dsp:nvSpPr>
        <dsp:cNvPr id="0" name=""/>
        <dsp:cNvSpPr/>
      </dsp:nvSpPr>
      <dsp:spPr>
        <a:xfrm>
          <a:off x="252115" y="1158384"/>
          <a:ext cx="2240795" cy="142290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a:t>Lack of technicians in the service department</a:t>
          </a:r>
        </a:p>
      </dsp:txBody>
      <dsp:txXfrm>
        <a:off x="293790" y="1200059"/>
        <a:ext cx="2157445" cy="1339555"/>
      </dsp:txXfrm>
    </dsp:sp>
    <dsp:sp modelId="{A389B9B9-74E2-41F8-856A-F0A9246F6A37}">
      <dsp:nvSpPr>
        <dsp:cNvPr id="0" name=""/>
        <dsp:cNvSpPr/>
      </dsp:nvSpPr>
      <dsp:spPr>
        <a:xfrm>
          <a:off x="2741889" y="921856"/>
          <a:ext cx="2240795" cy="142290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63C7C3E-AB9B-4FE5-B60E-C458C9E2E7CF}">
      <dsp:nvSpPr>
        <dsp:cNvPr id="0" name=""/>
        <dsp:cNvSpPr/>
      </dsp:nvSpPr>
      <dsp:spPr>
        <a:xfrm>
          <a:off x="2990866" y="1158384"/>
          <a:ext cx="2240795" cy="142290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a:t>Parts not available when needed</a:t>
          </a:r>
        </a:p>
      </dsp:txBody>
      <dsp:txXfrm>
        <a:off x="3032541" y="1200059"/>
        <a:ext cx="2157445" cy="1339555"/>
      </dsp:txXfrm>
    </dsp:sp>
    <dsp:sp modelId="{9D4C1597-C252-42E4-A4D2-F09F6720B370}">
      <dsp:nvSpPr>
        <dsp:cNvPr id="0" name=""/>
        <dsp:cNvSpPr/>
      </dsp:nvSpPr>
      <dsp:spPr>
        <a:xfrm>
          <a:off x="5480639" y="921856"/>
          <a:ext cx="2240795" cy="142290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B987958-E08A-4E9B-8C41-9D0CB3F800E8}">
      <dsp:nvSpPr>
        <dsp:cNvPr id="0" name=""/>
        <dsp:cNvSpPr/>
      </dsp:nvSpPr>
      <dsp:spPr>
        <a:xfrm>
          <a:off x="5729616" y="1158384"/>
          <a:ext cx="2240795" cy="142290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a:t>Warranties outside the dealership of other brands</a:t>
          </a:r>
        </a:p>
      </dsp:txBody>
      <dsp:txXfrm>
        <a:off x="5771291" y="1200059"/>
        <a:ext cx="2157445" cy="1339555"/>
      </dsp:txXfrm>
    </dsp:sp>
    <dsp:sp modelId="{184EF570-8EBB-44ED-98B4-3B2A58D49CBD}">
      <dsp:nvSpPr>
        <dsp:cNvPr id="0" name=""/>
        <dsp:cNvSpPr/>
      </dsp:nvSpPr>
      <dsp:spPr>
        <a:xfrm>
          <a:off x="8219390" y="921856"/>
          <a:ext cx="2240795" cy="142290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26E7FA5-2A5D-4707-9439-502E65800B5F}">
      <dsp:nvSpPr>
        <dsp:cNvPr id="0" name=""/>
        <dsp:cNvSpPr/>
      </dsp:nvSpPr>
      <dsp:spPr>
        <a:xfrm>
          <a:off x="8468367" y="1158384"/>
          <a:ext cx="2240795" cy="142290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a:t>Recalls where there is no remedy</a:t>
          </a:r>
        </a:p>
      </dsp:txBody>
      <dsp:txXfrm>
        <a:off x="8510042" y="1200059"/>
        <a:ext cx="2157445" cy="1339555"/>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7C8DB4-61C8-445C-8EDB-CA1EB4F4325A}" type="datetimeFigureOut">
              <a:rPr lang="en-US" smtClean="0"/>
              <a:t>9/28/2024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D1DE75-0E28-44AC-BEB0-9F97ACE1B8B0}" type="slidenum">
              <a:rPr lang="en-US" smtClean="0"/>
              <a:t>‹#›</a:t>
            </a:fld>
            <a:endParaRPr lang="en-US"/>
          </a:p>
        </p:txBody>
      </p:sp>
    </p:spTree>
    <p:extLst>
      <p:ext uri="{BB962C8B-B14F-4D97-AF65-F5344CB8AC3E}">
        <p14:creationId xmlns:p14="http://schemas.microsoft.com/office/powerpoint/2010/main" val="18834874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CD1DE75-0E28-44AC-BEB0-9F97ACE1B8B0}" type="slidenum">
              <a:rPr lang="en-US" smtClean="0"/>
              <a:t>10</a:t>
            </a:fld>
            <a:endParaRPr lang="en-US"/>
          </a:p>
        </p:txBody>
      </p:sp>
    </p:spTree>
    <p:extLst>
      <p:ext uri="{BB962C8B-B14F-4D97-AF65-F5344CB8AC3E}">
        <p14:creationId xmlns:p14="http://schemas.microsoft.com/office/powerpoint/2010/main" val="25878973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BB0DB3-A8FF-4ABB-9E2E-D960422260EB}"/>
              </a:ext>
            </a:extLst>
          </p:cNvPr>
          <p:cNvSpPr>
            <a:spLocks noGrp="1"/>
          </p:cNvSpPr>
          <p:nvPr>
            <p:ph type="ctrTitle"/>
          </p:nvPr>
        </p:nvSpPr>
        <p:spPr>
          <a:xfrm>
            <a:off x="1524000" y="1122363"/>
            <a:ext cx="9144000" cy="3025308"/>
          </a:xfrm>
        </p:spPr>
        <p:txBody>
          <a:bodyPr anchor="b">
            <a:normAutofit/>
          </a:bodyPr>
          <a:lstStyle>
            <a:lvl1pPr algn="ctr">
              <a:defRPr sz="6600"/>
            </a:lvl1pPr>
          </a:lstStyle>
          <a:p>
            <a:r>
              <a:rPr lang="en-US" dirty="0"/>
              <a:t>Click to edit Master title style</a:t>
            </a:r>
          </a:p>
        </p:txBody>
      </p:sp>
      <p:sp>
        <p:nvSpPr>
          <p:cNvPr id="3" name="Subtitle 2">
            <a:extLst>
              <a:ext uri="{FF2B5EF4-FFF2-40B4-BE49-F238E27FC236}">
                <a16:creationId xmlns:a16="http://schemas.microsoft.com/office/drawing/2014/main" id="{8BEE0618-75D7-410F-859C-CDF53BC53E85}"/>
              </a:ext>
            </a:extLst>
          </p:cNvPr>
          <p:cNvSpPr>
            <a:spLocks noGrp="1"/>
          </p:cNvSpPr>
          <p:nvPr>
            <p:ph type="subTitle" idx="1"/>
          </p:nvPr>
        </p:nvSpPr>
        <p:spPr>
          <a:xfrm>
            <a:off x="1524000" y="4386729"/>
            <a:ext cx="9144000" cy="1135529"/>
          </a:xfrm>
        </p:spPr>
        <p:txBody>
          <a:bodyPr>
            <a:normAutofit/>
          </a:bodyPr>
          <a:lstStyle>
            <a:lvl1pPr marL="0" indent="0" algn="ctr">
              <a:lnSpc>
                <a:spcPct val="120000"/>
              </a:lnSpc>
              <a:buNone/>
              <a:defRPr sz="1800" b="1" cap="all" spc="3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A5237F11-76DB-4DD9-9747-3F38D05BA0FE}"/>
              </a:ext>
            </a:extLst>
          </p:cNvPr>
          <p:cNvSpPr>
            <a:spLocks noGrp="1"/>
          </p:cNvSpPr>
          <p:nvPr>
            <p:ph type="dt" sz="half" idx="10"/>
          </p:nvPr>
        </p:nvSpPr>
        <p:spPr/>
        <p:txBody>
          <a:bodyPr/>
          <a:lstStyle/>
          <a:p>
            <a:fld id="{11EAACC7-3B3F-47D1-959A-EF58926E955E}" type="datetimeFigureOut">
              <a:rPr lang="en-US" smtClean="0"/>
              <a:t>9/28/2024</a:t>
            </a:fld>
            <a:endParaRPr lang="en-US"/>
          </a:p>
        </p:txBody>
      </p:sp>
      <p:sp>
        <p:nvSpPr>
          <p:cNvPr id="5" name="Footer Placeholder 4">
            <a:extLst>
              <a:ext uri="{FF2B5EF4-FFF2-40B4-BE49-F238E27FC236}">
                <a16:creationId xmlns:a16="http://schemas.microsoft.com/office/drawing/2014/main" id="{3059F581-81B0-44B3-ABA5-A25CA4BAE48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10D591-ADCF-4300-8282-72AE357F3D2D}"/>
              </a:ext>
            </a:extLst>
          </p:cNvPr>
          <p:cNvSpPr>
            <a:spLocks noGrp="1"/>
          </p:cNvSpPr>
          <p:nvPr>
            <p:ph type="sldNum" sz="quarter" idx="12"/>
          </p:nvPr>
        </p:nvSpPr>
        <p:spPr/>
        <p:txBody>
          <a:bodyPr/>
          <a:lstStyle/>
          <a:p>
            <a:fld id="{312CC964-A50B-4C29-B4E4-2C30BB34CCF3}" type="slidenum">
              <a:rPr lang="en-US" smtClean="0"/>
              <a:t>‹#›</a:t>
            </a:fld>
            <a:endParaRPr lang="en-US"/>
          </a:p>
        </p:txBody>
      </p:sp>
    </p:spTree>
    <p:extLst>
      <p:ext uri="{BB962C8B-B14F-4D97-AF65-F5344CB8AC3E}">
        <p14:creationId xmlns:p14="http://schemas.microsoft.com/office/powerpoint/2010/main" val="28085146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E5C77-55F8-4677-A96C-E6D3F5545DC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9A064EF-ADDA-4943-8F87-A7469D79975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6B0D493-D1E7-4358-95E9-B5B80A49E603}"/>
              </a:ext>
            </a:extLst>
          </p:cNvPr>
          <p:cNvSpPr>
            <a:spLocks noGrp="1"/>
          </p:cNvSpPr>
          <p:nvPr>
            <p:ph type="dt" sz="half" idx="10"/>
          </p:nvPr>
        </p:nvSpPr>
        <p:spPr/>
        <p:txBody>
          <a:bodyPr/>
          <a:lstStyle/>
          <a:p>
            <a:fld id="{11EAACC7-3B3F-47D1-959A-EF58926E955E}" type="datetimeFigureOut">
              <a:rPr lang="en-US" smtClean="0"/>
              <a:t>9/28/2024</a:t>
            </a:fld>
            <a:endParaRPr lang="en-US"/>
          </a:p>
        </p:txBody>
      </p:sp>
      <p:sp>
        <p:nvSpPr>
          <p:cNvPr id="5" name="Footer Placeholder 4">
            <a:extLst>
              <a:ext uri="{FF2B5EF4-FFF2-40B4-BE49-F238E27FC236}">
                <a16:creationId xmlns:a16="http://schemas.microsoft.com/office/drawing/2014/main" id="{A6E98326-3276-4B9E-960F-10C6677BFA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4C3AC2-288D-4FEE-BF80-0EAEDDFAB049}"/>
              </a:ext>
            </a:extLst>
          </p:cNvPr>
          <p:cNvSpPr>
            <a:spLocks noGrp="1"/>
          </p:cNvSpPr>
          <p:nvPr>
            <p:ph type="sldNum" sz="quarter" idx="12"/>
          </p:nvPr>
        </p:nvSpPr>
        <p:spPr/>
        <p:txBody>
          <a:bodyPr/>
          <a:lstStyle/>
          <a:p>
            <a:fld id="{312CC964-A50B-4C29-B4E4-2C30BB34CCF3}" type="slidenum">
              <a:rPr lang="en-US" smtClean="0"/>
              <a:t>‹#›</a:t>
            </a:fld>
            <a:endParaRPr lang="en-US"/>
          </a:p>
        </p:txBody>
      </p:sp>
    </p:spTree>
    <p:extLst>
      <p:ext uri="{BB962C8B-B14F-4D97-AF65-F5344CB8AC3E}">
        <p14:creationId xmlns:p14="http://schemas.microsoft.com/office/powerpoint/2010/main" val="23800899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3333C6A-5417-40BD-BF7A-94058322377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43BCB45-B343-46F6-9718-AA0D68CED1F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FBDA2A4-FD34-4E17-908F-4367B1E644C3}"/>
              </a:ext>
            </a:extLst>
          </p:cNvPr>
          <p:cNvSpPr>
            <a:spLocks noGrp="1"/>
          </p:cNvSpPr>
          <p:nvPr>
            <p:ph type="dt" sz="half" idx="10"/>
          </p:nvPr>
        </p:nvSpPr>
        <p:spPr/>
        <p:txBody>
          <a:bodyPr/>
          <a:lstStyle/>
          <a:p>
            <a:fld id="{11EAACC7-3B3F-47D1-959A-EF58926E955E}" type="datetimeFigureOut">
              <a:rPr lang="en-US" smtClean="0"/>
              <a:t>9/28/2024</a:t>
            </a:fld>
            <a:endParaRPr lang="en-US"/>
          </a:p>
        </p:txBody>
      </p:sp>
      <p:sp>
        <p:nvSpPr>
          <p:cNvPr id="5" name="Footer Placeholder 4">
            <a:extLst>
              <a:ext uri="{FF2B5EF4-FFF2-40B4-BE49-F238E27FC236}">
                <a16:creationId xmlns:a16="http://schemas.microsoft.com/office/drawing/2014/main" id="{93B87AE3-776D-451D-AA52-C06B747248C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A0C4D5-BE1E-4D6A-9196-E0F9E42B2E1E}"/>
              </a:ext>
            </a:extLst>
          </p:cNvPr>
          <p:cNvSpPr>
            <a:spLocks noGrp="1"/>
          </p:cNvSpPr>
          <p:nvPr>
            <p:ph type="sldNum" sz="quarter" idx="12"/>
          </p:nvPr>
        </p:nvSpPr>
        <p:spPr/>
        <p:txBody>
          <a:bodyPr/>
          <a:lstStyle/>
          <a:p>
            <a:fld id="{312CC964-A50B-4C29-B4E4-2C30BB34CCF3}" type="slidenum">
              <a:rPr lang="en-US" smtClean="0"/>
              <a:t>‹#›</a:t>
            </a:fld>
            <a:endParaRPr lang="en-US"/>
          </a:p>
        </p:txBody>
      </p:sp>
    </p:spTree>
    <p:extLst>
      <p:ext uri="{BB962C8B-B14F-4D97-AF65-F5344CB8AC3E}">
        <p14:creationId xmlns:p14="http://schemas.microsoft.com/office/powerpoint/2010/main" val="34522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75558-A264-444E-829B-51AAE6B4BFCE}"/>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908D9373-37D1-4135-8D34-755E139F79DD}"/>
              </a:ext>
            </a:extLst>
          </p:cNvPr>
          <p:cNvSpPr>
            <a:spLocks noGrp="1"/>
          </p:cNvSpPr>
          <p:nvPr>
            <p:ph idx="1"/>
          </p:nvPr>
        </p:nvSpPr>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A55E4A6B-1966-4E57-9FB8-8B111E97BC11}"/>
              </a:ext>
            </a:extLst>
          </p:cNvPr>
          <p:cNvSpPr>
            <a:spLocks noGrp="1"/>
          </p:cNvSpPr>
          <p:nvPr>
            <p:ph type="dt" sz="half" idx="10"/>
          </p:nvPr>
        </p:nvSpPr>
        <p:spPr/>
        <p:txBody>
          <a:bodyPr/>
          <a:lstStyle/>
          <a:p>
            <a:fld id="{11EAACC7-3B3F-47D1-959A-EF58926E955E}" type="datetimeFigureOut">
              <a:rPr lang="en-US" smtClean="0"/>
              <a:t>9/28/2024</a:t>
            </a:fld>
            <a:endParaRPr lang="en-US" dirty="0"/>
          </a:p>
        </p:txBody>
      </p:sp>
      <p:sp>
        <p:nvSpPr>
          <p:cNvPr id="5" name="Footer Placeholder 4">
            <a:extLst>
              <a:ext uri="{FF2B5EF4-FFF2-40B4-BE49-F238E27FC236}">
                <a16:creationId xmlns:a16="http://schemas.microsoft.com/office/drawing/2014/main" id="{133FC3DD-F2BE-41FF-895B-00129AAB15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1F830C-8424-4FAF-A011-605AE1D147FC}"/>
              </a:ext>
            </a:extLst>
          </p:cNvPr>
          <p:cNvSpPr>
            <a:spLocks noGrp="1"/>
          </p:cNvSpPr>
          <p:nvPr>
            <p:ph type="sldNum" sz="quarter" idx="12"/>
          </p:nvPr>
        </p:nvSpPr>
        <p:spPr/>
        <p:txBody>
          <a:bodyPr/>
          <a:lstStyle/>
          <a:p>
            <a:fld id="{312CC964-A50B-4C29-B4E4-2C30BB34CCF3}" type="slidenum">
              <a:rPr lang="en-US" smtClean="0"/>
              <a:t>‹#›</a:t>
            </a:fld>
            <a:endParaRPr lang="en-US"/>
          </a:p>
        </p:txBody>
      </p:sp>
    </p:spTree>
    <p:extLst>
      <p:ext uri="{BB962C8B-B14F-4D97-AF65-F5344CB8AC3E}">
        <p14:creationId xmlns:p14="http://schemas.microsoft.com/office/powerpoint/2010/main" val="28818407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0A1BE8-ECC1-4027-B16E-C7BECCA9DF4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246C7E1-471A-46AA-8068-98E68C0C207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F7C9F8F-EC48-4D16-B4C6-023A7B607BE6}"/>
              </a:ext>
            </a:extLst>
          </p:cNvPr>
          <p:cNvSpPr>
            <a:spLocks noGrp="1"/>
          </p:cNvSpPr>
          <p:nvPr>
            <p:ph type="dt" sz="half" idx="10"/>
          </p:nvPr>
        </p:nvSpPr>
        <p:spPr/>
        <p:txBody>
          <a:bodyPr/>
          <a:lstStyle/>
          <a:p>
            <a:fld id="{11EAACC7-3B3F-47D1-959A-EF58926E955E}" type="datetimeFigureOut">
              <a:rPr lang="en-US" smtClean="0"/>
              <a:t>9/28/2024</a:t>
            </a:fld>
            <a:endParaRPr lang="en-US"/>
          </a:p>
        </p:txBody>
      </p:sp>
      <p:sp>
        <p:nvSpPr>
          <p:cNvPr id="5" name="Footer Placeholder 4">
            <a:extLst>
              <a:ext uri="{FF2B5EF4-FFF2-40B4-BE49-F238E27FC236}">
                <a16:creationId xmlns:a16="http://schemas.microsoft.com/office/drawing/2014/main" id="{B79FA5B3-F726-417B-932A-B93E0C8F5A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7D21F1-1A24-43EA-AB09-3024C491E8FB}"/>
              </a:ext>
            </a:extLst>
          </p:cNvPr>
          <p:cNvSpPr>
            <a:spLocks noGrp="1"/>
          </p:cNvSpPr>
          <p:nvPr>
            <p:ph type="sldNum" sz="quarter" idx="12"/>
          </p:nvPr>
        </p:nvSpPr>
        <p:spPr/>
        <p:txBody>
          <a:bodyPr/>
          <a:lstStyle/>
          <a:p>
            <a:fld id="{312CC964-A50B-4C29-B4E4-2C30BB34CCF3}" type="slidenum">
              <a:rPr lang="en-US" smtClean="0"/>
              <a:t>‹#›</a:t>
            </a:fld>
            <a:endParaRPr lang="en-US"/>
          </a:p>
        </p:txBody>
      </p:sp>
    </p:spTree>
    <p:extLst>
      <p:ext uri="{BB962C8B-B14F-4D97-AF65-F5344CB8AC3E}">
        <p14:creationId xmlns:p14="http://schemas.microsoft.com/office/powerpoint/2010/main" val="7646185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E16569-B648-4D50-BEB8-E8DAE24D68F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40831B3-A1FD-470C-BEEE-4CFB441502DD}"/>
              </a:ext>
            </a:extLst>
          </p:cNvPr>
          <p:cNvSpPr>
            <a:spLocks noGrp="1"/>
          </p:cNvSpPr>
          <p:nvPr>
            <p:ph sz="half" idx="1"/>
          </p:nvPr>
        </p:nvSpPr>
        <p:spPr>
          <a:xfrm>
            <a:off x="838200" y="1924493"/>
            <a:ext cx="5181600" cy="42524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01F34A17-C244-438C-9AE3-FB9B3CE3BD8F}"/>
              </a:ext>
            </a:extLst>
          </p:cNvPr>
          <p:cNvSpPr>
            <a:spLocks noGrp="1"/>
          </p:cNvSpPr>
          <p:nvPr>
            <p:ph sz="half" idx="2"/>
          </p:nvPr>
        </p:nvSpPr>
        <p:spPr>
          <a:xfrm>
            <a:off x="6172200" y="1924493"/>
            <a:ext cx="5181600" cy="42524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4CFA3AA-3FC1-4B98-8F99-1726F1AC0A38}"/>
              </a:ext>
            </a:extLst>
          </p:cNvPr>
          <p:cNvSpPr>
            <a:spLocks noGrp="1"/>
          </p:cNvSpPr>
          <p:nvPr>
            <p:ph type="dt" sz="half" idx="10"/>
          </p:nvPr>
        </p:nvSpPr>
        <p:spPr/>
        <p:txBody>
          <a:bodyPr/>
          <a:lstStyle/>
          <a:p>
            <a:fld id="{11EAACC7-3B3F-47D1-959A-EF58926E955E}" type="datetimeFigureOut">
              <a:rPr lang="en-US" smtClean="0"/>
              <a:t>9/28/2024</a:t>
            </a:fld>
            <a:endParaRPr lang="en-US"/>
          </a:p>
        </p:txBody>
      </p:sp>
      <p:sp>
        <p:nvSpPr>
          <p:cNvPr id="6" name="Footer Placeholder 5">
            <a:extLst>
              <a:ext uri="{FF2B5EF4-FFF2-40B4-BE49-F238E27FC236}">
                <a16:creationId xmlns:a16="http://schemas.microsoft.com/office/drawing/2014/main" id="{1CE10883-BACC-41A1-9067-ECFDB937D72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7660A2-13C9-4432-A6EB-A4FF3D78F15F}"/>
              </a:ext>
            </a:extLst>
          </p:cNvPr>
          <p:cNvSpPr>
            <a:spLocks noGrp="1"/>
          </p:cNvSpPr>
          <p:nvPr>
            <p:ph type="sldNum" sz="quarter" idx="12"/>
          </p:nvPr>
        </p:nvSpPr>
        <p:spPr/>
        <p:txBody>
          <a:bodyPr/>
          <a:lstStyle/>
          <a:p>
            <a:fld id="{312CC964-A50B-4C29-B4E4-2C30BB34CCF3}" type="slidenum">
              <a:rPr lang="en-US" smtClean="0"/>
              <a:t>‹#›</a:t>
            </a:fld>
            <a:endParaRPr lang="en-US"/>
          </a:p>
        </p:txBody>
      </p:sp>
    </p:spTree>
    <p:extLst>
      <p:ext uri="{BB962C8B-B14F-4D97-AF65-F5344CB8AC3E}">
        <p14:creationId xmlns:p14="http://schemas.microsoft.com/office/powerpoint/2010/main" val="5868700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97C843-C993-4E9C-80DD-3620816E56A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D91A8E3-B066-4511-9C6E-A3435B64DD88}"/>
              </a:ext>
            </a:extLst>
          </p:cNvPr>
          <p:cNvSpPr>
            <a:spLocks noGrp="1"/>
          </p:cNvSpPr>
          <p:nvPr>
            <p:ph type="body" idx="1"/>
          </p:nvPr>
        </p:nvSpPr>
        <p:spPr>
          <a:xfrm>
            <a:off x="839788" y="1734325"/>
            <a:ext cx="5157787" cy="823912"/>
          </a:xfrm>
        </p:spPr>
        <p:txBody>
          <a:bodyPr anchor="b">
            <a:normAutofit/>
          </a:bodyPr>
          <a:lstStyle>
            <a:lvl1pPr marL="0" indent="0">
              <a:buNone/>
              <a:defRPr sz="20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6E86B63-4102-4802-94D7-F138F80F3E19}"/>
              </a:ext>
            </a:extLst>
          </p:cNvPr>
          <p:cNvSpPr>
            <a:spLocks noGrp="1"/>
          </p:cNvSpPr>
          <p:nvPr>
            <p:ph sz="half" idx="2"/>
          </p:nvPr>
        </p:nvSpPr>
        <p:spPr>
          <a:xfrm>
            <a:off x="839788" y="2558237"/>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9C924765-08A7-4A60-86DC-DC420F60BBAE}"/>
              </a:ext>
            </a:extLst>
          </p:cNvPr>
          <p:cNvSpPr>
            <a:spLocks noGrp="1"/>
          </p:cNvSpPr>
          <p:nvPr>
            <p:ph type="body" sz="quarter" idx="3"/>
          </p:nvPr>
        </p:nvSpPr>
        <p:spPr>
          <a:xfrm>
            <a:off x="6172200" y="1734325"/>
            <a:ext cx="5183188" cy="823912"/>
          </a:xfrm>
        </p:spPr>
        <p:txBody>
          <a:bodyPr anchor="b">
            <a:normAutofit/>
          </a:bodyPr>
          <a:lstStyle>
            <a:lvl1pPr marL="0" indent="0">
              <a:buNone/>
              <a:defRPr sz="20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4AA2795-EFB6-4000-8F25-FBB62646C0CD}"/>
              </a:ext>
            </a:extLst>
          </p:cNvPr>
          <p:cNvSpPr>
            <a:spLocks noGrp="1"/>
          </p:cNvSpPr>
          <p:nvPr>
            <p:ph sz="quarter" idx="4"/>
          </p:nvPr>
        </p:nvSpPr>
        <p:spPr>
          <a:xfrm>
            <a:off x="6172200" y="2558237"/>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C942CFB-FE12-494A-9C41-3CB90F07BDAA}"/>
              </a:ext>
            </a:extLst>
          </p:cNvPr>
          <p:cNvSpPr>
            <a:spLocks noGrp="1"/>
          </p:cNvSpPr>
          <p:nvPr>
            <p:ph type="dt" sz="half" idx="10"/>
          </p:nvPr>
        </p:nvSpPr>
        <p:spPr/>
        <p:txBody>
          <a:bodyPr/>
          <a:lstStyle/>
          <a:p>
            <a:fld id="{11EAACC7-3B3F-47D1-959A-EF58926E955E}" type="datetimeFigureOut">
              <a:rPr lang="en-US" smtClean="0"/>
              <a:t>9/28/2024</a:t>
            </a:fld>
            <a:endParaRPr lang="en-US"/>
          </a:p>
        </p:txBody>
      </p:sp>
      <p:sp>
        <p:nvSpPr>
          <p:cNvPr id="8" name="Footer Placeholder 7">
            <a:extLst>
              <a:ext uri="{FF2B5EF4-FFF2-40B4-BE49-F238E27FC236}">
                <a16:creationId xmlns:a16="http://schemas.microsoft.com/office/drawing/2014/main" id="{6C3A07E3-59E1-4EBD-9687-4B6ABE96ACA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CF7BB23-7539-4674-8B66-ACEFF94686CE}"/>
              </a:ext>
            </a:extLst>
          </p:cNvPr>
          <p:cNvSpPr>
            <a:spLocks noGrp="1"/>
          </p:cNvSpPr>
          <p:nvPr>
            <p:ph type="sldNum" sz="quarter" idx="12"/>
          </p:nvPr>
        </p:nvSpPr>
        <p:spPr/>
        <p:txBody>
          <a:bodyPr/>
          <a:lstStyle/>
          <a:p>
            <a:fld id="{312CC964-A50B-4C29-B4E4-2C30BB34CCF3}" type="slidenum">
              <a:rPr lang="en-US" smtClean="0"/>
              <a:t>‹#›</a:t>
            </a:fld>
            <a:endParaRPr lang="en-US"/>
          </a:p>
        </p:txBody>
      </p:sp>
    </p:spTree>
    <p:extLst>
      <p:ext uri="{BB962C8B-B14F-4D97-AF65-F5344CB8AC3E}">
        <p14:creationId xmlns:p14="http://schemas.microsoft.com/office/powerpoint/2010/main" val="37607727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841DB-C73C-4968-B434-A6AA14DAF62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08152BF-92C7-4BF5-A9DB-16A0BF0F5F5D}"/>
              </a:ext>
            </a:extLst>
          </p:cNvPr>
          <p:cNvSpPr>
            <a:spLocks noGrp="1"/>
          </p:cNvSpPr>
          <p:nvPr>
            <p:ph type="dt" sz="half" idx="10"/>
          </p:nvPr>
        </p:nvSpPr>
        <p:spPr/>
        <p:txBody>
          <a:bodyPr/>
          <a:lstStyle/>
          <a:p>
            <a:fld id="{11EAACC7-3B3F-47D1-959A-EF58926E955E}" type="datetimeFigureOut">
              <a:rPr lang="en-US" smtClean="0"/>
              <a:t>9/28/2024</a:t>
            </a:fld>
            <a:endParaRPr lang="en-US"/>
          </a:p>
        </p:txBody>
      </p:sp>
      <p:sp>
        <p:nvSpPr>
          <p:cNvPr id="4" name="Footer Placeholder 3">
            <a:extLst>
              <a:ext uri="{FF2B5EF4-FFF2-40B4-BE49-F238E27FC236}">
                <a16:creationId xmlns:a16="http://schemas.microsoft.com/office/drawing/2014/main" id="{C1289DB7-F492-4037-A439-D70F7E55652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FFA96F1-8B8A-4E83-B3C2-E10DE522AD30}"/>
              </a:ext>
            </a:extLst>
          </p:cNvPr>
          <p:cNvSpPr>
            <a:spLocks noGrp="1"/>
          </p:cNvSpPr>
          <p:nvPr>
            <p:ph type="sldNum" sz="quarter" idx="12"/>
          </p:nvPr>
        </p:nvSpPr>
        <p:spPr/>
        <p:txBody>
          <a:bodyPr/>
          <a:lstStyle/>
          <a:p>
            <a:fld id="{312CC964-A50B-4C29-B4E4-2C30BB34CCF3}" type="slidenum">
              <a:rPr lang="en-US" smtClean="0"/>
              <a:t>‹#›</a:t>
            </a:fld>
            <a:endParaRPr lang="en-US"/>
          </a:p>
        </p:txBody>
      </p:sp>
    </p:spTree>
    <p:extLst>
      <p:ext uri="{BB962C8B-B14F-4D97-AF65-F5344CB8AC3E}">
        <p14:creationId xmlns:p14="http://schemas.microsoft.com/office/powerpoint/2010/main" val="20329851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8031033-9688-463F-9614-47F2F5BC6BF7}"/>
              </a:ext>
            </a:extLst>
          </p:cNvPr>
          <p:cNvSpPr>
            <a:spLocks noGrp="1"/>
          </p:cNvSpPr>
          <p:nvPr>
            <p:ph type="dt" sz="half" idx="10"/>
          </p:nvPr>
        </p:nvSpPr>
        <p:spPr/>
        <p:txBody>
          <a:bodyPr/>
          <a:lstStyle/>
          <a:p>
            <a:fld id="{11EAACC7-3B3F-47D1-959A-EF58926E955E}" type="datetimeFigureOut">
              <a:rPr lang="en-US" smtClean="0"/>
              <a:t>9/28/2024</a:t>
            </a:fld>
            <a:endParaRPr lang="en-US"/>
          </a:p>
        </p:txBody>
      </p:sp>
      <p:sp>
        <p:nvSpPr>
          <p:cNvPr id="3" name="Footer Placeholder 2">
            <a:extLst>
              <a:ext uri="{FF2B5EF4-FFF2-40B4-BE49-F238E27FC236}">
                <a16:creationId xmlns:a16="http://schemas.microsoft.com/office/drawing/2014/main" id="{085B8DB2-C14B-45AC-ACAF-8702DF59C6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001DA57-8D4E-4075-9460-4F03DF8AABA8}"/>
              </a:ext>
            </a:extLst>
          </p:cNvPr>
          <p:cNvSpPr>
            <a:spLocks noGrp="1"/>
          </p:cNvSpPr>
          <p:nvPr>
            <p:ph type="sldNum" sz="quarter" idx="12"/>
          </p:nvPr>
        </p:nvSpPr>
        <p:spPr/>
        <p:txBody>
          <a:bodyPr/>
          <a:lstStyle/>
          <a:p>
            <a:fld id="{312CC964-A50B-4C29-B4E4-2C30BB34CCF3}" type="slidenum">
              <a:rPr lang="en-US" smtClean="0"/>
              <a:t>‹#›</a:t>
            </a:fld>
            <a:endParaRPr lang="en-US"/>
          </a:p>
        </p:txBody>
      </p:sp>
    </p:spTree>
    <p:extLst>
      <p:ext uri="{BB962C8B-B14F-4D97-AF65-F5344CB8AC3E}">
        <p14:creationId xmlns:p14="http://schemas.microsoft.com/office/powerpoint/2010/main" val="37626230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CBE2C-9DAA-489D-AC88-15CBBA8A9BF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EE124BE-E494-445A-A4FB-A2A8F28F0C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F2446DE-9A32-4774-9F7C-86678CA90E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400115D-61B3-46D0-B4D3-30C374B526CF}"/>
              </a:ext>
            </a:extLst>
          </p:cNvPr>
          <p:cNvSpPr>
            <a:spLocks noGrp="1"/>
          </p:cNvSpPr>
          <p:nvPr>
            <p:ph type="dt" sz="half" idx="10"/>
          </p:nvPr>
        </p:nvSpPr>
        <p:spPr/>
        <p:txBody>
          <a:bodyPr/>
          <a:lstStyle/>
          <a:p>
            <a:fld id="{11EAACC7-3B3F-47D1-959A-EF58926E955E}" type="datetimeFigureOut">
              <a:rPr lang="en-US" smtClean="0"/>
              <a:t>9/28/2024</a:t>
            </a:fld>
            <a:endParaRPr lang="en-US"/>
          </a:p>
        </p:txBody>
      </p:sp>
      <p:sp>
        <p:nvSpPr>
          <p:cNvPr id="6" name="Footer Placeholder 5">
            <a:extLst>
              <a:ext uri="{FF2B5EF4-FFF2-40B4-BE49-F238E27FC236}">
                <a16:creationId xmlns:a16="http://schemas.microsoft.com/office/drawing/2014/main" id="{EF3C2AFC-D0F8-469F-B1E0-123C2E066EC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8B9BCDA-9EF7-4531-8021-AF7B30751516}"/>
              </a:ext>
            </a:extLst>
          </p:cNvPr>
          <p:cNvSpPr>
            <a:spLocks noGrp="1"/>
          </p:cNvSpPr>
          <p:nvPr>
            <p:ph type="sldNum" sz="quarter" idx="12"/>
          </p:nvPr>
        </p:nvSpPr>
        <p:spPr/>
        <p:txBody>
          <a:bodyPr/>
          <a:lstStyle/>
          <a:p>
            <a:fld id="{312CC964-A50B-4C29-B4E4-2C30BB34CCF3}" type="slidenum">
              <a:rPr lang="en-US" smtClean="0"/>
              <a:t>‹#›</a:t>
            </a:fld>
            <a:endParaRPr lang="en-US"/>
          </a:p>
        </p:txBody>
      </p:sp>
    </p:spTree>
    <p:extLst>
      <p:ext uri="{BB962C8B-B14F-4D97-AF65-F5344CB8AC3E}">
        <p14:creationId xmlns:p14="http://schemas.microsoft.com/office/powerpoint/2010/main" val="30676204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AE558-F89F-4688-94E5-77F37D49F1B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BCD35AF-8CA2-49BB-BAE9-F29A0186EC6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C05CAA98-55BD-4118-A8AF-D6030607842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ABFF4C5-82A8-4AD8-B7E2-2882F657683C}"/>
              </a:ext>
            </a:extLst>
          </p:cNvPr>
          <p:cNvSpPr>
            <a:spLocks noGrp="1"/>
          </p:cNvSpPr>
          <p:nvPr>
            <p:ph type="dt" sz="half" idx="10"/>
          </p:nvPr>
        </p:nvSpPr>
        <p:spPr/>
        <p:txBody>
          <a:bodyPr/>
          <a:lstStyle/>
          <a:p>
            <a:fld id="{11EAACC7-3B3F-47D1-959A-EF58926E955E}" type="datetimeFigureOut">
              <a:rPr lang="en-US" smtClean="0"/>
              <a:t>9/28/2024</a:t>
            </a:fld>
            <a:endParaRPr lang="en-US"/>
          </a:p>
        </p:txBody>
      </p:sp>
      <p:sp>
        <p:nvSpPr>
          <p:cNvPr id="6" name="Footer Placeholder 5">
            <a:extLst>
              <a:ext uri="{FF2B5EF4-FFF2-40B4-BE49-F238E27FC236}">
                <a16:creationId xmlns:a16="http://schemas.microsoft.com/office/drawing/2014/main" id="{3860B401-B64F-417B-8AD6-581A22E5E0E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F24BD4C-7149-44BF-8150-F72CAA95A56D}"/>
              </a:ext>
            </a:extLst>
          </p:cNvPr>
          <p:cNvSpPr>
            <a:spLocks noGrp="1"/>
          </p:cNvSpPr>
          <p:nvPr>
            <p:ph type="sldNum" sz="quarter" idx="12"/>
          </p:nvPr>
        </p:nvSpPr>
        <p:spPr/>
        <p:txBody>
          <a:bodyPr/>
          <a:lstStyle/>
          <a:p>
            <a:fld id="{312CC964-A50B-4C29-B4E4-2C30BB34CCF3}" type="slidenum">
              <a:rPr lang="en-US" smtClean="0"/>
              <a:t>‹#›</a:t>
            </a:fld>
            <a:endParaRPr lang="en-US"/>
          </a:p>
        </p:txBody>
      </p:sp>
    </p:spTree>
    <p:extLst>
      <p:ext uri="{BB962C8B-B14F-4D97-AF65-F5344CB8AC3E}">
        <p14:creationId xmlns:p14="http://schemas.microsoft.com/office/powerpoint/2010/main" val="41054719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1" name="Straight Connector 20">
            <a:extLst>
              <a:ext uri="{FF2B5EF4-FFF2-40B4-BE49-F238E27FC236}">
                <a16:creationId xmlns:a16="http://schemas.microsoft.com/office/drawing/2014/main" id="{4436E0F2-A64B-471E-93C0-8DFE08CC57C8}"/>
              </a:ext>
            </a:extLst>
          </p:cNvPr>
          <p:cNvCxnSpPr>
            <a:cxnSpLocks/>
          </p:cNvCxnSpPr>
          <p:nvPr/>
        </p:nvCxnSpPr>
        <p:spPr>
          <a:xfrm flipH="1">
            <a:off x="0" y="0"/>
            <a:ext cx="3119718" cy="68580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C1E3AB1-2A8C-4607-9FAE-D8BDB280FE1A}"/>
              </a:ext>
            </a:extLst>
          </p:cNvPr>
          <p:cNvCxnSpPr>
            <a:cxnSpLocks/>
          </p:cNvCxnSpPr>
          <p:nvPr/>
        </p:nvCxnSpPr>
        <p:spPr>
          <a:xfrm flipH="1">
            <a:off x="0" y="0"/>
            <a:ext cx="903768" cy="65436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26D66059-832F-40B6-A35F-F56C8F38A1E7}"/>
              </a:ext>
            </a:extLst>
          </p:cNvPr>
          <p:cNvCxnSpPr>
            <a:cxnSpLocks/>
          </p:cNvCxnSpPr>
          <p:nvPr/>
        </p:nvCxnSpPr>
        <p:spPr>
          <a:xfrm flipH="1" flipV="1">
            <a:off x="-42863" y="5791200"/>
            <a:ext cx="6286501" cy="1066801"/>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A515E2ED-7EA9-448D-83FA-54C3DF9723BD}"/>
              </a:ext>
            </a:extLst>
          </p:cNvPr>
          <p:cNvCxnSpPr>
            <a:cxnSpLocks/>
          </p:cNvCxnSpPr>
          <p:nvPr/>
        </p:nvCxnSpPr>
        <p:spPr>
          <a:xfrm flipH="1">
            <a:off x="8462964" y="5848350"/>
            <a:ext cx="3729036" cy="100965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0595356-EABD-4767-AC9D-EA21FF115EC0}"/>
              </a:ext>
            </a:extLst>
          </p:cNvPr>
          <p:cNvCxnSpPr>
            <a:cxnSpLocks/>
          </p:cNvCxnSpPr>
          <p:nvPr/>
        </p:nvCxnSpPr>
        <p:spPr>
          <a:xfrm flipH="1">
            <a:off x="11543158" y="1647825"/>
            <a:ext cx="648842" cy="52101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28CD9F06-9628-469C-B788-A894E3E08281}"/>
              </a:ext>
            </a:extLst>
          </p:cNvPr>
          <p:cNvCxnSpPr>
            <a:cxnSpLocks/>
          </p:cNvCxnSpPr>
          <p:nvPr/>
        </p:nvCxnSpPr>
        <p:spPr>
          <a:xfrm flipH="1" flipV="1">
            <a:off x="10781554" y="0"/>
            <a:ext cx="1410446" cy="425834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8550A431-0B61-421B-B4B7-24C0CFF0F938}"/>
              </a:ext>
            </a:extLst>
          </p:cNvPr>
          <p:cNvCxnSpPr>
            <a:cxnSpLocks/>
          </p:cNvCxnSpPr>
          <p:nvPr/>
        </p:nvCxnSpPr>
        <p:spPr>
          <a:xfrm flipH="1" flipV="1">
            <a:off x="6529388" y="-4763"/>
            <a:ext cx="5662612" cy="9319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2" name="Title Placeholder 1">
            <a:extLst>
              <a:ext uri="{FF2B5EF4-FFF2-40B4-BE49-F238E27FC236}">
                <a16:creationId xmlns:a16="http://schemas.microsoft.com/office/drawing/2014/main" id="{675B94C5-D205-4339-B029-5D0FD2E5F3DB}"/>
              </a:ext>
            </a:extLst>
          </p:cNvPr>
          <p:cNvSpPr>
            <a:spLocks noGrp="1"/>
          </p:cNvSpPr>
          <p:nvPr>
            <p:ph type="title"/>
          </p:nvPr>
        </p:nvSpPr>
        <p:spPr>
          <a:xfrm>
            <a:off x="1143000" y="533401"/>
            <a:ext cx="9906000" cy="1382156"/>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C096DC5C-BD34-4CE4-8AA7-A6A4B9516F8F}"/>
              </a:ext>
            </a:extLst>
          </p:cNvPr>
          <p:cNvSpPr>
            <a:spLocks noGrp="1"/>
          </p:cNvSpPr>
          <p:nvPr>
            <p:ph type="body" idx="1"/>
          </p:nvPr>
        </p:nvSpPr>
        <p:spPr>
          <a:xfrm>
            <a:off x="1143000" y="2009554"/>
            <a:ext cx="9906000" cy="402442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81F192A7-D622-449D-9FC2-48FDE4D690F1}"/>
              </a:ext>
            </a:extLst>
          </p:cNvPr>
          <p:cNvSpPr>
            <a:spLocks noGrp="1"/>
          </p:cNvSpPr>
          <p:nvPr>
            <p:ph type="dt" sz="half" idx="2"/>
          </p:nvPr>
        </p:nvSpPr>
        <p:spPr>
          <a:xfrm>
            <a:off x="7337102" y="6398878"/>
            <a:ext cx="4193908" cy="365125"/>
          </a:xfrm>
          <a:prstGeom prst="rect">
            <a:avLst/>
          </a:prstGeom>
        </p:spPr>
        <p:txBody>
          <a:bodyPr vert="horz" lIns="91440" tIns="45720" rIns="91440" bIns="45720" rtlCol="0" anchor="ctr">
            <a:normAutofit/>
          </a:bodyPr>
          <a:lstStyle>
            <a:lvl1pPr algn="r">
              <a:defRPr sz="1100">
                <a:solidFill>
                  <a:schemeClr val="tx2"/>
                </a:solidFill>
                <a:latin typeface="+mn-lt"/>
              </a:defRPr>
            </a:lvl1pPr>
          </a:lstStyle>
          <a:p>
            <a:fld id="{11EAACC7-3B3F-47D1-959A-EF58926E955E}" type="datetimeFigureOut">
              <a:rPr lang="en-US" smtClean="0"/>
              <a:t>9/28/2024</a:t>
            </a:fld>
            <a:endParaRPr lang="en-US"/>
          </a:p>
        </p:txBody>
      </p:sp>
      <p:sp>
        <p:nvSpPr>
          <p:cNvPr id="5" name="Footer Placeholder 4">
            <a:extLst>
              <a:ext uri="{FF2B5EF4-FFF2-40B4-BE49-F238E27FC236}">
                <a16:creationId xmlns:a16="http://schemas.microsoft.com/office/drawing/2014/main" id="{8435B93C-2BE9-4847-BFE5-D3CBCC6E948C}"/>
              </a:ext>
            </a:extLst>
          </p:cNvPr>
          <p:cNvSpPr>
            <a:spLocks noGrp="1"/>
          </p:cNvSpPr>
          <p:nvPr>
            <p:ph type="ftr" sz="quarter" idx="3"/>
          </p:nvPr>
        </p:nvSpPr>
        <p:spPr>
          <a:xfrm>
            <a:off x="154429" y="6398878"/>
            <a:ext cx="4497315" cy="365125"/>
          </a:xfrm>
          <a:prstGeom prst="rect">
            <a:avLst/>
          </a:prstGeom>
        </p:spPr>
        <p:txBody>
          <a:bodyPr vert="horz" lIns="91440" tIns="45720" rIns="91440" bIns="45720" rtlCol="0" anchor="ctr">
            <a:normAutofit/>
          </a:bodyPr>
          <a:lstStyle>
            <a:lvl1pPr algn="l">
              <a:defRPr sz="1200" b="1" spc="30" baseline="0">
                <a:solidFill>
                  <a:schemeClr val="tx2"/>
                </a:solidFill>
                <a:latin typeface="+mj-lt"/>
              </a:defRPr>
            </a:lvl1pPr>
          </a:lstStyle>
          <a:p>
            <a:endParaRPr lang="en-US" dirty="0"/>
          </a:p>
        </p:txBody>
      </p:sp>
      <p:sp>
        <p:nvSpPr>
          <p:cNvPr id="6" name="Slide Number Placeholder 5">
            <a:extLst>
              <a:ext uri="{FF2B5EF4-FFF2-40B4-BE49-F238E27FC236}">
                <a16:creationId xmlns:a16="http://schemas.microsoft.com/office/drawing/2014/main" id="{ADF70A99-395E-4F22-8AAB-6C7EE743D7D5}"/>
              </a:ext>
            </a:extLst>
          </p:cNvPr>
          <p:cNvSpPr>
            <a:spLocks noGrp="1"/>
          </p:cNvSpPr>
          <p:nvPr>
            <p:ph type="sldNum" sz="quarter" idx="4"/>
          </p:nvPr>
        </p:nvSpPr>
        <p:spPr>
          <a:xfrm>
            <a:off x="11602477" y="6398878"/>
            <a:ext cx="470887" cy="365125"/>
          </a:xfrm>
          <a:prstGeom prst="rect">
            <a:avLst/>
          </a:prstGeom>
        </p:spPr>
        <p:txBody>
          <a:bodyPr vert="horz" lIns="91440" tIns="45720" rIns="91440" bIns="45720" rtlCol="0" anchor="ctr">
            <a:normAutofit/>
          </a:bodyPr>
          <a:lstStyle>
            <a:lvl1pPr algn="r">
              <a:defRPr sz="1100">
                <a:solidFill>
                  <a:schemeClr val="tx2"/>
                </a:solidFill>
                <a:latin typeface="+mn-lt"/>
              </a:defRPr>
            </a:lvl1pPr>
          </a:lstStyle>
          <a:p>
            <a:fld id="{312CC964-A50B-4C29-B4E4-2C30BB34CCF3}" type="slidenum">
              <a:rPr lang="en-US" smtClean="0"/>
              <a:t>‹#›</a:t>
            </a:fld>
            <a:endParaRPr lang="en-US"/>
          </a:p>
        </p:txBody>
      </p:sp>
    </p:spTree>
    <p:extLst>
      <p:ext uri="{BB962C8B-B14F-4D97-AF65-F5344CB8AC3E}">
        <p14:creationId xmlns:p14="http://schemas.microsoft.com/office/powerpoint/2010/main" val="899985764"/>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67" r:id="rId6"/>
    <p:sldLayoutId id="2147483663" r:id="rId7"/>
    <p:sldLayoutId id="2147483664" r:id="rId8"/>
    <p:sldLayoutId id="2147483665" r:id="rId9"/>
    <p:sldLayoutId id="2147483666" r:id="rId10"/>
    <p:sldLayoutId id="2147483668" r:id="rId11"/>
  </p:sldLayoutIdLst>
  <p:txStyles>
    <p:titleStyle>
      <a:lvl1pPr algn="l" defTabSz="914400" rtl="0" eaLnBrk="1" latinLnBrk="0" hangingPunct="1">
        <a:lnSpc>
          <a:spcPct val="90000"/>
        </a:lnSpc>
        <a:spcBef>
          <a:spcPct val="0"/>
        </a:spcBef>
        <a:buNone/>
        <a:defRPr sz="4400" i="1" kern="1200" cap="all" baseline="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1000"/>
        </a:spcBef>
        <a:buSzPct val="80000"/>
        <a:buFont typeface="Arial" panose="020B0604020202020204" pitchFamily="34" charset="0"/>
        <a:buChar char="•"/>
        <a:defRPr sz="2400" kern="1200">
          <a:solidFill>
            <a:schemeClr val="tx2"/>
          </a:solidFill>
          <a:latin typeface="+mn-lt"/>
          <a:ea typeface="+mn-ea"/>
          <a:cs typeface="+mn-cs"/>
        </a:defRPr>
      </a:lvl1pPr>
      <a:lvl2pPr marL="685800" indent="-228600" algn="l" defTabSz="914400" rtl="0" eaLnBrk="1" latinLnBrk="0" hangingPunct="1">
        <a:lnSpc>
          <a:spcPct val="100000"/>
        </a:lnSpc>
        <a:spcBef>
          <a:spcPts val="500"/>
        </a:spcBef>
        <a:buSzPct val="80000"/>
        <a:buFont typeface="Arial" panose="020B0604020202020204" pitchFamily="34" charset="0"/>
        <a:buChar char="•"/>
        <a:defRPr sz="2000" kern="1200">
          <a:solidFill>
            <a:schemeClr val="tx2"/>
          </a:solidFill>
          <a:latin typeface="+mn-lt"/>
          <a:ea typeface="+mn-ea"/>
          <a:cs typeface="+mn-cs"/>
        </a:defRPr>
      </a:lvl2pPr>
      <a:lvl3pPr marL="1143000" indent="-228600" algn="l" defTabSz="914400" rtl="0" eaLnBrk="1" latinLnBrk="0" hangingPunct="1">
        <a:lnSpc>
          <a:spcPct val="100000"/>
        </a:lnSpc>
        <a:spcBef>
          <a:spcPts val="500"/>
        </a:spcBef>
        <a:buSzPct val="80000"/>
        <a:buFont typeface="Arial" panose="020B0604020202020204" pitchFamily="34" charset="0"/>
        <a:buChar char="•"/>
        <a:defRPr sz="1800" kern="1200">
          <a:solidFill>
            <a:schemeClr val="tx2"/>
          </a:solidFill>
          <a:latin typeface="+mn-lt"/>
          <a:ea typeface="+mn-ea"/>
          <a:cs typeface="+mn-cs"/>
        </a:defRPr>
      </a:lvl3pPr>
      <a:lvl4pPr marL="1600200" indent="-228600" algn="l" defTabSz="914400" rtl="0" eaLnBrk="1" latinLnBrk="0" hangingPunct="1">
        <a:lnSpc>
          <a:spcPct val="100000"/>
        </a:lnSpc>
        <a:spcBef>
          <a:spcPts val="500"/>
        </a:spcBef>
        <a:buSzPct val="80000"/>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100000"/>
        </a:lnSpc>
        <a:spcBef>
          <a:spcPts val="500"/>
        </a:spcBef>
        <a:buSzPct val="80000"/>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package" Target="../embeddings/Microsoft_Excel_Worksheet.xlsx"/><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package" Target="../embeddings/Microsoft_Excel_Worksheet1.xlsx"/><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4436E0F2-A64B-471E-93C0-8DFE08CC57C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0" y="0"/>
            <a:ext cx="3119718" cy="68580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DC1E3AB1-2A8C-4607-9FAE-D8BDB280FE1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0" y="0"/>
            <a:ext cx="903768" cy="65436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6D66059-832F-40B6-A35F-F56C8F38A1E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flipV="1">
            <a:off x="-42863" y="5791200"/>
            <a:ext cx="6286501" cy="1066801"/>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A515E2ED-7EA9-448D-83FA-54C3DF9723B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462964" y="5848350"/>
            <a:ext cx="3729036" cy="100965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0595356-EABD-4767-AC9D-EA21FF115E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1543158" y="1647825"/>
            <a:ext cx="648842" cy="52101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28CD9F06-9628-469C-B788-A894E3E0828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flipV="1">
            <a:off x="10781554" y="0"/>
            <a:ext cx="1410446" cy="425834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550A431-0B61-421B-B4B7-24C0CFF0F93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flipV="1">
            <a:off x="6529388" y="-4763"/>
            <a:ext cx="5662612" cy="9319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useBgFill="1">
        <p:nvSpPr>
          <p:cNvPr id="23" name="Rectangle 22">
            <a:extLst>
              <a:ext uri="{FF2B5EF4-FFF2-40B4-BE49-F238E27FC236}">
                <a16:creationId xmlns:a16="http://schemas.microsoft.com/office/drawing/2014/main" id="{D6309531-94CD-4CF6-AACE-80EC085E0F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5BDB7AE-6F00-1CC2-17A8-2C9959AC9B3C}"/>
              </a:ext>
            </a:extLst>
          </p:cNvPr>
          <p:cNvSpPr>
            <a:spLocks noGrp="1"/>
          </p:cNvSpPr>
          <p:nvPr>
            <p:ph type="ctrTitle"/>
          </p:nvPr>
        </p:nvSpPr>
        <p:spPr>
          <a:xfrm>
            <a:off x="5146159" y="685800"/>
            <a:ext cx="6238688" cy="1382233"/>
          </a:xfrm>
        </p:spPr>
        <p:txBody>
          <a:bodyPr vert="horz" lIns="91440" tIns="45720" rIns="91440" bIns="45720" rtlCol="0" anchor="ctr">
            <a:normAutofit/>
          </a:bodyPr>
          <a:lstStyle/>
          <a:p>
            <a:pPr algn="l"/>
            <a:r>
              <a:rPr lang="en-US" sz="4400"/>
              <a:t>HOMEWORK ACTION PLAN</a:t>
            </a:r>
          </a:p>
        </p:txBody>
      </p:sp>
      <p:pic>
        <p:nvPicPr>
          <p:cNvPr id="22" name="Picture 21" descr="Person writing on a notepad">
            <a:extLst>
              <a:ext uri="{FF2B5EF4-FFF2-40B4-BE49-F238E27FC236}">
                <a16:creationId xmlns:a16="http://schemas.microsoft.com/office/drawing/2014/main" id="{6D27EEDE-448B-DA38-D894-7137D1D673C7}"/>
              </a:ext>
            </a:extLst>
          </p:cNvPr>
          <p:cNvPicPr>
            <a:picLocks noChangeAspect="1"/>
          </p:cNvPicPr>
          <p:nvPr/>
        </p:nvPicPr>
        <p:blipFill>
          <a:blip r:embed="rId2"/>
          <a:srcRect l="25064" r="17682" b="2"/>
          <a:stretch/>
        </p:blipFill>
        <p:spPr>
          <a:xfrm>
            <a:off x="20" y="-7444"/>
            <a:ext cx="4966427" cy="6874330"/>
          </a:xfrm>
          <a:custGeom>
            <a:avLst/>
            <a:gdLst/>
            <a:ahLst/>
            <a:cxnLst/>
            <a:rect l="l" t="t" r="r" b="b"/>
            <a:pathLst>
              <a:path w="4966447" h="6874330">
                <a:moveTo>
                  <a:pt x="0" y="0"/>
                </a:moveTo>
                <a:lnTo>
                  <a:pt x="4966447" y="0"/>
                </a:lnTo>
                <a:lnTo>
                  <a:pt x="3355712" y="6874330"/>
                </a:lnTo>
                <a:lnTo>
                  <a:pt x="0" y="6874330"/>
                </a:lnTo>
                <a:close/>
              </a:path>
            </a:pathLst>
          </a:custGeom>
        </p:spPr>
      </p:pic>
      <p:sp>
        <p:nvSpPr>
          <p:cNvPr id="3" name="Subtitle 2">
            <a:extLst>
              <a:ext uri="{FF2B5EF4-FFF2-40B4-BE49-F238E27FC236}">
                <a16:creationId xmlns:a16="http://schemas.microsoft.com/office/drawing/2014/main" id="{63896191-FB93-6509-09DB-E17AE27ECA26}"/>
              </a:ext>
            </a:extLst>
          </p:cNvPr>
          <p:cNvSpPr>
            <a:spLocks noGrp="1"/>
          </p:cNvSpPr>
          <p:nvPr>
            <p:ph type="subTitle" idx="1"/>
          </p:nvPr>
        </p:nvSpPr>
        <p:spPr>
          <a:xfrm>
            <a:off x="5146158" y="2301949"/>
            <a:ext cx="6238687" cy="4022650"/>
          </a:xfrm>
        </p:spPr>
        <p:txBody>
          <a:bodyPr vert="horz" lIns="91440" tIns="45720" rIns="91440" bIns="45720" rtlCol="0">
            <a:normAutofit/>
          </a:bodyPr>
          <a:lstStyle/>
          <a:p>
            <a:pPr indent="-228600" algn="l">
              <a:lnSpc>
                <a:spcPct val="100000"/>
              </a:lnSpc>
              <a:buFont typeface="Arial" panose="020B0604020202020204" pitchFamily="34" charset="0"/>
              <a:buChar char="•"/>
            </a:pPr>
            <a:r>
              <a:rPr lang="en-US"/>
              <a:t>HERIBERTO COTTO CAMACHO</a:t>
            </a:r>
          </a:p>
          <a:p>
            <a:pPr indent="-228600" algn="l">
              <a:lnSpc>
                <a:spcPct val="100000"/>
              </a:lnSpc>
              <a:buFont typeface="Arial" panose="020B0604020202020204" pitchFamily="34" charset="0"/>
              <a:buChar char="•"/>
            </a:pPr>
            <a:r>
              <a:rPr lang="en-US"/>
              <a:t>CLASS N445</a:t>
            </a:r>
          </a:p>
          <a:p>
            <a:pPr indent="-228600" algn="l">
              <a:lnSpc>
                <a:spcPct val="100000"/>
              </a:lnSpc>
              <a:buFont typeface="Arial" panose="020B0604020202020204" pitchFamily="34" charset="0"/>
              <a:buChar char="•"/>
            </a:pPr>
            <a:r>
              <a:rPr lang="en-US"/>
              <a:t>CALESA MOTORS</a:t>
            </a:r>
          </a:p>
          <a:p>
            <a:pPr indent="-228600" algn="l">
              <a:lnSpc>
                <a:spcPct val="100000"/>
              </a:lnSpc>
              <a:buFont typeface="Arial" panose="020B0604020202020204" pitchFamily="34" charset="0"/>
              <a:buChar char="•"/>
            </a:pPr>
            <a:r>
              <a:rPr lang="en-US"/>
              <a:t>08/26/2024</a:t>
            </a:r>
          </a:p>
        </p:txBody>
      </p:sp>
      <p:cxnSp>
        <p:nvCxnSpPr>
          <p:cNvPr id="25" name="Straight Connector 24">
            <a:extLst>
              <a:ext uri="{FF2B5EF4-FFF2-40B4-BE49-F238E27FC236}">
                <a16:creationId xmlns:a16="http://schemas.microsoft.com/office/drawing/2014/main" id="{F75BF611-D2A5-4454-8C47-95B0BC42284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3627455" y="-19394"/>
            <a:ext cx="806149" cy="6877392"/>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76395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156" name="Rectangle 6155">
            <a:extLst>
              <a:ext uri="{FF2B5EF4-FFF2-40B4-BE49-F238E27FC236}">
                <a16:creationId xmlns:a16="http://schemas.microsoft.com/office/drawing/2014/main" id="{21FBE127-D2A6-4FA3-A6B9-B8FD1DE4BE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D3DFBF2-DD39-DEB5-9FC8-94C76963D8C4}"/>
              </a:ext>
            </a:extLst>
          </p:cNvPr>
          <p:cNvSpPr>
            <a:spLocks noGrp="1"/>
          </p:cNvSpPr>
          <p:nvPr>
            <p:ph type="title"/>
          </p:nvPr>
        </p:nvSpPr>
        <p:spPr>
          <a:xfrm>
            <a:off x="6757988" y="533400"/>
            <a:ext cx="4496228" cy="1690687"/>
          </a:xfrm>
        </p:spPr>
        <p:txBody>
          <a:bodyPr>
            <a:normAutofit/>
          </a:bodyPr>
          <a:lstStyle/>
          <a:p>
            <a:r>
              <a:rPr lang="en-US" sz="3700"/>
              <a:t>POTENCIAL CONSEQUENCES</a:t>
            </a:r>
          </a:p>
        </p:txBody>
      </p:sp>
      <p:cxnSp>
        <p:nvCxnSpPr>
          <p:cNvPr id="6157" name="Straight Connector 6156">
            <a:extLst>
              <a:ext uri="{FF2B5EF4-FFF2-40B4-BE49-F238E27FC236}">
                <a16:creationId xmlns:a16="http://schemas.microsoft.com/office/drawing/2014/main" id="{DDD9C044-4B08-47CC-852C-B22B09675A8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0" y="0"/>
            <a:ext cx="4948518" cy="132453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6158" name="Straight Connector 6157">
            <a:extLst>
              <a:ext uri="{FF2B5EF4-FFF2-40B4-BE49-F238E27FC236}">
                <a16:creationId xmlns:a16="http://schemas.microsoft.com/office/drawing/2014/main" id="{5033687E-2F83-4E90-B11A-4B998C15403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0" y="0"/>
            <a:ext cx="818708" cy="6427381"/>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6159" name="Straight Connector 6158">
            <a:extLst>
              <a:ext uri="{FF2B5EF4-FFF2-40B4-BE49-F238E27FC236}">
                <a16:creationId xmlns:a16="http://schemas.microsoft.com/office/drawing/2014/main" id="{D292DBC3-1A72-41ED-8432-D0D64FD6314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flipV="1">
            <a:off x="-1" y="2743200"/>
            <a:ext cx="4477872" cy="411480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pic>
        <p:nvPicPr>
          <p:cNvPr id="15" name="Content Placeholder 14">
            <a:extLst>
              <a:ext uri="{FF2B5EF4-FFF2-40B4-BE49-F238E27FC236}">
                <a16:creationId xmlns:a16="http://schemas.microsoft.com/office/drawing/2014/main" id="{BD4BAA47-51D0-9DBC-ECFD-50D9E86FE2D5}"/>
              </a:ext>
            </a:extLst>
          </p:cNvPr>
          <p:cNvPicPr>
            <a:picLocks noChangeAspect="1"/>
          </p:cNvPicPr>
          <p:nvPr/>
        </p:nvPicPr>
        <p:blipFill>
          <a:blip r:embed="rId3"/>
          <a:stretch>
            <a:fillRect/>
          </a:stretch>
        </p:blipFill>
        <p:spPr>
          <a:xfrm>
            <a:off x="533400" y="1834661"/>
            <a:ext cx="5562600" cy="3188676"/>
          </a:xfrm>
          <a:prstGeom prst="rect">
            <a:avLst/>
          </a:prstGeom>
        </p:spPr>
      </p:pic>
      <p:sp>
        <p:nvSpPr>
          <p:cNvPr id="6160" name="Content Placeholder 18">
            <a:extLst>
              <a:ext uri="{FF2B5EF4-FFF2-40B4-BE49-F238E27FC236}">
                <a16:creationId xmlns:a16="http://schemas.microsoft.com/office/drawing/2014/main" id="{10C00212-6D9D-3246-FEB8-A78BBC31E350}"/>
              </a:ext>
            </a:extLst>
          </p:cNvPr>
          <p:cNvSpPr>
            <a:spLocks noGrp="1"/>
          </p:cNvSpPr>
          <p:nvPr>
            <p:ph idx="1"/>
          </p:nvPr>
        </p:nvSpPr>
        <p:spPr>
          <a:xfrm>
            <a:off x="6681789" y="2290762"/>
            <a:ext cx="4572428" cy="2732575"/>
          </a:xfrm>
        </p:spPr>
        <p:txBody>
          <a:bodyPr anchor="t">
            <a:normAutofit/>
          </a:bodyPr>
          <a:lstStyle/>
          <a:p>
            <a:r>
              <a:rPr lang="en-US" dirty="0"/>
              <a:t>Underwater inventory growth</a:t>
            </a:r>
          </a:p>
          <a:p>
            <a:r>
              <a:rPr lang="en-US" dirty="0"/>
              <a:t>We do not have the inventory pledged with the bank, meaning we would have more dead money and units depressing.</a:t>
            </a:r>
          </a:p>
        </p:txBody>
      </p:sp>
      <p:cxnSp>
        <p:nvCxnSpPr>
          <p:cNvPr id="6161" name="Straight Connector 6160">
            <a:extLst>
              <a:ext uri="{FF2B5EF4-FFF2-40B4-BE49-F238E27FC236}">
                <a16:creationId xmlns:a16="http://schemas.microsoft.com/office/drawing/2014/main" id="{99309E4A-5F81-4CAB-B5DB-AB4EB90C712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1602477" y="2548218"/>
            <a:ext cx="589522" cy="4309782"/>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02722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F8222250-799A-4AD0-9BD1-BE6EB7A06A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Shape 11">
            <a:extLst>
              <a:ext uri="{FF2B5EF4-FFF2-40B4-BE49-F238E27FC236}">
                <a16:creationId xmlns:a16="http://schemas.microsoft.com/office/drawing/2014/main" id="{B770432A-C0A6-4D4F-AE2C-705049DAB8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6244921" y="-5976"/>
            <a:ext cx="5947079" cy="6874927"/>
          </a:xfrm>
          <a:custGeom>
            <a:avLst/>
            <a:gdLst>
              <a:gd name="connsiteX0" fmla="*/ 0 w 4584879"/>
              <a:gd name="connsiteY0" fmla="*/ 0 h 6863976"/>
              <a:gd name="connsiteX1" fmla="*/ 4584879 w 4584879"/>
              <a:gd name="connsiteY1" fmla="*/ 0 h 6863976"/>
              <a:gd name="connsiteX2" fmla="*/ 2493114 w 4584879"/>
              <a:gd name="connsiteY2" fmla="*/ 6863976 h 6863976"/>
              <a:gd name="connsiteX3" fmla="*/ 0 w 4584879"/>
              <a:gd name="connsiteY3" fmla="*/ 6863976 h 6863976"/>
              <a:gd name="connsiteX0" fmla="*/ 0 w 4584879"/>
              <a:gd name="connsiteY0" fmla="*/ 0 h 6863976"/>
              <a:gd name="connsiteX1" fmla="*/ 4584879 w 4584879"/>
              <a:gd name="connsiteY1" fmla="*/ 0 h 6863976"/>
              <a:gd name="connsiteX2" fmla="*/ 3571269 w 4584879"/>
              <a:gd name="connsiteY2" fmla="*/ 6853025 h 6863976"/>
              <a:gd name="connsiteX3" fmla="*/ 0 w 4584879"/>
              <a:gd name="connsiteY3" fmla="*/ 6863976 h 6863976"/>
              <a:gd name="connsiteX4" fmla="*/ 0 w 4584879"/>
              <a:gd name="connsiteY4" fmla="*/ 0 h 6863976"/>
              <a:gd name="connsiteX0" fmla="*/ 0 w 4584879"/>
              <a:gd name="connsiteY0" fmla="*/ 0 h 6863976"/>
              <a:gd name="connsiteX1" fmla="*/ 4584879 w 4584879"/>
              <a:gd name="connsiteY1" fmla="*/ 0 h 6863976"/>
              <a:gd name="connsiteX2" fmla="*/ 3571269 w 4584879"/>
              <a:gd name="connsiteY2" fmla="*/ 6853025 h 6863976"/>
              <a:gd name="connsiteX3" fmla="*/ 0 w 4584879"/>
              <a:gd name="connsiteY3" fmla="*/ 6863976 h 6863976"/>
              <a:gd name="connsiteX4" fmla="*/ 0 w 4584879"/>
              <a:gd name="connsiteY4" fmla="*/ 0 h 6863976"/>
              <a:gd name="connsiteX0" fmla="*/ 0 w 4584879"/>
              <a:gd name="connsiteY0" fmla="*/ 0 h 6863976"/>
              <a:gd name="connsiteX1" fmla="*/ 4584879 w 4584879"/>
              <a:gd name="connsiteY1" fmla="*/ 0 h 6863976"/>
              <a:gd name="connsiteX2" fmla="*/ 3677452 w 4584879"/>
              <a:gd name="connsiteY2" fmla="*/ 6853025 h 6863976"/>
              <a:gd name="connsiteX3" fmla="*/ 0 w 4584879"/>
              <a:gd name="connsiteY3" fmla="*/ 6863976 h 6863976"/>
              <a:gd name="connsiteX4" fmla="*/ 0 w 4584879"/>
              <a:gd name="connsiteY4" fmla="*/ 0 h 6863976"/>
              <a:gd name="connsiteX0" fmla="*/ 0 w 4584879"/>
              <a:gd name="connsiteY0" fmla="*/ 0 h 6874927"/>
              <a:gd name="connsiteX1" fmla="*/ 4584879 w 4584879"/>
              <a:gd name="connsiteY1" fmla="*/ 0 h 6874927"/>
              <a:gd name="connsiteX2" fmla="*/ 3693787 w 4584879"/>
              <a:gd name="connsiteY2" fmla="*/ 6874927 h 6874927"/>
              <a:gd name="connsiteX3" fmla="*/ 0 w 4584879"/>
              <a:gd name="connsiteY3" fmla="*/ 6863976 h 6874927"/>
              <a:gd name="connsiteX4" fmla="*/ 0 w 4584879"/>
              <a:gd name="connsiteY4" fmla="*/ 0 h 6874927"/>
              <a:gd name="connsiteX0" fmla="*/ 0 w 4584879"/>
              <a:gd name="connsiteY0" fmla="*/ 0 h 6874927"/>
              <a:gd name="connsiteX1" fmla="*/ 4584879 w 4584879"/>
              <a:gd name="connsiteY1" fmla="*/ 0 h 6874927"/>
              <a:gd name="connsiteX2" fmla="*/ 3842978 w 4584879"/>
              <a:gd name="connsiteY2" fmla="*/ 6874927 h 6874927"/>
              <a:gd name="connsiteX3" fmla="*/ 0 w 4584879"/>
              <a:gd name="connsiteY3" fmla="*/ 6863976 h 6874927"/>
              <a:gd name="connsiteX4" fmla="*/ 0 w 4584879"/>
              <a:gd name="connsiteY4" fmla="*/ 0 h 6874927"/>
              <a:gd name="connsiteX0" fmla="*/ 0 w 4435688"/>
              <a:gd name="connsiteY0" fmla="*/ 0 h 6874927"/>
              <a:gd name="connsiteX1" fmla="*/ 4435688 w 4435688"/>
              <a:gd name="connsiteY1" fmla="*/ 4763 h 6874927"/>
              <a:gd name="connsiteX2" fmla="*/ 3842978 w 4435688"/>
              <a:gd name="connsiteY2" fmla="*/ 6874927 h 6874927"/>
              <a:gd name="connsiteX3" fmla="*/ 0 w 4435688"/>
              <a:gd name="connsiteY3" fmla="*/ 6863976 h 6874927"/>
              <a:gd name="connsiteX4" fmla="*/ 0 w 4435688"/>
              <a:gd name="connsiteY4" fmla="*/ 0 h 6874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35688" h="6874927">
                <a:moveTo>
                  <a:pt x="0" y="0"/>
                </a:moveTo>
                <a:lnTo>
                  <a:pt x="4435688" y="4763"/>
                </a:lnTo>
                <a:lnTo>
                  <a:pt x="3842978" y="6874927"/>
                </a:lnTo>
                <a:lnTo>
                  <a:pt x="0" y="6863976"/>
                </a:lnTo>
                <a:lnTo>
                  <a:pt x="0" y="0"/>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3C6F4474-1533-4DCF-E54F-F4C287DB6DBF}"/>
              </a:ext>
            </a:extLst>
          </p:cNvPr>
          <p:cNvSpPr>
            <a:spLocks noGrp="1"/>
          </p:cNvSpPr>
          <p:nvPr>
            <p:ph type="title"/>
          </p:nvPr>
        </p:nvSpPr>
        <p:spPr>
          <a:xfrm>
            <a:off x="7218705" y="542926"/>
            <a:ext cx="4439894" cy="1668143"/>
          </a:xfrm>
        </p:spPr>
        <p:txBody>
          <a:bodyPr>
            <a:normAutofit/>
          </a:bodyPr>
          <a:lstStyle/>
          <a:p>
            <a:r>
              <a:rPr lang="en-US" sz="3700"/>
              <a:t>IMPORTANCE OF ACHIEVING THE GOAL</a:t>
            </a:r>
          </a:p>
        </p:txBody>
      </p:sp>
      <p:pic>
        <p:nvPicPr>
          <p:cNvPr id="7" name="Graphic 6" descr="Maximize">
            <a:extLst>
              <a:ext uri="{FF2B5EF4-FFF2-40B4-BE49-F238E27FC236}">
                <a16:creationId xmlns:a16="http://schemas.microsoft.com/office/drawing/2014/main" id="{74B047CE-6AAD-524E-C8AB-38FFA88CD2B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33400" y="793973"/>
            <a:ext cx="5270053" cy="5270053"/>
          </a:xfrm>
          <a:prstGeom prst="rect">
            <a:avLst/>
          </a:prstGeom>
        </p:spPr>
      </p:pic>
      <p:cxnSp>
        <p:nvCxnSpPr>
          <p:cNvPr id="14" name="Straight Connector 13">
            <a:extLst>
              <a:ext uri="{FF2B5EF4-FFF2-40B4-BE49-F238E27FC236}">
                <a16:creationId xmlns:a16="http://schemas.microsoft.com/office/drawing/2014/main" id="{78FBE787-8B1D-40E5-8468-6F665BB5D7C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6243268" y="0"/>
            <a:ext cx="488370" cy="6880404"/>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BAEF914B-C2B6-1D8C-5E69-94B03E46DB24}"/>
              </a:ext>
            </a:extLst>
          </p:cNvPr>
          <p:cNvSpPr>
            <a:spLocks noGrp="1"/>
          </p:cNvSpPr>
          <p:nvPr>
            <p:ph idx="1"/>
          </p:nvPr>
        </p:nvSpPr>
        <p:spPr>
          <a:xfrm>
            <a:off x="7218706" y="2211069"/>
            <a:ext cx="4439894" cy="4113531"/>
          </a:xfrm>
        </p:spPr>
        <p:txBody>
          <a:bodyPr>
            <a:normAutofit/>
          </a:bodyPr>
          <a:lstStyle/>
          <a:p>
            <a:r>
              <a:rPr lang="en-US" dirty="0"/>
              <a:t>For me it is important to achieve the goals of reconditioning and the movement of the inventory because we are approaching a remodeling in 2025, and it will be good to align those processes, and I want to propose to the owner to open another used franchise.</a:t>
            </a:r>
          </a:p>
        </p:txBody>
      </p:sp>
    </p:spTree>
    <p:extLst>
      <p:ext uri="{BB962C8B-B14F-4D97-AF65-F5344CB8AC3E}">
        <p14:creationId xmlns:p14="http://schemas.microsoft.com/office/powerpoint/2010/main" val="26466775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7F430E9F-3B61-4A75-9A34-1EF839CC7C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35A93CC3-99AA-471D-9142-5BD2235D6A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3"/>
            <a:ext cx="12192000" cy="20089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5D5A1EFF-2E6F-4210-A283-AF9BE5B07CE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0" y="0"/>
            <a:ext cx="3119718" cy="68580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24C9A7BB-4074-4704-B5B6-B526355DFE3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478117" y="0"/>
            <a:ext cx="340591" cy="2009553"/>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4D5622E3-2C65-496F-9C3F-CBEE21924AF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flipV="1">
            <a:off x="0" y="1299548"/>
            <a:ext cx="1769035" cy="69557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B4ED111D-3746-4B9C-AEE8-7AB83467017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331150" y="1171094"/>
            <a:ext cx="4860850" cy="824023"/>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75AE1D3C-1EF9-4A89-B613-EE7B7891022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flipV="1">
            <a:off x="8968704" y="0"/>
            <a:ext cx="2147217" cy="1995117"/>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98E22A1B-FC97-25A3-3FB9-54E6AFEFA7DE}"/>
              </a:ext>
            </a:extLst>
          </p:cNvPr>
          <p:cNvSpPr>
            <a:spLocks noGrp="1"/>
          </p:cNvSpPr>
          <p:nvPr>
            <p:ph type="title"/>
          </p:nvPr>
        </p:nvSpPr>
        <p:spPr>
          <a:xfrm>
            <a:off x="1129553" y="497395"/>
            <a:ext cx="10064376" cy="1229756"/>
          </a:xfrm>
        </p:spPr>
        <p:txBody>
          <a:bodyPr>
            <a:normAutofit/>
          </a:bodyPr>
          <a:lstStyle/>
          <a:p>
            <a:r>
              <a:rPr lang="en-US" dirty="0"/>
              <a:t>POTENCIAL OBSTACLES</a:t>
            </a:r>
          </a:p>
        </p:txBody>
      </p:sp>
      <p:cxnSp>
        <p:nvCxnSpPr>
          <p:cNvPr id="23" name="Straight Connector 22">
            <a:extLst>
              <a:ext uri="{FF2B5EF4-FFF2-40B4-BE49-F238E27FC236}">
                <a16:creationId xmlns:a16="http://schemas.microsoft.com/office/drawing/2014/main" id="{6DE80A3F-530A-4181-887F-9AAF6DCBFC9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1594353" y="-14436"/>
            <a:ext cx="239059" cy="2009553"/>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graphicFrame>
        <p:nvGraphicFramePr>
          <p:cNvPr id="5" name="Content Placeholder 2">
            <a:extLst>
              <a:ext uri="{FF2B5EF4-FFF2-40B4-BE49-F238E27FC236}">
                <a16:creationId xmlns:a16="http://schemas.microsoft.com/office/drawing/2014/main" id="{B7373942-3A87-65F3-8B0F-20D6FFC1B2E1}"/>
              </a:ext>
            </a:extLst>
          </p:cNvPr>
          <p:cNvGraphicFramePr>
            <a:graphicFrameLocks noGrp="1"/>
          </p:cNvGraphicFramePr>
          <p:nvPr>
            <p:ph idx="1"/>
            <p:extLst>
              <p:ext uri="{D42A27DB-BD31-4B8C-83A1-F6EECF244321}">
                <p14:modId xmlns:p14="http://schemas.microsoft.com/office/powerpoint/2010/main" val="3202535085"/>
              </p:ext>
            </p:extLst>
          </p:nvPr>
        </p:nvGraphicFramePr>
        <p:xfrm>
          <a:off x="818708" y="2552700"/>
          <a:ext cx="10712302" cy="35031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644565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7" name="Rectangle 46">
            <a:extLst>
              <a:ext uri="{FF2B5EF4-FFF2-40B4-BE49-F238E27FC236}">
                <a16:creationId xmlns:a16="http://schemas.microsoft.com/office/drawing/2014/main" id="{15F0A9D0-BB35-4CAB-B92D-E061B9D8E3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9" name="Straight Connector 48">
            <a:extLst>
              <a:ext uri="{FF2B5EF4-FFF2-40B4-BE49-F238E27FC236}">
                <a16:creationId xmlns:a16="http://schemas.microsoft.com/office/drawing/2014/main" id="{52F5DE35-776B-4C7D-AF2E-514E68BDD2F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0" y="0"/>
            <a:ext cx="698360" cy="570244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4A65E4E8-1272-4386-BDFE-0129D7A7E2D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flipV="1">
            <a:off x="9642143" y="0"/>
            <a:ext cx="2549857" cy="207446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A6515F51-DBC6-42B8-9C34-749F69BB656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0897737" y="0"/>
            <a:ext cx="1294263" cy="5991367"/>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E6CB7F1B-3681-82A6-3F1B-2E9776506B60}"/>
              </a:ext>
            </a:extLst>
          </p:cNvPr>
          <p:cNvSpPr>
            <a:spLocks noGrp="1"/>
          </p:cNvSpPr>
          <p:nvPr>
            <p:ph type="title"/>
          </p:nvPr>
        </p:nvSpPr>
        <p:spPr>
          <a:xfrm>
            <a:off x="1129553" y="638174"/>
            <a:ext cx="10529048" cy="1476375"/>
          </a:xfrm>
        </p:spPr>
        <p:txBody>
          <a:bodyPr>
            <a:normAutofit/>
          </a:bodyPr>
          <a:lstStyle/>
          <a:p>
            <a:r>
              <a:rPr lang="en-US" dirty="0"/>
              <a:t>POTENSIAL SOLUTIONS</a:t>
            </a:r>
          </a:p>
        </p:txBody>
      </p:sp>
      <p:cxnSp>
        <p:nvCxnSpPr>
          <p:cNvPr id="48" name="Straight Connector 47">
            <a:extLst>
              <a:ext uri="{FF2B5EF4-FFF2-40B4-BE49-F238E27FC236}">
                <a16:creationId xmlns:a16="http://schemas.microsoft.com/office/drawing/2014/main" id="{873F5967-4993-405D-A3E6-84DCEFF44C2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0" y="0"/>
            <a:ext cx="2403086" cy="103723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9B71BC4C-AFF9-46CB-464B-8D23DF371E7B}"/>
              </a:ext>
            </a:extLst>
          </p:cNvPr>
          <p:cNvSpPr>
            <a:spLocks noGrp="1"/>
          </p:cNvSpPr>
          <p:nvPr>
            <p:ph idx="1"/>
          </p:nvPr>
        </p:nvSpPr>
        <p:spPr>
          <a:xfrm>
            <a:off x="1129553" y="2114549"/>
            <a:ext cx="4632341" cy="4190331"/>
          </a:xfrm>
        </p:spPr>
        <p:txBody>
          <a:bodyPr>
            <a:normAutofit/>
          </a:bodyPr>
          <a:lstStyle/>
          <a:p>
            <a:pPr>
              <a:lnSpc>
                <a:spcPct val="90000"/>
              </a:lnSpc>
            </a:pPr>
            <a:r>
              <a:rPr lang="en-US" dirty="0"/>
              <a:t>We have assigned vehicles that are part of the trade-in to express maintenance technicians and a diagnostic technician to speed up the process, thus ensuring that the vehicle leaves as quickly as possible, fully inspected and worked on.</a:t>
            </a:r>
          </a:p>
          <a:p>
            <a:pPr>
              <a:lnSpc>
                <a:spcPct val="90000"/>
              </a:lnSpc>
            </a:pPr>
            <a:r>
              <a:rPr lang="en-US" dirty="0"/>
              <a:t>These numbers are up to June but the average more or less remains the same and after implementation our goal is to reach the recommended numbers we need.</a:t>
            </a:r>
          </a:p>
          <a:p>
            <a:pPr>
              <a:lnSpc>
                <a:spcPct val="90000"/>
              </a:lnSpc>
            </a:pPr>
            <a:endParaRPr lang="en-US" dirty="0"/>
          </a:p>
          <a:p>
            <a:pPr marL="0" indent="0">
              <a:lnSpc>
                <a:spcPct val="90000"/>
              </a:lnSpc>
              <a:buNone/>
            </a:pPr>
            <a:endParaRPr lang="en-US" dirty="0"/>
          </a:p>
        </p:txBody>
      </p:sp>
      <p:cxnSp>
        <p:nvCxnSpPr>
          <p:cNvPr id="50" name="Straight Connector 49">
            <a:extLst>
              <a:ext uri="{FF2B5EF4-FFF2-40B4-BE49-F238E27FC236}">
                <a16:creationId xmlns:a16="http://schemas.microsoft.com/office/drawing/2014/main" id="{A3A523CC-BD6C-4A0D-B9DB-1DC2CE1E22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6807758" y="5501473"/>
            <a:ext cx="5455709" cy="1356527"/>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graphicFrame>
        <p:nvGraphicFramePr>
          <p:cNvPr id="4" name="Table 3">
            <a:extLst>
              <a:ext uri="{FF2B5EF4-FFF2-40B4-BE49-F238E27FC236}">
                <a16:creationId xmlns:a16="http://schemas.microsoft.com/office/drawing/2014/main" id="{0A25BF09-1A86-49B1-0902-398E9D614EDF}"/>
              </a:ext>
            </a:extLst>
          </p:cNvPr>
          <p:cNvGraphicFramePr>
            <a:graphicFrameLocks noGrp="1"/>
          </p:cNvGraphicFramePr>
          <p:nvPr>
            <p:extLst>
              <p:ext uri="{D42A27DB-BD31-4B8C-83A1-F6EECF244321}">
                <p14:modId xmlns:p14="http://schemas.microsoft.com/office/powerpoint/2010/main" val="4186588320"/>
              </p:ext>
            </p:extLst>
          </p:nvPr>
        </p:nvGraphicFramePr>
        <p:xfrm>
          <a:off x="6921561" y="2114549"/>
          <a:ext cx="4363915" cy="4210057"/>
        </p:xfrm>
        <a:graphic>
          <a:graphicData uri="http://schemas.openxmlformats.org/drawingml/2006/table">
            <a:tbl>
              <a:tblPr firstRow="1" bandRow="1"/>
              <a:tblGrid>
                <a:gridCol w="3528114">
                  <a:extLst>
                    <a:ext uri="{9D8B030D-6E8A-4147-A177-3AD203B41FA5}">
                      <a16:colId xmlns:a16="http://schemas.microsoft.com/office/drawing/2014/main" val="67578893"/>
                    </a:ext>
                  </a:extLst>
                </a:gridCol>
                <a:gridCol w="835801">
                  <a:extLst>
                    <a:ext uri="{9D8B030D-6E8A-4147-A177-3AD203B41FA5}">
                      <a16:colId xmlns:a16="http://schemas.microsoft.com/office/drawing/2014/main" val="463948738"/>
                    </a:ext>
                  </a:extLst>
                </a:gridCol>
              </a:tblGrid>
              <a:tr h="261541">
                <a:tc>
                  <a:txBody>
                    <a:bodyPr/>
                    <a:lstStyle/>
                    <a:p>
                      <a:pPr algn="r" fontAlgn="ctr"/>
                      <a:r>
                        <a:rPr lang="en-US" sz="1400" b="0" i="0" u="none" strike="noStrike">
                          <a:effectLst/>
                          <a:latin typeface="Arial" panose="020B0604020202020204" pitchFamily="34" charset="0"/>
                        </a:rPr>
                        <a:t>Total Dealership Expense per Month</a:t>
                      </a:r>
                      <a:endParaRPr lang="en-US" sz="2400" b="0" i="0" u="none" strike="noStrike">
                        <a:effectLst/>
                        <a:latin typeface="Arial" panose="020B0604020202020204" pitchFamily="34" charset="0"/>
                      </a:endParaRPr>
                    </a:p>
                  </a:txBody>
                  <a:tcPr marL="12937" marR="12937" marT="129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n-US" sz="1400" b="0" i="0" u="none" strike="noStrike">
                          <a:effectLst/>
                          <a:latin typeface="Arial" panose="020B0604020202020204" pitchFamily="34" charset="0"/>
                        </a:rPr>
                        <a:t>900,324 </a:t>
                      </a:r>
                      <a:endParaRPr lang="en-US" sz="2400" b="0" i="0" u="none" strike="noStrike">
                        <a:effectLst/>
                        <a:latin typeface="Arial" panose="020B0604020202020204" pitchFamily="34" charset="0"/>
                      </a:endParaRPr>
                    </a:p>
                  </a:txBody>
                  <a:tcPr marL="12937" marR="12937" marT="129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54817651"/>
                  </a:ext>
                </a:extLst>
              </a:tr>
              <a:tr h="261541">
                <a:tc>
                  <a:txBody>
                    <a:bodyPr/>
                    <a:lstStyle/>
                    <a:p>
                      <a:pPr algn="r" fontAlgn="ctr"/>
                      <a:r>
                        <a:rPr lang="en-US" sz="1400" b="0" i="0" u="none" strike="noStrike">
                          <a:effectLst/>
                          <a:latin typeface="Arial" panose="020B0604020202020204" pitchFamily="34" charset="0"/>
                        </a:rPr>
                        <a:t>Absorption % Goal for the Used Dept</a:t>
                      </a:r>
                      <a:endParaRPr lang="en-US" sz="2400" b="0" i="0" u="none" strike="noStrike">
                        <a:effectLst/>
                        <a:latin typeface="Arial" panose="020B0604020202020204" pitchFamily="34" charset="0"/>
                      </a:endParaRPr>
                    </a:p>
                  </a:txBody>
                  <a:tcPr marL="12937" marR="12937" marT="129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r" fontAlgn="ctr"/>
                      <a:r>
                        <a:rPr lang="en-US" sz="1400" b="0" i="0" u="none" strike="noStrike">
                          <a:effectLst/>
                          <a:latin typeface="Arial" panose="020B0604020202020204" pitchFamily="34" charset="0"/>
                        </a:rPr>
                        <a:t>40.00%</a:t>
                      </a:r>
                      <a:endParaRPr lang="en-US" sz="2400" b="0" i="0" u="none" strike="noStrike">
                        <a:effectLst/>
                        <a:latin typeface="Arial" panose="020B0604020202020204" pitchFamily="34" charset="0"/>
                      </a:endParaRPr>
                    </a:p>
                  </a:txBody>
                  <a:tcPr marL="12937" marR="12937" marT="129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1436562152"/>
                  </a:ext>
                </a:extLst>
              </a:tr>
              <a:tr h="475854">
                <a:tc>
                  <a:txBody>
                    <a:bodyPr/>
                    <a:lstStyle/>
                    <a:p>
                      <a:pPr algn="r" fontAlgn="ctr"/>
                      <a:r>
                        <a:rPr lang="en-US" sz="1400" b="1" i="1" u="none" strike="noStrike">
                          <a:effectLst/>
                          <a:latin typeface="Arial" panose="020B0604020202020204" pitchFamily="34" charset="0"/>
                        </a:rPr>
                        <a:t> Absorption % Goal x Total Dealership Expense </a:t>
                      </a:r>
                      <a:endParaRPr lang="en-US" sz="2400" b="0" i="0" u="none" strike="noStrike">
                        <a:effectLst/>
                        <a:latin typeface="Arial" panose="020B0604020202020204" pitchFamily="34" charset="0"/>
                      </a:endParaRPr>
                    </a:p>
                  </a:txBody>
                  <a:tcPr marL="12937" marR="12937" marT="129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n-US" sz="1400" b="1" i="1" u="none" strike="noStrike">
                          <a:effectLst/>
                          <a:latin typeface="Arial" panose="020B0604020202020204" pitchFamily="34" charset="0"/>
                        </a:rPr>
                        <a:t>360,130 </a:t>
                      </a:r>
                      <a:endParaRPr lang="en-US" sz="2400" b="0" i="0" u="none" strike="noStrike">
                        <a:effectLst/>
                        <a:latin typeface="Arial" panose="020B0604020202020204" pitchFamily="34" charset="0"/>
                      </a:endParaRPr>
                    </a:p>
                  </a:txBody>
                  <a:tcPr marL="12937" marR="12937" marT="129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99185904"/>
                  </a:ext>
                </a:extLst>
              </a:tr>
              <a:tr h="261541">
                <a:tc>
                  <a:txBody>
                    <a:bodyPr/>
                    <a:lstStyle/>
                    <a:p>
                      <a:pPr algn="r" fontAlgn="ctr"/>
                      <a:r>
                        <a:rPr lang="en-US" sz="1400" b="0" i="0" u="none" strike="noStrike">
                          <a:effectLst/>
                          <a:latin typeface="Arial" panose="020B0604020202020204" pitchFamily="34" charset="0"/>
                        </a:rPr>
                        <a:t> Current Used Absorption </a:t>
                      </a:r>
                      <a:endParaRPr lang="en-US" sz="2400" b="0" i="0" u="none" strike="noStrike">
                        <a:effectLst/>
                        <a:latin typeface="Arial" panose="020B0604020202020204" pitchFamily="34" charset="0"/>
                      </a:endParaRPr>
                    </a:p>
                  </a:txBody>
                  <a:tcPr marL="12937" marR="12937" marT="129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n-US" sz="1400" b="0" i="0" u="none" strike="noStrike">
                          <a:effectLst/>
                          <a:latin typeface="Arial" panose="020B0604020202020204" pitchFamily="34" charset="0"/>
                        </a:rPr>
                        <a:t>16.67%</a:t>
                      </a:r>
                      <a:endParaRPr lang="en-US" sz="2400" b="0" i="0" u="none" strike="noStrike">
                        <a:effectLst/>
                        <a:latin typeface="Arial" panose="020B0604020202020204" pitchFamily="34" charset="0"/>
                      </a:endParaRPr>
                    </a:p>
                  </a:txBody>
                  <a:tcPr marL="12937" marR="12937" marT="129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1051234"/>
                  </a:ext>
                </a:extLst>
              </a:tr>
              <a:tr h="261541">
                <a:tc>
                  <a:txBody>
                    <a:bodyPr/>
                    <a:lstStyle/>
                    <a:p>
                      <a:pPr algn="r" fontAlgn="ctr"/>
                      <a:r>
                        <a:rPr lang="en-US" sz="1400" b="0" i="0" u="none" strike="noStrike">
                          <a:effectLst/>
                          <a:latin typeface="Arial" panose="020B0604020202020204" pitchFamily="34" charset="0"/>
                        </a:rPr>
                        <a:t> Current Used Gross per Month </a:t>
                      </a:r>
                      <a:endParaRPr lang="en-US" sz="2400" b="0" i="0" u="none" strike="noStrike">
                        <a:effectLst/>
                        <a:latin typeface="Arial" panose="020B0604020202020204" pitchFamily="34" charset="0"/>
                      </a:endParaRPr>
                    </a:p>
                  </a:txBody>
                  <a:tcPr marL="12937" marR="12937" marT="129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n-US" sz="1400" b="0" i="0" u="none" strike="noStrike">
                          <a:effectLst/>
                          <a:latin typeface="Arial" panose="020B0604020202020204" pitchFamily="34" charset="0"/>
                        </a:rPr>
                        <a:t>150,117 </a:t>
                      </a:r>
                      <a:endParaRPr lang="en-US" sz="2400" b="0" i="0" u="none" strike="noStrike">
                        <a:effectLst/>
                        <a:latin typeface="Arial" panose="020B0604020202020204" pitchFamily="34" charset="0"/>
                      </a:endParaRPr>
                    </a:p>
                  </a:txBody>
                  <a:tcPr marL="12937" marR="12937" marT="129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22045969"/>
                  </a:ext>
                </a:extLst>
              </a:tr>
              <a:tr h="475854">
                <a:tc>
                  <a:txBody>
                    <a:bodyPr/>
                    <a:lstStyle/>
                    <a:p>
                      <a:pPr algn="r" fontAlgn="ctr"/>
                      <a:r>
                        <a:rPr lang="en-US" sz="1400" b="1" i="1" u="none" strike="noStrike">
                          <a:effectLst/>
                          <a:latin typeface="Arial" panose="020B0604020202020204" pitchFamily="34" charset="0"/>
                        </a:rPr>
                        <a:t> Additional Used Gross Needed per Month </a:t>
                      </a:r>
                      <a:endParaRPr lang="en-US" sz="2400" b="0" i="0" u="none" strike="noStrike">
                        <a:effectLst/>
                        <a:latin typeface="Arial" panose="020B0604020202020204" pitchFamily="34" charset="0"/>
                      </a:endParaRPr>
                    </a:p>
                  </a:txBody>
                  <a:tcPr marL="12937" marR="12937" marT="129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n-US" sz="1400" b="1" i="1" u="none" strike="noStrike">
                          <a:effectLst/>
                          <a:latin typeface="Arial" panose="020B0604020202020204" pitchFamily="34" charset="0"/>
                        </a:rPr>
                        <a:t>210,012 </a:t>
                      </a:r>
                      <a:endParaRPr lang="en-US" sz="2400" b="0" i="0" u="none" strike="noStrike">
                        <a:effectLst/>
                        <a:latin typeface="Arial" panose="020B0604020202020204" pitchFamily="34" charset="0"/>
                      </a:endParaRPr>
                    </a:p>
                  </a:txBody>
                  <a:tcPr marL="12937" marR="12937" marT="129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53618024"/>
                  </a:ext>
                </a:extLst>
              </a:tr>
              <a:tr h="261541">
                <a:tc>
                  <a:txBody>
                    <a:bodyPr/>
                    <a:lstStyle/>
                    <a:p>
                      <a:pPr algn="r" fontAlgn="ctr"/>
                      <a:r>
                        <a:rPr lang="en-US" sz="1400" b="0" i="0" u="none" strike="noStrike">
                          <a:effectLst/>
                          <a:latin typeface="Arial" panose="020B0604020202020204" pitchFamily="34" charset="0"/>
                        </a:rPr>
                        <a:t> Current Used Retail Gross per Unit </a:t>
                      </a:r>
                      <a:endParaRPr lang="en-US" sz="2400" b="0" i="0" u="none" strike="noStrike">
                        <a:effectLst/>
                        <a:latin typeface="Arial" panose="020B0604020202020204" pitchFamily="34" charset="0"/>
                      </a:endParaRPr>
                    </a:p>
                  </a:txBody>
                  <a:tcPr marL="12937" marR="12937" marT="129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n-US" sz="1400" b="0" i="0" u="none" strike="noStrike">
                          <a:effectLst/>
                          <a:latin typeface="Arial" panose="020B0604020202020204" pitchFamily="34" charset="0"/>
                        </a:rPr>
                        <a:t>5,176 </a:t>
                      </a:r>
                      <a:endParaRPr lang="en-US" sz="2400" b="0" i="0" u="none" strike="noStrike">
                        <a:effectLst/>
                        <a:latin typeface="Arial" panose="020B0604020202020204" pitchFamily="34" charset="0"/>
                      </a:endParaRPr>
                    </a:p>
                  </a:txBody>
                  <a:tcPr marL="12937" marR="12937" marT="129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26478767"/>
                  </a:ext>
                </a:extLst>
              </a:tr>
              <a:tr h="475854">
                <a:tc>
                  <a:txBody>
                    <a:bodyPr/>
                    <a:lstStyle/>
                    <a:p>
                      <a:pPr algn="r" fontAlgn="ctr"/>
                      <a:r>
                        <a:rPr lang="en-US" sz="1400" b="1" i="1" u="none" strike="noStrike">
                          <a:effectLst/>
                          <a:latin typeface="Arial" panose="020B0604020202020204" pitchFamily="34" charset="0"/>
                        </a:rPr>
                        <a:t> Additional Used Units Needed per Month </a:t>
                      </a:r>
                      <a:endParaRPr lang="en-US" sz="2400" b="0" i="0" u="none" strike="noStrike">
                        <a:effectLst/>
                        <a:latin typeface="Arial" panose="020B0604020202020204" pitchFamily="34" charset="0"/>
                      </a:endParaRPr>
                    </a:p>
                  </a:txBody>
                  <a:tcPr marL="12937" marR="12937" marT="129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n-US" sz="1400" b="1" i="1" u="none" strike="noStrike">
                          <a:effectLst/>
                          <a:latin typeface="Arial" panose="020B0604020202020204" pitchFamily="34" charset="0"/>
                        </a:rPr>
                        <a:t>41 </a:t>
                      </a:r>
                      <a:endParaRPr lang="en-US" sz="2400" b="0" i="0" u="none" strike="noStrike">
                        <a:effectLst/>
                        <a:latin typeface="Arial" panose="020B0604020202020204" pitchFamily="34" charset="0"/>
                      </a:endParaRPr>
                    </a:p>
                  </a:txBody>
                  <a:tcPr marL="12937" marR="12937" marT="129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7985799"/>
                  </a:ext>
                </a:extLst>
              </a:tr>
              <a:tr h="261541">
                <a:tc>
                  <a:txBody>
                    <a:bodyPr/>
                    <a:lstStyle/>
                    <a:p>
                      <a:pPr algn="r" fontAlgn="ctr"/>
                      <a:r>
                        <a:rPr lang="en-US" sz="1400" b="0" i="0" u="none" strike="noStrike">
                          <a:effectLst/>
                          <a:latin typeface="Arial" panose="020B0604020202020204" pitchFamily="34" charset="0"/>
                        </a:rPr>
                        <a:t> # of Used Salespeople </a:t>
                      </a:r>
                      <a:endParaRPr lang="en-US" sz="2400" b="0" i="0" u="none" strike="noStrike">
                        <a:effectLst/>
                        <a:latin typeface="Arial" panose="020B0604020202020204" pitchFamily="34" charset="0"/>
                      </a:endParaRPr>
                    </a:p>
                  </a:txBody>
                  <a:tcPr marL="12937" marR="12937" marT="129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n-US" sz="1400" b="0" i="0" u="none" strike="noStrike">
                          <a:effectLst/>
                          <a:latin typeface="Arial" panose="020B0604020202020204" pitchFamily="34" charset="0"/>
                        </a:rPr>
                        <a:t>0.9 </a:t>
                      </a:r>
                      <a:endParaRPr lang="en-US" sz="2400" b="0" i="0" u="none" strike="noStrike">
                        <a:effectLst/>
                        <a:latin typeface="Arial" panose="020B0604020202020204" pitchFamily="34" charset="0"/>
                      </a:endParaRPr>
                    </a:p>
                  </a:txBody>
                  <a:tcPr marL="12937" marR="12937" marT="129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47110267"/>
                  </a:ext>
                </a:extLst>
              </a:tr>
              <a:tr h="475854">
                <a:tc>
                  <a:txBody>
                    <a:bodyPr/>
                    <a:lstStyle/>
                    <a:p>
                      <a:pPr algn="r" fontAlgn="ctr"/>
                      <a:r>
                        <a:rPr lang="en-US" sz="1400" b="1" i="1" u="none" strike="noStrike">
                          <a:effectLst/>
                          <a:latin typeface="Arial" panose="020B0604020202020204" pitchFamily="34" charset="0"/>
                        </a:rPr>
                        <a:t> Additional Units Needed per Salesperson per Month </a:t>
                      </a:r>
                      <a:endParaRPr lang="en-US" sz="2400" b="0" i="0" u="none" strike="noStrike">
                        <a:effectLst/>
                        <a:latin typeface="Arial" panose="020B0604020202020204" pitchFamily="34" charset="0"/>
                      </a:endParaRPr>
                    </a:p>
                  </a:txBody>
                  <a:tcPr marL="12937" marR="12937" marT="129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n-US" sz="1400" b="1" i="1" u="none" strike="noStrike">
                          <a:effectLst/>
                          <a:latin typeface="Arial" panose="020B0604020202020204" pitchFamily="34" charset="0"/>
                        </a:rPr>
                        <a:t>45 </a:t>
                      </a:r>
                      <a:endParaRPr lang="en-US" sz="2400" b="0" i="0" u="none" strike="noStrike">
                        <a:effectLst/>
                        <a:latin typeface="Arial" panose="020B0604020202020204" pitchFamily="34" charset="0"/>
                      </a:endParaRPr>
                    </a:p>
                  </a:txBody>
                  <a:tcPr marL="12937" marR="12937" marT="129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62519509"/>
                  </a:ext>
                </a:extLst>
              </a:tr>
              <a:tr h="261541">
                <a:tc>
                  <a:txBody>
                    <a:bodyPr/>
                    <a:lstStyle/>
                    <a:p>
                      <a:pPr algn="r" fontAlgn="ctr"/>
                      <a:r>
                        <a:rPr lang="en-US" sz="1400" b="0" i="0" u="none" strike="noStrike">
                          <a:effectLst/>
                          <a:latin typeface="Arial" panose="020B0604020202020204" pitchFamily="34" charset="0"/>
                        </a:rPr>
                        <a:t> Current Used Retail Units Sold per Month </a:t>
                      </a:r>
                      <a:endParaRPr lang="en-US" sz="2400" b="0" i="0" u="none" strike="noStrike">
                        <a:effectLst/>
                        <a:latin typeface="Arial" panose="020B0604020202020204" pitchFamily="34" charset="0"/>
                      </a:endParaRPr>
                    </a:p>
                  </a:txBody>
                  <a:tcPr marL="12937" marR="12937" marT="129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n-US" sz="1400" b="0" i="0" u="none" strike="noStrike">
                          <a:effectLst/>
                          <a:latin typeface="Arial" panose="020B0604020202020204" pitchFamily="34" charset="0"/>
                        </a:rPr>
                        <a:t>29 </a:t>
                      </a:r>
                      <a:endParaRPr lang="en-US" sz="2400" b="0" i="0" u="none" strike="noStrike">
                        <a:effectLst/>
                        <a:latin typeface="Arial" panose="020B0604020202020204" pitchFamily="34" charset="0"/>
                      </a:endParaRPr>
                    </a:p>
                  </a:txBody>
                  <a:tcPr marL="12937" marR="12937" marT="129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29641640"/>
                  </a:ext>
                </a:extLst>
              </a:tr>
              <a:tr h="475854">
                <a:tc>
                  <a:txBody>
                    <a:bodyPr/>
                    <a:lstStyle/>
                    <a:p>
                      <a:pPr algn="r" fontAlgn="ctr"/>
                      <a:r>
                        <a:rPr lang="en-US" sz="1400" b="1" i="1" u="none" strike="noStrike" dirty="0">
                          <a:effectLst/>
                          <a:highlight>
                            <a:srgbClr val="FFFF00"/>
                          </a:highlight>
                          <a:latin typeface="Arial" panose="020B0604020202020204" pitchFamily="34" charset="0"/>
                        </a:rPr>
                        <a:t> Additional Used Gross per Unit Needed per Month </a:t>
                      </a:r>
                      <a:endParaRPr lang="en-US" sz="2400" b="0" i="0" u="none" strike="noStrike" dirty="0">
                        <a:effectLst/>
                        <a:highlight>
                          <a:srgbClr val="FFFF00"/>
                        </a:highlight>
                        <a:latin typeface="Arial" panose="020B0604020202020204" pitchFamily="34" charset="0"/>
                      </a:endParaRPr>
                    </a:p>
                  </a:txBody>
                  <a:tcPr marL="12937" marR="12937" marT="129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ctr"/>
                      <a:r>
                        <a:rPr lang="en-US" sz="1400" b="1" i="1" u="none" strike="noStrike" dirty="0">
                          <a:effectLst/>
                          <a:highlight>
                            <a:srgbClr val="FFFF00"/>
                          </a:highlight>
                          <a:latin typeface="Arial" panose="020B0604020202020204" pitchFamily="34" charset="0"/>
                        </a:rPr>
                        <a:t>7,242 </a:t>
                      </a:r>
                      <a:endParaRPr lang="en-US" sz="2400" b="0" i="0" u="none" strike="noStrike" dirty="0">
                        <a:effectLst/>
                        <a:highlight>
                          <a:srgbClr val="FFFF00"/>
                        </a:highlight>
                        <a:latin typeface="Arial" panose="020B0604020202020204" pitchFamily="34" charset="0"/>
                      </a:endParaRPr>
                    </a:p>
                  </a:txBody>
                  <a:tcPr marL="12937" marR="12937" marT="1293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54317152"/>
                  </a:ext>
                </a:extLst>
              </a:tr>
            </a:tbl>
          </a:graphicData>
        </a:graphic>
      </p:graphicFrame>
    </p:spTree>
    <p:extLst>
      <p:ext uri="{BB962C8B-B14F-4D97-AF65-F5344CB8AC3E}">
        <p14:creationId xmlns:p14="http://schemas.microsoft.com/office/powerpoint/2010/main" val="4052634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8" name="Rectangle 87">
            <a:extLst>
              <a:ext uri="{FF2B5EF4-FFF2-40B4-BE49-F238E27FC236}">
                <a16:creationId xmlns:a16="http://schemas.microsoft.com/office/drawing/2014/main" id="{F8222250-799A-4AD0-9BD1-BE6EB7A06A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Freeform: Shape 89">
            <a:extLst>
              <a:ext uri="{FF2B5EF4-FFF2-40B4-BE49-F238E27FC236}">
                <a16:creationId xmlns:a16="http://schemas.microsoft.com/office/drawing/2014/main" id="{B770432A-C0A6-4D4F-AE2C-705049DAB8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6244921" y="-5976"/>
            <a:ext cx="5947079" cy="6874927"/>
          </a:xfrm>
          <a:custGeom>
            <a:avLst/>
            <a:gdLst>
              <a:gd name="connsiteX0" fmla="*/ 0 w 4584879"/>
              <a:gd name="connsiteY0" fmla="*/ 0 h 6863976"/>
              <a:gd name="connsiteX1" fmla="*/ 4584879 w 4584879"/>
              <a:gd name="connsiteY1" fmla="*/ 0 h 6863976"/>
              <a:gd name="connsiteX2" fmla="*/ 2493114 w 4584879"/>
              <a:gd name="connsiteY2" fmla="*/ 6863976 h 6863976"/>
              <a:gd name="connsiteX3" fmla="*/ 0 w 4584879"/>
              <a:gd name="connsiteY3" fmla="*/ 6863976 h 6863976"/>
              <a:gd name="connsiteX0" fmla="*/ 0 w 4584879"/>
              <a:gd name="connsiteY0" fmla="*/ 0 h 6863976"/>
              <a:gd name="connsiteX1" fmla="*/ 4584879 w 4584879"/>
              <a:gd name="connsiteY1" fmla="*/ 0 h 6863976"/>
              <a:gd name="connsiteX2" fmla="*/ 3571269 w 4584879"/>
              <a:gd name="connsiteY2" fmla="*/ 6853025 h 6863976"/>
              <a:gd name="connsiteX3" fmla="*/ 0 w 4584879"/>
              <a:gd name="connsiteY3" fmla="*/ 6863976 h 6863976"/>
              <a:gd name="connsiteX4" fmla="*/ 0 w 4584879"/>
              <a:gd name="connsiteY4" fmla="*/ 0 h 6863976"/>
              <a:gd name="connsiteX0" fmla="*/ 0 w 4584879"/>
              <a:gd name="connsiteY0" fmla="*/ 0 h 6863976"/>
              <a:gd name="connsiteX1" fmla="*/ 4584879 w 4584879"/>
              <a:gd name="connsiteY1" fmla="*/ 0 h 6863976"/>
              <a:gd name="connsiteX2" fmla="*/ 3571269 w 4584879"/>
              <a:gd name="connsiteY2" fmla="*/ 6853025 h 6863976"/>
              <a:gd name="connsiteX3" fmla="*/ 0 w 4584879"/>
              <a:gd name="connsiteY3" fmla="*/ 6863976 h 6863976"/>
              <a:gd name="connsiteX4" fmla="*/ 0 w 4584879"/>
              <a:gd name="connsiteY4" fmla="*/ 0 h 6863976"/>
              <a:gd name="connsiteX0" fmla="*/ 0 w 4584879"/>
              <a:gd name="connsiteY0" fmla="*/ 0 h 6863976"/>
              <a:gd name="connsiteX1" fmla="*/ 4584879 w 4584879"/>
              <a:gd name="connsiteY1" fmla="*/ 0 h 6863976"/>
              <a:gd name="connsiteX2" fmla="*/ 3677452 w 4584879"/>
              <a:gd name="connsiteY2" fmla="*/ 6853025 h 6863976"/>
              <a:gd name="connsiteX3" fmla="*/ 0 w 4584879"/>
              <a:gd name="connsiteY3" fmla="*/ 6863976 h 6863976"/>
              <a:gd name="connsiteX4" fmla="*/ 0 w 4584879"/>
              <a:gd name="connsiteY4" fmla="*/ 0 h 6863976"/>
              <a:gd name="connsiteX0" fmla="*/ 0 w 4584879"/>
              <a:gd name="connsiteY0" fmla="*/ 0 h 6874927"/>
              <a:gd name="connsiteX1" fmla="*/ 4584879 w 4584879"/>
              <a:gd name="connsiteY1" fmla="*/ 0 h 6874927"/>
              <a:gd name="connsiteX2" fmla="*/ 3693787 w 4584879"/>
              <a:gd name="connsiteY2" fmla="*/ 6874927 h 6874927"/>
              <a:gd name="connsiteX3" fmla="*/ 0 w 4584879"/>
              <a:gd name="connsiteY3" fmla="*/ 6863976 h 6874927"/>
              <a:gd name="connsiteX4" fmla="*/ 0 w 4584879"/>
              <a:gd name="connsiteY4" fmla="*/ 0 h 6874927"/>
              <a:gd name="connsiteX0" fmla="*/ 0 w 4584879"/>
              <a:gd name="connsiteY0" fmla="*/ 0 h 6874927"/>
              <a:gd name="connsiteX1" fmla="*/ 4584879 w 4584879"/>
              <a:gd name="connsiteY1" fmla="*/ 0 h 6874927"/>
              <a:gd name="connsiteX2" fmla="*/ 3842978 w 4584879"/>
              <a:gd name="connsiteY2" fmla="*/ 6874927 h 6874927"/>
              <a:gd name="connsiteX3" fmla="*/ 0 w 4584879"/>
              <a:gd name="connsiteY3" fmla="*/ 6863976 h 6874927"/>
              <a:gd name="connsiteX4" fmla="*/ 0 w 4584879"/>
              <a:gd name="connsiteY4" fmla="*/ 0 h 6874927"/>
              <a:gd name="connsiteX0" fmla="*/ 0 w 4435688"/>
              <a:gd name="connsiteY0" fmla="*/ 0 h 6874927"/>
              <a:gd name="connsiteX1" fmla="*/ 4435688 w 4435688"/>
              <a:gd name="connsiteY1" fmla="*/ 4763 h 6874927"/>
              <a:gd name="connsiteX2" fmla="*/ 3842978 w 4435688"/>
              <a:gd name="connsiteY2" fmla="*/ 6874927 h 6874927"/>
              <a:gd name="connsiteX3" fmla="*/ 0 w 4435688"/>
              <a:gd name="connsiteY3" fmla="*/ 6863976 h 6874927"/>
              <a:gd name="connsiteX4" fmla="*/ 0 w 4435688"/>
              <a:gd name="connsiteY4" fmla="*/ 0 h 6874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35688" h="6874927">
                <a:moveTo>
                  <a:pt x="0" y="0"/>
                </a:moveTo>
                <a:lnTo>
                  <a:pt x="4435688" y="4763"/>
                </a:lnTo>
                <a:lnTo>
                  <a:pt x="3842978" y="6874927"/>
                </a:lnTo>
                <a:lnTo>
                  <a:pt x="0" y="6863976"/>
                </a:lnTo>
                <a:lnTo>
                  <a:pt x="0" y="0"/>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62F43EED-6DAF-8A73-FF5D-8342AEB8257F}"/>
              </a:ext>
            </a:extLst>
          </p:cNvPr>
          <p:cNvSpPr>
            <a:spLocks noGrp="1"/>
          </p:cNvSpPr>
          <p:nvPr>
            <p:ph type="title"/>
          </p:nvPr>
        </p:nvSpPr>
        <p:spPr>
          <a:xfrm>
            <a:off x="7218705" y="542926"/>
            <a:ext cx="4439894" cy="1668143"/>
          </a:xfrm>
        </p:spPr>
        <p:txBody>
          <a:bodyPr vert="horz" lIns="91440" tIns="45720" rIns="91440" bIns="45720" rtlCol="0">
            <a:normAutofit/>
          </a:bodyPr>
          <a:lstStyle/>
          <a:p>
            <a:r>
              <a:rPr lang="en-US" dirty="0"/>
              <a:t>Specific actions</a:t>
            </a:r>
          </a:p>
        </p:txBody>
      </p:sp>
      <p:cxnSp>
        <p:nvCxnSpPr>
          <p:cNvPr id="92" name="Straight Connector 91">
            <a:extLst>
              <a:ext uri="{FF2B5EF4-FFF2-40B4-BE49-F238E27FC236}">
                <a16:creationId xmlns:a16="http://schemas.microsoft.com/office/drawing/2014/main" id="{78FBE787-8B1D-40E5-8468-6F665BB5D7C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6243268" y="0"/>
            <a:ext cx="488370" cy="6880404"/>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70" name="Content Placeholder 69">
            <a:extLst>
              <a:ext uri="{FF2B5EF4-FFF2-40B4-BE49-F238E27FC236}">
                <a16:creationId xmlns:a16="http://schemas.microsoft.com/office/drawing/2014/main" id="{0DB14670-2517-7B8B-1FC0-1128AFAE87F3}"/>
              </a:ext>
            </a:extLst>
          </p:cNvPr>
          <p:cNvSpPr>
            <a:spLocks noGrp="1"/>
          </p:cNvSpPr>
          <p:nvPr>
            <p:ph idx="1"/>
          </p:nvPr>
        </p:nvSpPr>
        <p:spPr>
          <a:xfrm>
            <a:off x="7218706" y="2211069"/>
            <a:ext cx="4439894" cy="4113531"/>
          </a:xfrm>
        </p:spPr>
        <p:txBody>
          <a:bodyPr>
            <a:normAutofit/>
          </a:bodyPr>
          <a:lstStyle/>
          <a:p>
            <a:pPr marL="0" indent="0">
              <a:lnSpc>
                <a:spcPct val="90000"/>
              </a:lnSpc>
              <a:buNone/>
            </a:pPr>
            <a:r>
              <a:rPr lang="en-US" dirty="0"/>
              <a:t>To ensure that all processes are carried out, we involve several people in charge.</a:t>
            </a:r>
          </a:p>
          <a:p>
            <a:pPr>
              <a:lnSpc>
                <a:spcPct val="90000"/>
              </a:lnSpc>
            </a:pPr>
            <a:r>
              <a:rPr lang="en-US" dirty="0"/>
              <a:t>1- Used car sales manager</a:t>
            </a:r>
          </a:p>
          <a:p>
            <a:pPr>
              <a:lnSpc>
                <a:spcPct val="90000"/>
              </a:lnSpc>
            </a:pPr>
            <a:r>
              <a:rPr lang="en-US" dirty="0"/>
              <a:t>2- Sellers</a:t>
            </a:r>
          </a:p>
          <a:p>
            <a:pPr>
              <a:lnSpc>
                <a:spcPct val="90000"/>
              </a:lnSpc>
            </a:pPr>
            <a:r>
              <a:rPr lang="en-US" dirty="0"/>
              <a:t>3- Service manager</a:t>
            </a:r>
          </a:p>
          <a:p>
            <a:pPr marL="0" indent="0">
              <a:lnSpc>
                <a:spcPct val="90000"/>
              </a:lnSpc>
              <a:buNone/>
            </a:pPr>
            <a:r>
              <a:rPr lang="en-US" dirty="0"/>
              <a:t> We carried out the recon process in writing and it was signed by each person in charge with the commitment to follow up every day.</a:t>
            </a:r>
          </a:p>
        </p:txBody>
      </p:sp>
      <p:graphicFrame>
        <p:nvGraphicFramePr>
          <p:cNvPr id="68" name="Content Placeholder 5">
            <a:extLst>
              <a:ext uri="{FF2B5EF4-FFF2-40B4-BE49-F238E27FC236}">
                <a16:creationId xmlns:a16="http://schemas.microsoft.com/office/drawing/2014/main" id="{CC892E55-A05C-8D4E-2897-6244073A64B4}"/>
              </a:ext>
            </a:extLst>
          </p:cNvPr>
          <p:cNvGraphicFramePr>
            <a:graphicFrameLocks/>
          </p:cNvGraphicFramePr>
          <p:nvPr>
            <p:extLst>
              <p:ext uri="{D42A27DB-BD31-4B8C-83A1-F6EECF244321}">
                <p14:modId xmlns:p14="http://schemas.microsoft.com/office/powerpoint/2010/main" val="2996068595"/>
              </p:ext>
            </p:extLst>
          </p:nvPr>
        </p:nvGraphicFramePr>
        <p:xfrm>
          <a:off x="533400" y="1977144"/>
          <a:ext cx="5270056" cy="2903714"/>
        </p:xfrm>
        <a:graphic>
          <a:graphicData uri="http://schemas.openxmlformats.org/drawingml/2006/table">
            <a:tbl>
              <a:tblPr firstRow="1" bandRow="1">
                <a:tableStyleId>{5C22544A-7EE6-4342-B048-85BDC9FD1C3A}</a:tableStyleId>
              </a:tblPr>
              <a:tblGrid>
                <a:gridCol w="1245369">
                  <a:extLst>
                    <a:ext uri="{9D8B030D-6E8A-4147-A177-3AD203B41FA5}">
                      <a16:colId xmlns:a16="http://schemas.microsoft.com/office/drawing/2014/main" val="2938689100"/>
                    </a:ext>
                  </a:extLst>
                </a:gridCol>
                <a:gridCol w="947780">
                  <a:extLst>
                    <a:ext uri="{9D8B030D-6E8A-4147-A177-3AD203B41FA5}">
                      <a16:colId xmlns:a16="http://schemas.microsoft.com/office/drawing/2014/main" val="4059754650"/>
                    </a:ext>
                  </a:extLst>
                </a:gridCol>
                <a:gridCol w="1029588">
                  <a:extLst>
                    <a:ext uri="{9D8B030D-6E8A-4147-A177-3AD203B41FA5}">
                      <a16:colId xmlns:a16="http://schemas.microsoft.com/office/drawing/2014/main" val="532155423"/>
                    </a:ext>
                  </a:extLst>
                </a:gridCol>
                <a:gridCol w="1144592">
                  <a:extLst>
                    <a:ext uri="{9D8B030D-6E8A-4147-A177-3AD203B41FA5}">
                      <a16:colId xmlns:a16="http://schemas.microsoft.com/office/drawing/2014/main" val="1702521303"/>
                    </a:ext>
                  </a:extLst>
                </a:gridCol>
                <a:gridCol w="902727">
                  <a:extLst>
                    <a:ext uri="{9D8B030D-6E8A-4147-A177-3AD203B41FA5}">
                      <a16:colId xmlns:a16="http://schemas.microsoft.com/office/drawing/2014/main" val="1932820792"/>
                    </a:ext>
                  </a:extLst>
                </a:gridCol>
              </a:tblGrid>
              <a:tr h="391419">
                <a:tc>
                  <a:txBody>
                    <a:bodyPr/>
                    <a:lstStyle/>
                    <a:p>
                      <a:r>
                        <a:rPr lang="en-US" sz="700"/>
                        <a:t>SPECIFIC ACTION/STEP</a:t>
                      </a:r>
                    </a:p>
                  </a:txBody>
                  <a:tcPr marL="22646" marR="22646" marT="11323" marB="11323"/>
                </a:tc>
                <a:tc>
                  <a:txBody>
                    <a:bodyPr/>
                    <a:lstStyle/>
                    <a:p>
                      <a:r>
                        <a:rPr lang="en-US" sz="700"/>
                        <a:t>NECESSARY</a:t>
                      </a:r>
                    </a:p>
                    <a:p>
                      <a:r>
                        <a:rPr lang="en-US" sz="700"/>
                        <a:t>RESOURCE(S)</a:t>
                      </a:r>
                    </a:p>
                  </a:txBody>
                  <a:tcPr marL="22646" marR="22646" marT="11323" marB="11323"/>
                </a:tc>
                <a:tc>
                  <a:txBody>
                    <a:bodyPr/>
                    <a:lstStyle/>
                    <a:p>
                      <a:r>
                        <a:rPr lang="en-US" sz="700"/>
                        <a:t>ACCOUNTABLE</a:t>
                      </a:r>
                    </a:p>
                    <a:p>
                      <a:r>
                        <a:rPr lang="en-US" sz="700"/>
                        <a:t>PERSO(S)</a:t>
                      </a:r>
                    </a:p>
                  </a:txBody>
                  <a:tcPr marL="22646" marR="22646" marT="11323" marB="11323"/>
                </a:tc>
                <a:tc>
                  <a:txBody>
                    <a:bodyPr/>
                    <a:lstStyle/>
                    <a:p>
                      <a:r>
                        <a:rPr lang="en-US" sz="700"/>
                        <a:t>EXPECTED RESULT</a:t>
                      </a:r>
                    </a:p>
                  </a:txBody>
                  <a:tcPr marL="22646" marR="22646" marT="11323" marB="11323"/>
                </a:tc>
                <a:tc>
                  <a:txBody>
                    <a:bodyPr/>
                    <a:lstStyle/>
                    <a:p>
                      <a:r>
                        <a:rPr lang="en-US" sz="700"/>
                        <a:t>START,END,&amp;</a:t>
                      </a:r>
                    </a:p>
                    <a:p>
                      <a:r>
                        <a:rPr lang="en-US" sz="700"/>
                        <a:t>CHECKPOINT DATES</a:t>
                      </a:r>
                    </a:p>
                  </a:txBody>
                  <a:tcPr marL="22646" marR="22646" marT="11323" marB="11323"/>
                </a:tc>
                <a:extLst>
                  <a:ext uri="{0D108BD9-81ED-4DB2-BD59-A6C34878D82A}">
                    <a16:rowId xmlns:a16="http://schemas.microsoft.com/office/drawing/2014/main" val="3419583019"/>
                  </a:ext>
                </a:extLst>
              </a:tr>
              <a:tr h="277600">
                <a:tc>
                  <a:txBody>
                    <a:bodyPr/>
                    <a:lstStyle/>
                    <a:p>
                      <a:r>
                        <a:rPr lang="en-US" sz="700"/>
                        <a:t>New recon process</a:t>
                      </a:r>
                    </a:p>
                  </a:txBody>
                  <a:tcPr marL="22646" marR="22646" marT="11323" marB="11323"/>
                </a:tc>
                <a:tc>
                  <a:txBody>
                    <a:bodyPr/>
                    <a:lstStyle/>
                    <a:p>
                      <a:r>
                        <a:rPr lang="en-US" sz="700"/>
                        <a:t>Written and signed processes</a:t>
                      </a:r>
                    </a:p>
                  </a:txBody>
                  <a:tcPr marL="22646" marR="22646" marT="11323" marB="11323"/>
                </a:tc>
                <a:tc>
                  <a:txBody>
                    <a:bodyPr/>
                    <a:lstStyle/>
                    <a:p>
                      <a:r>
                        <a:rPr lang="en-US" sz="700"/>
                        <a:t>Human Resources /</a:t>
                      </a:r>
                    </a:p>
                    <a:p>
                      <a:r>
                        <a:rPr lang="en-US" sz="700"/>
                        <a:t>Used Sales Manager</a:t>
                      </a:r>
                    </a:p>
                  </a:txBody>
                  <a:tcPr marL="22646" marR="22646" marT="11323" marB="11323"/>
                </a:tc>
                <a:tc>
                  <a:txBody>
                    <a:bodyPr/>
                    <a:lstStyle/>
                    <a:p>
                      <a:r>
                        <a:rPr lang="en-US" sz="700" dirty="0"/>
                        <a:t>Guarantee and quality</a:t>
                      </a:r>
                    </a:p>
                  </a:txBody>
                  <a:tcPr marL="22646" marR="22646" marT="11323" marB="11323"/>
                </a:tc>
                <a:tc>
                  <a:txBody>
                    <a:bodyPr/>
                    <a:lstStyle/>
                    <a:p>
                      <a:r>
                        <a:rPr lang="en-US" sz="700"/>
                        <a:t>Sept. 1 and review every 6 months</a:t>
                      </a:r>
                    </a:p>
                  </a:txBody>
                  <a:tcPr marL="22646" marR="22646" marT="11323" marB="11323"/>
                </a:tc>
                <a:extLst>
                  <a:ext uri="{0D108BD9-81ED-4DB2-BD59-A6C34878D82A}">
                    <a16:rowId xmlns:a16="http://schemas.microsoft.com/office/drawing/2014/main" val="2244330052"/>
                  </a:ext>
                </a:extLst>
              </a:tr>
              <a:tr h="391419">
                <a:tc>
                  <a:txBody>
                    <a:bodyPr/>
                    <a:lstStyle/>
                    <a:p>
                      <a:r>
                        <a:rPr lang="en-US" sz="700"/>
                        <a:t>Vehicle identification for recon</a:t>
                      </a:r>
                    </a:p>
                  </a:txBody>
                  <a:tcPr marL="22646" marR="22646" marT="11323" marB="11323"/>
                </a:tc>
                <a:tc>
                  <a:txBody>
                    <a:bodyPr/>
                    <a:lstStyle/>
                    <a:p>
                      <a:r>
                        <a:rPr lang="en-US" sz="700"/>
                        <a:t>Appraisal process involving service</a:t>
                      </a:r>
                    </a:p>
                  </a:txBody>
                  <a:tcPr marL="22646" marR="22646" marT="11323" marB="11323"/>
                </a:tc>
                <a:tc>
                  <a:txBody>
                    <a:bodyPr/>
                    <a:lstStyle/>
                    <a:p>
                      <a:r>
                        <a:rPr lang="en-US" sz="700"/>
                        <a:t>Used Sales Manager/ Technicians</a:t>
                      </a:r>
                    </a:p>
                  </a:txBody>
                  <a:tcPr marL="22646" marR="22646" marT="11323" marB="11323"/>
                </a:tc>
                <a:tc>
                  <a:txBody>
                    <a:bodyPr/>
                    <a:lstStyle/>
                    <a:p>
                      <a:r>
                        <a:rPr lang="en-US" sz="700"/>
                        <a:t>Improve inventory turnover and less wholesale</a:t>
                      </a:r>
                    </a:p>
                  </a:txBody>
                  <a:tcPr marL="22646" marR="22646" marT="11323" marB="11323"/>
                </a:tc>
                <a:tc>
                  <a:txBody>
                    <a:bodyPr/>
                    <a:lstStyle/>
                    <a:p>
                      <a:r>
                        <a:rPr lang="en-US" sz="700"/>
                        <a:t>Sept.1 and review every days</a:t>
                      </a:r>
                    </a:p>
                  </a:txBody>
                  <a:tcPr marL="22646" marR="22646" marT="11323" marB="11323"/>
                </a:tc>
                <a:extLst>
                  <a:ext uri="{0D108BD9-81ED-4DB2-BD59-A6C34878D82A}">
                    <a16:rowId xmlns:a16="http://schemas.microsoft.com/office/drawing/2014/main" val="2541376574"/>
                  </a:ext>
                </a:extLst>
              </a:tr>
              <a:tr h="277600">
                <a:tc>
                  <a:txBody>
                    <a:bodyPr/>
                    <a:lstStyle/>
                    <a:p>
                      <a:r>
                        <a:rPr lang="en-US" sz="700"/>
                        <a:t>Recon detailing after service</a:t>
                      </a:r>
                    </a:p>
                  </a:txBody>
                  <a:tcPr marL="22646" marR="22646" marT="11323" marB="11323"/>
                </a:tc>
                <a:tc>
                  <a:txBody>
                    <a:bodyPr/>
                    <a:lstStyle/>
                    <a:p>
                      <a:r>
                        <a:rPr lang="en-US" sz="700"/>
                        <a:t>Shampoo machine and trained person</a:t>
                      </a:r>
                    </a:p>
                  </a:txBody>
                  <a:tcPr marL="22646" marR="22646" marT="11323" marB="11323"/>
                </a:tc>
                <a:tc>
                  <a:txBody>
                    <a:bodyPr/>
                    <a:lstStyle/>
                    <a:p>
                      <a:r>
                        <a:rPr lang="en-US" sz="700"/>
                        <a:t>Used sales manager /</a:t>
                      </a:r>
                    </a:p>
                    <a:p>
                      <a:r>
                        <a:rPr lang="en-US" sz="700"/>
                        <a:t>Detailing supervisor</a:t>
                      </a:r>
                    </a:p>
                  </a:txBody>
                  <a:tcPr marL="22646" marR="22646" marT="11323" marB="11323"/>
                </a:tc>
                <a:tc>
                  <a:txBody>
                    <a:bodyPr/>
                    <a:lstStyle/>
                    <a:p>
                      <a:r>
                        <a:rPr lang="en-US" sz="700"/>
                        <a:t>Paint correction and interior ready for sale </a:t>
                      </a:r>
                    </a:p>
                  </a:txBody>
                  <a:tcPr marL="22646" marR="22646" marT="11323" marB="11323"/>
                </a:tc>
                <a:tc>
                  <a:txBody>
                    <a:bodyPr/>
                    <a:lstStyle/>
                    <a:p>
                      <a:r>
                        <a:rPr lang="en-US" sz="700"/>
                        <a:t>Sept. 1 and review every days</a:t>
                      </a:r>
                    </a:p>
                  </a:txBody>
                  <a:tcPr marL="22646" marR="22646" marT="11323" marB="11323"/>
                </a:tc>
                <a:extLst>
                  <a:ext uri="{0D108BD9-81ED-4DB2-BD59-A6C34878D82A}">
                    <a16:rowId xmlns:a16="http://schemas.microsoft.com/office/drawing/2014/main" val="2126987269"/>
                  </a:ext>
                </a:extLst>
              </a:tr>
              <a:tr h="391419">
                <a:tc>
                  <a:txBody>
                    <a:bodyPr/>
                    <a:lstStyle/>
                    <a:p>
                      <a:r>
                        <a:rPr lang="en-US" sz="700"/>
                        <a:t>Make a file for each used car visible to the client whit price</a:t>
                      </a:r>
                    </a:p>
                  </a:txBody>
                  <a:tcPr marL="22646" marR="22646" marT="11323" marB="11323"/>
                </a:tc>
                <a:tc>
                  <a:txBody>
                    <a:bodyPr/>
                    <a:lstStyle/>
                    <a:p>
                      <a:r>
                        <a:rPr lang="en-US" sz="700"/>
                        <a:t>Carfax, service record, sticker price</a:t>
                      </a:r>
                    </a:p>
                  </a:txBody>
                  <a:tcPr marL="22646" marR="22646" marT="11323" marB="11323"/>
                </a:tc>
                <a:tc>
                  <a:txBody>
                    <a:bodyPr/>
                    <a:lstStyle/>
                    <a:p>
                      <a:r>
                        <a:rPr lang="en-US" sz="700"/>
                        <a:t>Used sales manager</a:t>
                      </a:r>
                    </a:p>
                  </a:txBody>
                  <a:tcPr marL="22646" marR="22646" marT="11323" marB="11323"/>
                </a:tc>
                <a:tc>
                  <a:txBody>
                    <a:bodyPr/>
                    <a:lstStyle/>
                    <a:p>
                      <a:r>
                        <a:rPr lang="en-US" sz="700"/>
                        <a:t>Clarity and peace of mind for the client</a:t>
                      </a:r>
                    </a:p>
                  </a:txBody>
                  <a:tcPr marL="22646" marR="22646" marT="11323" marB="11323"/>
                </a:tc>
                <a:tc>
                  <a:txBody>
                    <a:bodyPr/>
                    <a:lstStyle/>
                    <a:p>
                      <a:r>
                        <a:rPr lang="en-US" sz="700"/>
                        <a:t>Sept.1 and always </a:t>
                      </a:r>
                    </a:p>
                  </a:txBody>
                  <a:tcPr marL="22646" marR="22646" marT="11323" marB="11323"/>
                </a:tc>
                <a:extLst>
                  <a:ext uri="{0D108BD9-81ED-4DB2-BD59-A6C34878D82A}">
                    <a16:rowId xmlns:a16="http://schemas.microsoft.com/office/drawing/2014/main" val="3107825491"/>
                  </a:ext>
                </a:extLst>
              </a:tr>
              <a:tr h="391419">
                <a:tc>
                  <a:txBody>
                    <a:bodyPr/>
                    <a:lstStyle/>
                    <a:p>
                      <a:r>
                        <a:rPr lang="en-US" sz="700"/>
                        <a:t>Publish model and prices on the corresponding networks</a:t>
                      </a:r>
                    </a:p>
                  </a:txBody>
                  <a:tcPr marL="22646" marR="22646" marT="11323" marB="11323"/>
                </a:tc>
                <a:tc>
                  <a:txBody>
                    <a:bodyPr/>
                    <a:lstStyle/>
                    <a:p>
                      <a:r>
                        <a:rPr lang="en-US" sz="700"/>
                        <a:t>Budget assignment ,Photoshop area , videos</a:t>
                      </a:r>
                    </a:p>
                  </a:txBody>
                  <a:tcPr marL="22646" marR="22646" marT="11323" marB="11323"/>
                </a:tc>
                <a:tc>
                  <a:txBody>
                    <a:bodyPr/>
                    <a:lstStyle/>
                    <a:p>
                      <a:r>
                        <a:rPr lang="en-US" sz="700"/>
                        <a:t>Press agent, Used sales manager , sellers</a:t>
                      </a:r>
                    </a:p>
                  </a:txBody>
                  <a:tcPr marL="22646" marR="22646" marT="11323" marB="11323"/>
                </a:tc>
                <a:tc>
                  <a:txBody>
                    <a:bodyPr/>
                    <a:lstStyle/>
                    <a:p>
                      <a:r>
                        <a:rPr lang="en-US" sz="700"/>
                        <a:t>Improve appointment and call volume</a:t>
                      </a:r>
                    </a:p>
                  </a:txBody>
                  <a:tcPr marL="22646" marR="22646" marT="11323" marB="11323"/>
                </a:tc>
                <a:tc>
                  <a:txBody>
                    <a:bodyPr/>
                    <a:lstStyle/>
                    <a:p>
                      <a:r>
                        <a:rPr lang="en-US" sz="700"/>
                        <a:t>Sept. 1 and review every week</a:t>
                      </a:r>
                    </a:p>
                  </a:txBody>
                  <a:tcPr marL="22646" marR="22646" marT="11323" marB="11323"/>
                </a:tc>
                <a:extLst>
                  <a:ext uri="{0D108BD9-81ED-4DB2-BD59-A6C34878D82A}">
                    <a16:rowId xmlns:a16="http://schemas.microsoft.com/office/drawing/2014/main" val="4222292305"/>
                  </a:ext>
                </a:extLst>
              </a:tr>
              <a:tr h="391419">
                <a:tc>
                  <a:txBody>
                    <a:bodyPr/>
                    <a:lstStyle/>
                    <a:p>
                      <a:r>
                        <a:rPr lang="en-US" sz="700"/>
                        <a:t>Measuring inventory levels</a:t>
                      </a:r>
                    </a:p>
                  </a:txBody>
                  <a:tcPr marL="22646" marR="22646" marT="11323" marB="11323"/>
                </a:tc>
                <a:tc>
                  <a:txBody>
                    <a:bodyPr/>
                    <a:lstStyle/>
                    <a:p>
                      <a:r>
                        <a:rPr lang="en-US" sz="700"/>
                        <a:t>CRM , Financial statement</a:t>
                      </a:r>
                    </a:p>
                  </a:txBody>
                  <a:tcPr marL="22646" marR="22646" marT="11323" marB="11323"/>
                </a:tc>
                <a:tc>
                  <a:txBody>
                    <a:bodyPr/>
                    <a:lstStyle/>
                    <a:p>
                      <a:r>
                        <a:rPr lang="en-US" sz="700"/>
                        <a:t>GM, Used sales manager</a:t>
                      </a:r>
                    </a:p>
                  </a:txBody>
                  <a:tcPr marL="22646" marR="22646" marT="11323" marB="11323"/>
                </a:tc>
                <a:tc>
                  <a:txBody>
                    <a:bodyPr/>
                    <a:lstStyle/>
                    <a:p>
                      <a:r>
                        <a:rPr lang="en-US" sz="700"/>
                        <a:t>Improve the days supply of a 65.4 that I currently have</a:t>
                      </a:r>
                    </a:p>
                  </a:txBody>
                  <a:tcPr marL="22646" marR="22646" marT="11323" marB="11323"/>
                </a:tc>
                <a:tc>
                  <a:txBody>
                    <a:bodyPr/>
                    <a:lstStyle/>
                    <a:p>
                      <a:r>
                        <a:rPr lang="en-US" sz="700"/>
                        <a:t>Sept. 1 and review monthly</a:t>
                      </a:r>
                    </a:p>
                  </a:txBody>
                  <a:tcPr marL="22646" marR="22646" marT="11323" marB="11323"/>
                </a:tc>
                <a:extLst>
                  <a:ext uri="{0D108BD9-81ED-4DB2-BD59-A6C34878D82A}">
                    <a16:rowId xmlns:a16="http://schemas.microsoft.com/office/drawing/2014/main" val="3336053425"/>
                  </a:ext>
                </a:extLst>
              </a:tr>
              <a:tr h="3914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700"/>
                        <a:t>Measuring results</a:t>
                      </a:r>
                    </a:p>
                    <a:p>
                      <a:endParaRPr lang="en-US" sz="700"/>
                    </a:p>
                  </a:txBody>
                  <a:tcPr marL="22646" marR="22646" marT="11323" marB="11323"/>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700"/>
                        <a:t>Financial Statement, CRM , Inventory </a:t>
                      </a:r>
                    </a:p>
                    <a:p>
                      <a:endParaRPr lang="en-US" sz="700"/>
                    </a:p>
                  </a:txBody>
                  <a:tcPr marL="22646" marR="22646" marT="11323" marB="11323"/>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700"/>
                        <a:t>Comptroller, GM, Used sales manager</a:t>
                      </a:r>
                    </a:p>
                    <a:p>
                      <a:endParaRPr lang="en-US" sz="700"/>
                    </a:p>
                  </a:txBody>
                  <a:tcPr marL="22646" marR="22646" marT="11323" marB="11323"/>
                </a:tc>
                <a:tc>
                  <a:txBody>
                    <a:bodyPr/>
                    <a:lstStyle/>
                    <a:p>
                      <a:r>
                        <a:rPr lang="en-US" sz="700"/>
                        <a:t>Improve all department and gross turn</a:t>
                      </a:r>
                    </a:p>
                  </a:txBody>
                  <a:tcPr marL="22646" marR="22646" marT="11323" marB="11323"/>
                </a:tc>
                <a:tc>
                  <a:txBody>
                    <a:bodyPr/>
                    <a:lstStyle/>
                    <a:p>
                      <a:r>
                        <a:rPr lang="en-US" sz="700" dirty="0"/>
                        <a:t>Sept. 1 and review monthly</a:t>
                      </a:r>
                    </a:p>
                  </a:txBody>
                  <a:tcPr marL="22646" marR="22646" marT="11323" marB="11323"/>
                </a:tc>
                <a:extLst>
                  <a:ext uri="{0D108BD9-81ED-4DB2-BD59-A6C34878D82A}">
                    <a16:rowId xmlns:a16="http://schemas.microsoft.com/office/drawing/2014/main" val="348646509"/>
                  </a:ext>
                </a:extLst>
              </a:tr>
            </a:tbl>
          </a:graphicData>
        </a:graphic>
      </p:graphicFrame>
    </p:spTree>
    <p:extLst>
      <p:ext uri="{BB962C8B-B14F-4D97-AF65-F5344CB8AC3E}">
        <p14:creationId xmlns:p14="http://schemas.microsoft.com/office/powerpoint/2010/main" val="9624969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2" name="Rectangle 31">
            <a:extLst>
              <a:ext uri="{FF2B5EF4-FFF2-40B4-BE49-F238E27FC236}">
                <a16:creationId xmlns:a16="http://schemas.microsoft.com/office/drawing/2014/main" id="{21FBE127-D2A6-4FA3-A6B9-B8FD1DE4BE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79C4B6A-E968-D120-662E-98160AE851A1}"/>
              </a:ext>
            </a:extLst>
          </p:cNvPr>
          <p:cNvSpPr>
            <a:spLocks noGrp="1"/>
          </p:cNvSpPr>
          <p:nvPr>
            <p:ph type="title"/>
          </p:nvPr>
        </p:nvSpPr>
        <p:spPr>
          <a:xfrm>
            <a:off x="6757988" y="533400"/>
            <a:ext cx="4496228" cy="1690687"/>
          </a:xfrm>
        </p:spPr>
        <p:txBody>
          <a:bodyPr>
            <a:normAutofit/>
          </a:bodyPr>
          <a:lstStyle/>
          <a:p>
            <a:r>
              <a:rPr lang="en-US" sz="3400"/>
              <a:t>IMPLEMENTATION MEETING</a:t>
            </a:r>
          </a:p>
        </p:txBody>
      </p:sp>
      <p:cxnSp>
        <p:nvCxnSpPr>
          <p:cNvPr id="34" name="Straight Connector 33">
            <a:extLst>
              <a:ext uri="{FF2B5EF4-FFF2-40B4-BE49-F238E27FC236}">
                <a16:creationId xmlns:a16="http://schemas.microsoft.com/office/drawing/2014/main" id="{DDD9C044-4B08-47CC-852C-B22B09675A8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0" y="0"/>
            <a:ext cx="4948518" cy="132453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5033687E-2F83-4E90-B11A-4B998C15403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0" y="0"/>
            <a:ext cx="818708" cy="6427381"/>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292DBC3-1A72-41ED-8432-D0D64FD6314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flipV="1">
            <a:off x="-1" y="2743200"/>
            <a:ext cx="4477872" cy="411480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pic>
        <p:nvPicPr>
          <p:cNvPr id="7" name="Graphic 6" descr="Call center">
            <a:extLst>
              <a:ext uri="{FF2B5EF4-FFF2-40B4-BE49-F238E27FC236}">
                <a16:creationId xmlns:a16="http://schemas.microsoft.com/office/drawing/2014/main" id="{F409242C-A835-D639-CEA7-09B5B1A7076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33400" y="647699"/>
            <a:ext cx="5562600" cy="5562600"/>
          </a:xfrm>
          <a:prstGeom prst="rect">
            <a:avLst/>
          </a:prstGeom>
        </p:spPr>
      </p:pic>
      <p:sp>
        <p:nvSpPr>
          <p:cNvPr id="3" name="Content Placeholder 2">
            <a:extLst>
              <a:ext uri="{FF2B5EF4-FFF2-40B4-BE49-F238E27FC236}">
                <a16:creationId xmlns:a16="http://schemas.microsoft.com/office/drawing/2014/main" id="{4F206DA6-A645-B8AB-E810-AAD6A0A0AA76}"/>
              </a:ext>
            </a:extLst>
          </p:cNvPr>
          <p:cNvSpPr>
            <a:spLocks noGrp="1"/>
          </p:cNvSpPr>
          <p:nvPr>
            <p:ph idx="1"/>
          </p:nvPr>
        </p:nvSpPr>
        <p:spPr>
          <a:xfrm>
            <a:off x="6681789" y="2290762"/>
            <a:ext cx="4572428" cy="4033837"/>
          </a:xfrm>
        </p:spPr>
        <p:txBody>
          <a:bodyPr anchor="t">
            <a:normAutofit/>
          </a:bodyPr>
          <a:lstStyle/>
          <a:p>
            <a:r>
              <a:rPr lang="en-US" dirty="0"/>
              <a:t>For the implementation of the recon process we held a meeting where all the new car sales managers, desk manager, used car manager, service manager, advisors, technicians and salespeople participated and it was very productive because we found 18 units that had not been serviced. Everyone now knew the new appraisal and recon process.</a:t>
            </a:r>
          </a:p>
        </p:txBody>
      </p:sp>
      <p:cxnSp>
        <p:nvCxnSpPr>
          <p:cNvPr id="33" name="Straight Connector 32">
            <a:extLst>
              <a:ext uri="{FF2B5EF4-FFF2-40B4-BE49-F238E27FC236}">
                <a16:creationId xmlns:a16="http://schemas.microsoft.com/office/drawing/2014/main" id="{99309E4A-5F81-4CAB-B5DB-AB4EB90C712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1602477" y="2548218"/>
            <a:ext cx="589522" cy="4309782"/>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84702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D6309531-94CD-4CF6-AACE-80EC085E0F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A6B1FDF-2134-62F6-B108-F6081E34D8EB}"/>
              </a:ext>
            </a:extLst>
          </p:cNvPr>
          <p:cNvSpPr>
            <a:spLocks noGrp="1"/>
          </p:cNvSpPr>
          <p:nvPr>
            <p:ph type="title"/>
          </p:nvPr>
        </p:nvSpPr>
        <p:spPr>
          <a:xfrm>
            <a:off x="5146159" y="685800"/>
            <a:ext cx="6238688" cy="1382233"/>
          </a:xfrm>
        </p:spPr>
        <p:txBody>
          <a:bodyPr>
            <a:normAutofit/>
          </a:bodyPr>
          <a:lstStyle/>
          <a:p>
            <a:r>
              <a:rPr lang="en-US" sz="3100"/>
              <a:t>CURRENT SITUATION </a:t>
            </a:r>
            <a:br>
              <a:rPr lang="en-US" sz="3100"/>
            </a:br>
            <a:r>
              <a:rPr lang="en-US" sz="3100"/>
              <a:t>RECONDITIONING PROBLEM</a:t>
            </a:r>
            <a:br>
              <a:rPr lang="en-US" sz="3100"/>
            </a:br>
            <a:endParaRPr lang="en-US" sz="3100"/>
          </a:p>
        </p:txBody>
      </p:sp>
      <p:pic>
        <p:nvPicPr>
          <p:cNvPr id="5" name="Picture 4" descr="Vintage english car">
            <a:extLst>
              <a:ext uri="{FF2B5EF4-FFF2-40B4-BE49-F238E27FC236}">
                <a16:creationId xmlns:a16="http://schemas.microsoft.com/office/drawing/2014/main" id="{F04BCF2D-0FFA-D3BD-10A9-06AD35C76420}"/>
              </a:ext>
            </a:extLst>
          </p:cNvPr>
          <p:cNvPicPr>
            <a:picLocks noChangeAspect="1"/>
          </p:cNvPicPr>
          <p:nvPr/>
        </p:nvPicPr>
        <p:blipFill>
          <a:blip r:embed="rId2"/>
          <a:srcRect l="15907" r="35869" b="2"/>
          <a:stretch/>
        </p:blipFill>
        <p:spPr>
          <a:xfrm>
            <a:off x="20" y="-7444"/>
            <a:ext cx="4966427" cy="6874330"/>
          </a:xfrm>
          <a:custGeom>
            <a:avLst/>
            <a:gdLst/>
            <a:ahLst/>
            <a:cxnLst/>
            <a:rect l="l" t="t" r="r" b="b"/>
            <a:pathLst>
              <a:path w="4966447" h="6874330">
                <a:moveTo>
                  <a:pt x="0" y="0"/>
                </a:moveTo>
                <a:lnTo>
                  <a:pt x="4966447" y="0"/>
                </a:lnTo>
                <a:lnTo>
                  <a:pt x="3355712" y="6874330"/>
                </a:lnTo>
                <a:lnTo>
                  <a:pt x="0" y="6874330"/>
                </a:lnTo>
                <a:close/>
              </a:path>
            </a:pathLst>
          </a:custGeom>
        </p:spPr>
      </p:pic>
      <p:sp>
        <p:nvSpPr>
          <p:cNvPr id="3" name="Content Placeholder 2">
            <a:extLst>
              <a:ext uri="{FF2B5EF4-FFF2-40B4-BE49-F238E27FC236}">
                <a16:creationId xmlns:a16="http://schemas.microsoft.com/office/drawing/2014/main" id="{D7DDE450-BC51-612A-B6E8-1007313C7198}"/>
              </a:ext>
            </a:extLst>
          </p:cNvPr>
          <p:cNvSpPr>
            <a:spLocks noGrp="1"/>
          </p:cNvSpPr>
          <p:nvPr>
            <p:ph idx="1"/>
          </p:nvPr>
        </p:nvSpPr>
        <p:spPr>
          <a:xfrm>
            <a:off x="5146158" y="2301949"/>
            <a:ext cx="6238687" cy="4022650"/>
          </a:xfrm>
        </p:spPr>
        <p:txBody>
          <a:bodyPr>
            <a:normAutofit/>
          </a:bodyPr>
          <a:lstStyle/>
          <a:p>
            <a:r>
              <a:rPr lang="en-US" dirty="0"/>
              <a:t>At all times I was made aware that the reconditioning of used cars took 3 days, and I saw the stagnant inventory and the clients who already bought their used car came back with mechanical problems and then I realized that something wrong in the process was happening and I used the tools acquired in class and verified the processes.</a:t>
            </a:r>
          </a:p>
        </p:txBody>
      </p:sp>
      <p:cxnSp>
        <p:nvCxnSpPr>
          <p:cNvPr id="11" name="Straight Connector 10">
            <a:extLst>
              <a:ext uri="{FF2B5EF4-FFF2-40B4-BE49-F238E27FC236}">
                <a16:creationId xmlns:a16="http://schemas.microsoft.com/office/drawing/2014/main" id="{F75BF611-D2A5-4454-8C47-95B0BC42284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3627455" y="-19394"/>
            <a:ext cx="806149" cy="6877392"/>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965806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8B2BAECB-35E2-4DD9-8B8C-22D215DD0C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Cars parked in a line">
            <a:extLst>
              <a:ext uri="{FF2B5EF4-FFF2-40B4-BE49-F238E27FC236}">
                <a16:creationId xmlns:a16="http://schemas.microsoft.com/office/drawing/2014/main" id="{DCD082CD-303E-8756-2B9E-3EDDF6B8EDCB}"/>
              </a:ext>
            </a:extLst>
          </p:cNvPr>
          <p:cNvPicPr>
            <a:picLocks noChangeAspect="1"/>
          </p:cNvPicPr>
          <p:nvPr/>
        </p:nvPicPr>
        <p:blipFill>
          <a:blip r:embed="rId2"/>
          <a:srcRect l="30097" r="12452"/>
          <a:stretch/>
        </p:blipFill>
        <p:spPr>
          <a:xfrm>
            <a:off x="6938682" y="10"/>
            <a:ext cx="5253320" cy="6857990"/>
          </a:xfrm>
          <a:custGeom>
            <a:avLst/>
            <a:gdLst/>
            <a:ahLst/>
            <a:cxnLst/>
            <a:rect l="l" t="t" r="r" b="b"/>
            <a:pathLst>
              <a:path w="5253320" h="6858000">
                <a:moveTo>
                  <a:pt x="722088" y="0"/>
                </a:moveTo>
                <a:lnTo>
                  <a:pt x="5253320" y="0"/>
                </a:lnTo>
                <a:lnTo>
                  <a:pt x="5253320" y="6858000"/>
                </a:lnTo>
                <a:lnTo>
                  <a:pt x="0" y="6858000"/>
                </a:lnTo>
                <a:close/>
              </a:path>
            </a:pathLst>
          </a:custGeom>
        </p:spPr>
      </p:pic>
      <p:sp>
        <p:nvSpPr>
          <p:cNvPr id="2" name="Title 1">
            <a:extLst>
              <a:ext uri="{FF2B5EF4-FFF2-40B4-BE49-F238E27FC236}">
                <a16:creationId xmlns:a16="http://schemas.microsoft.com/office/drawing/2014/main" id="{A4DECAB7-9D61-87D8-5CAA-687C1F83AD7A}"/>
              </a:ext>
            </a:extLst>
          </p:cNvPr>
          <p:cNvSpPr>
            <a:spLocks noGrp="1"/>
          </p:cNvSpPr>
          <p:nvPr>
            <p:ph type="title"/>
          </p:nvPr>
        </p:nvSpPr>
        <p:spPr>
          <a:xfrm>
            <a:off x="1104901" y="467834"/>
            <a:ext cx="6132605" cy="1738422"/>
          </a:xfrm>
        </p:spPr>
        <p:txBody>
          <a:bodyPr>
            <a:normAutofit/>
          </a:bodyPr>
          <a:lstStyle/>
          <a:p>
            <a:r>
              <a:rPr lang="en-US" sz="3700" dirty="0"/>
              <a:t>CURRENT PERFORMANCE LEVEL</a:t>
            </a:r>
          </a:p>
        </p:txBody>
      </p:sp>
      <p:cxnSp>
        <p:nvCxnSpPr>
          <p:cNvPr id="15" name="Straight Connector 14">
            <a:extLst>
              <a:ext uri="{FF2B5EF4-FFF2-40B4-BE49-F238E27FC236}">
                <a16:creationId xmlns:a16="http://schemas.microsoft.com/office/drawing/2014/main" id="{13AC671C-E66F-43C5-A66A-C477339DD23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flipV="1">
            <a:off x="5528235" y="0"/>
            <a:ext cx="6663765" cy="992094"/>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E26BD437-2D31-9584-BCDE-9E6B05395624}"/>
              </a:ext>
            </a:extLst>
          </p:cNvPr>
          <p:cNvSpPr>
            <a:spLocks noGrp="1"/>
          </p:cNvSpPr>
          <p:nvPr>
            <p:ph idx="1"/>
          </p:nvPr>
        </p:nvSpPr>
        <p:spPr>
          <a:xfrm>
            <a:off x="1104902" y="2206255"/>
            <a:ext cx="5487146" cy="4118345"/>
          </a:xfrm>
        </p:spPr>
        <p:txBody>
          <a:bodyPr>
            <a:normAutofit/>
          </a:bodyPr>
          <a:lstStyle/>
          <a:p>
            <a:pPr>
              <a:lnSpc>
                <a:spcPct val="90000"/>
              </a:lnSpc>
            </a:pPr>
            <a:r>
              <a:rPr lang="en-US"/>
              <a:t>Currently, the department manager only serviced the units that he noticed sounded strange and he did not service the ones that looked good and when the car was sold, it was returned in good condition and the money was lost.</a:t>
            </a:r>
          </a:p>
          <a:p>
            <a:pPr>
              <a:lnSpc>
                <a:spcPct val="90000"/>
              </a:lnSpc>
            </a:pPr>
            <a:r>
              <a:rPr lang="en-US"/>
              <a:t>I carried out the pre-owned stock analysis for the month of July 2024 to understand why so many cars were 121 days old and older, and I was surprised that the vast majority had not had an in-service inspection.</a:t>
            </a:r>
          </a:p>
        </p:txBody>
      </p:sp>
    </p:spTree>
    <p:extLst>
      <p:ext uri="{BB962C8B-B14F-4D97-AF65-F5344CB8AC3E}">
        <p14:creationId xmlns:p14="http://schemas.microsoft.com/office/powerpoint/2010/main" val="17623659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0B3C7-0B23-08F7-48F1-B81ABBE97D28}"/>
              </a:ext>
            </a:extLst>
          </p:cNvPr>
          <p:cNvSpPr>
            <a:spLocks noGrp="1"/>
          </p:cNvSpPr>
          <p:nvPr>
            <p:ph type="title"/>
          </p:nvPr>
        </p:nvSpPr>
        <p:spPr/>
        <p:txBody>
          <a:bodyPr/>
          <a:lstStyle/>
          <a:p>
            <a:r>
              <a:rPr lang="en-US" dirty="0"/>
              <a:t>CONTINUITY OF CURRENT PERFORMANCE LEVEL</a:t>
            </a:r>
          </a:p>
        </p:txBody>
      </p:sp>
      <p:sp>
        <p:nvSpPr>
          <p:cNvPr id="3" name="Content Placeholder 2">
            <a:extLst>
              <a:ext uri="{FF2B5EF4-FFF2-40B4-BE49-F238E27FC236}">
                <a16:creationId xmlns:a16="http://schemas.microsoft.com/office/drawing/2014/main" id="{E5C2082E-AC51-D458-A381-DD7F6066070C}"/>
              </a:ext>
            </a:extLst>
          </p:cNvPr>
          <p:cNvSpPr>
            <a:spLocks noGrp="1"/>
          </p:cNvSpPr>
          <p:nvPr>
            <p:ph idx="1"/>
          </p:nvPr>
        </p:nvSpPr>
        <p:spPr>
          <a:xfrm>
            <a:off x="1143000" y="1915557"/>
            <a:ext cx="9906000" cy="4831073"/>
          </a:xfrm>
        </p:spPr>
        <p:txBody>
          <a:bodyPr/>
          <a:lstStyle/>
          <a:p>
            <a:r>
              <a:rPr lang="en-US" dirty="0"/>
              <a:t>Check in the system with the inventory in hand the cars that are 114 days old or older, which are 39 and 18 of them had not passed an in-service inspection.</a:t>
            </a:r>
          </a:p>
        </p:txBody>
      </p:sp>
      <p:graphicFrame>
        <p:nvGraphicFramePr>
          <p:cNvPr id="4" name="Object 3">
            <a:extLst>
              <a:ext uri="{FF2B5EF4-FFF2-40B4-BE49-F238E27FC236}">
                <a16:creationId xmlns:a16="http://schemas.microsoft.com/office/drawing/2014/main" id="{BD0E70D5-492C-E634-5E14-ECF90ACFD423}"/>
              </a:ext>
            </a:extLst>
          </p:cNvPr>
          <p:cNvGraphicFramePr>
            <a:graphicFrameLocks noChangeAspect="1"/>
          </p:cNvGraphicFramePr>
          <p:nvPr>
            <p:extLst>
              <p:ext uri="{D42A27DB-BD31-4B8C-83A1-F6EECF244321}">
                <p14:modId xmlns:p14="http://schemas.microsoft.com/office/powerpoint/2010/main" val="261848783"/>
              </p:ext>
            </p:extLst>
          </p:nvPr>
        </p:nvGraphicFramePr>
        <p:xfrm>
          <a:off x="4628271" y="2700996"/>
          <a:ext cx="6420729" cy="4045633"/>
        </p:xfrm>
        <a:graphic>
          <a:graphicData uri="http://schemas.openxmlformats.org/presentationml/2006/ole">
            <mc:AlternateContent xmlns:mc="http://schemas.openxmlformats.org/markup-compatibility/2006">
              <mc:Choice xmlns:v="urn:schemas-microsoft-com:vml" Requires="v">
                <p:oleObj name="Worksheet" r:id="rId2" imgW="9448800" imgH="4743483" progId="Excel.Sheet.12">
                  <p:embed/>
                </p:oleObj>
              </mc:Choice>
              <mc:Fallback>
                <p:oleObj name="Worksheet" r:id="rId2" imgW="9448800" imgH="4743483" progId="Excel.Sheet.12">
                  <p:embed/>
                  <p:pic>
                    <p:nvPicPr>
                      <p:cNvPr id="4" name="Object 3">
                        <a:extLst>
                          <a:ext uri="{FF2B5EF4-FFF2-40B4-BE49-F238E27FC236}">
                            <a16:creationId xmlns:a16="http://schemas.microsoft.com/office/drawing/2014/main" id="{BD0E70D5-492C-E634-5E14-ECF90ACFD423}"/>
                          </a:ext>
                        </a:extLst>
                      </p:cNvPr>
                      <p:cNvPicPr/>
                      <p:nvPr/>
                    </p:nvPicPr>
                    <p:blipFill>
                      <a:blip r:embed="rId3"/>
                      <a:stretch>
                        <a:fillRect/>
                      </a:stretch>
                    </p:blipFill>
                    <p:spPr>
                      <a:xfrm>
                        <a:off x="4628271" y="2700996"/>
                        <a:ext cx="6420729" cy="4045633"/>
                      </a:xfrm>
                      <a:prstGeom prst="rect">
                        <a:avLst/>
                      </a:prstGeom>
                    </p:spPr>
                  </p:pic>
                </p:oleObj>
              </mc:Fallback>
            </mc:AlternateContent>
          </a:graphicData>
        </a:graphic>
      </p:graphicFrame>
    </p:spTree>
    <p:extLst>
      <p:ext uri="{BB962C8B-B14F-4D97-AF65-F5344CB8AC3E}">
        <p14:creationId xmlns:p14="http://schemas.microsoft.com/office/powerpoint/2010/main" val="15208438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D6309531-94CD-4CF6-AACE-80EC085E0F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DC829807-7791-462F-8C59-969B0EC71A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2"/>
            <a:ext cx="12192000" cy="685734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CCFE17D-C626-0421-95A9-7242271F0A06}"/>
              </a:ext>
            </a:extLst>
          </p:cNvPr>
          <p:cNvSpPr>
            <a:spLocks noGrp="1"/>
          </p:cNvSpPr>
          <p:nvPr>
            <p:ph type="title"/>
          </p:nvPr>
        </p:nvSpPr>
        <p:spPr>
          <a:xfrm>
            <a:off x="5230906" y="533401"/>
            <a:ext cx="6427694" cy="1380744"/>
          </a:xfrm>
        </p:spPr>
        <p:txBody>
          <a:bodyPr>
            <a:normAutofit/>
          </a:bodyPr>
          <a:lstStyle/>
          <a:p>
            <a:r>
              <a:rPr lang="en-US"/>
              <a:t>GOAL</a:t>
            </a:r>
            <a:endParaRPr lang="en-US" dirty="0"/>
          </a:p>
        </p:txBody>
      </p:sp>
      <p:sp>
        <p:nvSpPr>
          <p:cNvPr id="3" name="Content Placeholder 2">
            <a:extLst>
              <a:ext uri="{FF2B5EF4-FFF2-40B4-BE49-F238E27FC236}">
                <a16:creationId xmlns:a16="http://schemas.microsoft.com/office/drawing/2014/main" id="{51AF95FA-F935-D5F6-1E3B-1904D2080283}"/>
              </a:ext>
            </a:extLst>
          </p:cNvPr>
          <p:cNvSpPr>
            <a:spLocks noGrp="1"/>
          </p:cNvSpPr>
          <p:nvPr>
            <p:ph idx="1"/>
          </p:nvPr>
        </p:nvSpPr>
        <p:spPr>
          <a:xfrm>
            <a:off x="5049839" y="2105525"/>
            <a:ext cx="6481170" cy="4219073"/>
          </a:xfrm>
        </p:spPr>
        <p:txBody>
          <a:bodyPr anchor="ctr">
            <a:normAutofit/>
          </a:bodyPr>
          <a:lstStyle/>
          <a:p>
            <a:r>
              <a:rPr lang="en-US"/>
              <a:t>I want to increase the reconditioning of cars from 5 to 6 days on average and the inventory to an average of 40 days</a:t>
            </a:r>
            <a:endParaRPr lang="en-US" dirty="0"/>
          </a:p>
        </p:txBody>
      </p:sp>
      <p:pic>
        <p:nvPicPr>
          <p:cNvPr id="5" name="Picture 4" descr="Speedometer">
            <a:extLst>
              <a:ext uri="{FF2B5EF4-FFF2-40B4-BE49-F238E27FC236}">
                <a16:creationId xmlns:a16="http://schemas.microsoft.com/office/drawing/2014/main" id="{3059444C-22F2-4B4B-8DDD-D8EE00FB956D}"/>
              </a:ext>
            </a:extLst>
          </p:cNvPr>
          <p:cNvPicPr>
            <a:picLocks noChangeAspect="1"/>
          </p:cNvPicPr>
          <p:nvPr/>
        </p:nvPicPr>
        <p:blipFill>
          <a:blip r:embed="rId2"/>
          <a:srcRect l="28208" r="25954" b="-1"/>
          <a:stretch/>
        </p:blipFill>
        <p:spPr>
          <a:xfrm>
            <a:off x="20" y="2"/>
            <a:ext cx="5049819" cy="6857998"/>
          </a:xfrm>
          <a:custGeom>
            <a:avLst/>
            <a:gdLst/>
            <a:ahLst/>
            <a:cxnLst/>
            <a:rect l="l" t="t" r="r" b="b"/>
            <a:pathLst>
              <a:path w="5049839" h="6857998">
                <a:moveTo>
                  <a:pt x="0" y="0"/>
                </a:moveTo>
                <a:lnTo>
                  <a:pt x="5049839" y="1331"/>
                </a:lnTo>
                <a:lnTo>
                  <a:pt x="3110749" y="6857998"/>
                </a:lnTo>
                <a:lnTo>
                  <a:pt x="0" y="6857998"/>
                </a:lnTo>
                <a:close/>
              </a:path>
            </a:pathLst>
          </a:custGeom>
        </p:spPr>
      </p:pic>
      <p:cxnSp>
        <p:nvCxnSpPr>
          <p:cNvPr id="13" name="Straight Connector 12">
            <a:extLst>
              <a:ext uri="{FF2B5EF4-FFF2-40B4-BE49-F238E27FC236}">
                <a16:creationId xmlns:a16="http://schemas.microsoft.com/office/drawing/2014/main" id="{F75BF611-D2A5-4454-8C47-95B0BC42284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3845859" y="0"/>
            <a:ext cx="699247" cy="6857347"/>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C2312DA-BDBD-40EE-84AB-53293C1CDE0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9210" y="5788959"/>
            <a:ext cx="7396312" cy="1069041"/>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822400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2250D0-E527-6EE7-E496-3022C8BF3BFD}"/>
              </a:ext>
            </a:extLst>
          </p:cNvPr>
          <p:cNvSpPr>
            <a:spLocks noGrp="1"/>
          </p:cNvSpPr>
          <p:nvPr>
            <p:ph type="title"/>
          </p:nvPr>
        </p:nvSpPr>
        <p:spPr/>
        <p:txBody>
          <a:bodyPr/>
          <a:lstStyle/>
          <a:p>
            <a:r>
              <a:rPr lang="en-US"/>
              <a:t>GOAL PERFORMANCE LEVEL</a:t>
            </a:r>
            <a:endParaRPr lang="en-US" dirty="0"/>
          </a:p>
        </p:txBody>
      </p:sp>
      <p:graphicFrame>
        <p:nvGraphicFramePr>
          <p:cNvPr id="7" name="Content Placeholder 2">
            <a:extLst>
              <a:ext uri="{FF2B5EF4-FFF2-40B4-BE49-F238E27FC236}">
                <a16:creationId xmlns:a16="http://schemas.microsoft.com/office/drawing/2014/main" id="{41E60BF1-6D3A-D395-E540-63E2BD87FDFC}"/>
              </a:ext>
            </a:extLst>
          </p:cNvPr>
          <p:cNvGraphicFramePr>
            <a:graphicFrameLocks noGrp="1"/>
          </p:cNvGraphicFramePr>
          <p:nvPr>
            <p:ph idx="1"/>
            <p:extLst>
              <p:ext uri="{D42A27DB-BD31-4B8C-83A1-F6EECF244321}">
                <p14:modId xmlns:p14="http://schemas.microsoft.com/office/powerpoint/2010/main" val="3777301561"/>
              </p:ext>
            </p:extLst>
          </p:nvPr>
        </p:nvGraphicFramePr>
        <p:xfrm>
          <a:off x="1143000" y="1547446"/>
          <a:ext cx="9906000" cy="53105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262096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3C35B1-F584-3891-8D8A-7DA000DCB97C}"/>
              </a:ext>
            </a:extLst>
          </p:cNvPr>
          <p:cNvSpPr>
            <a:spLocks noGrp="1"/>
          </p:cNvSpPr>
          <p:nvPr>
            <p:ph type="title"/>
          </p:nvPr>
        </p:nvSpPr>
        <p:spPr/>
        <p:txBody>
          <a:bodyPr/>
          <a:lstStyle/>
          <a:p>
            <a:r>
              <a:rPr lang="en-US" dirty="0"/>
              <a:t>GOAL START DATE</a:t>
            </a:r>
          </a:p>
        </p:txBody>
      </p:sp>
      <p:sp>
        <p:nvSpPr>
          <p:cNvPr id="3" name="Content Placeholder 2">
            <a:extLst>
              <a:ext uri="{FF2B5EF4-FFF2-40B4-BE49-F238E27FC236}">
                <a16:creationId xmlns:a16="http://schemas.microsoft.com/office/drawing/2014/main" id="{C6980D16-7175-570A-B63C-B96BC87387DA}"/>
              </a:ext>
            </a:extLst>
          </p:cNvPr>
          <p:cNvSpPr>
            <a:spLocks noGrp="1"/>
          </p:cNvSpPr>
          <p:nvPr>
            <p:ph idx="1"/>
          </p:nvPr>
        </p:nvSpPr>
        <p:spPr>
          <a:xfrm>
            <a:off x="1143000" y="1621692"/>
            <a:ext cx="9906000" cy="4412286"/>
          </a:xfrm>
        </p:spPr>
        <p:txBody>
          <a:bodyPr/>
          <a:lstStyle/>
          <a:p>
            <a:r>
              <a:rPr lang="en-US" dirty="0"/>
              <a:t>September 1,2024 – September 30, 2024</a:t>
            </a:r>
          </a:p>
          <a:p>
            <a:pPr marL="0" indent="0">
              <a:buNone/>
            </a:pPr>
            <a:r>
              <a:rPr lang="en-US" dirty="0"/>
              <a:t> </a:t>
            </a:r>
          </a:p>
        </p:txBody>
      </p:sp>
      <p:graphicFrame>
        <p:nvGraphicFramePr>
          <p:cNvPr id="4" name="Table 3">
            <a:extLst>
              <a:ext uri="{FF2B5EF4-FFF2-40B4-BE49-F238E27FC236}">
                <a16:creationId xmlns:a16="http://schemas.microsoft.com/office/drawing/2014/main" id="{04597AF2-8A03-A238-935A-BA7DF6C04D75}"/>
              </a:ext>
            </a:extLst>
          </p:cNvPr>
          <p:cNvGraphicFramePr>
            <a:graphicFrameLocks noGrp="1"/>
          </p:cNvGraphicFramePr>
          <p:nvPr>
            <p:extLst>
              <p:ext uri="{D42A27DB-BD31-4B8C-83A1-F6EECF244321}">
                <p14:modId xmlns:p14="http://schemas.microsoft.com/office/powerpoint/2010/main" val="857508137"/>
              </p:ext>
            </p:extLst>
          </p:nvPr>
        </p:nvGraphicFramePr>
        <p:xfrm>
          <a:off x="1202788" y="2067951"/>
          <a:ext cx="8128000" cy="4385613"/>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3984423584"/>
                    </a:ext>
                  </a:extLst>
                </a:gridCol>
                <a:gridCol w="2013243">
                  <a:extLst>
                    <a:ext uri="{9D8B030D-6E8A-4147-A177-3AD203B41FA5}">
                      <a16:colId xmlns:a16="http://schemas.microsoft.com/office/drawing/2014/main" val="1094307689"/>
                    </a:ext>
                  </a:extLst>
                </a:gridCol>
                <a:gridCol w="2050757">
                  <a:extLst>
                    <a:ext uri="{9D8B030D-6E8A-4147-A177-3AD203B41FA5}">
                      <a16:colId xmlns:a16="http://schemas.microsoft.com/office/drawing/2014/main" val="3277580221"/>
                    </a:ext>
                  </a:extLst>
                </a:gridCol>
                <a:gridCol w="2032000">
                  <a:extLst>
                    <a:ext uri="{9D8B030D-6E8A-4147-A177-3AD203B41FA5}">
                      <a16:colId xmlns:a16="http://schemas.microsoft.com/office/drawing/2014/main" val="2310131048"/>
                    </a:ext>
                  </a:extLst>
                </a:gridCol>
              </a:tblGrid>
              <a:tr h="6040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Goal start date :</a:t>
                      </a:r>
                    </a:p>
                    <a:p>
                      <a:endParaRPr lang="en-US" dirty="0"/>
                    </a:p>
                  </a:txBody>
                  <a:tcPr/>
                </a:tc>
                <a:tc>
                  <a:txBody>
                    <a:bodyPr/>
                    <a:lstStyle/>
                    <a:p>
                      <a:r>
                        <a:rPr lang="en-US"/>
                        <a:t>September 1 2024</a:t>
                      </a:r>
                      <a:endParaRPr lang="en-US" dirty="0"/>
                    </a:p>
                  </a:txBody>
                  <a:tcPr/>
                </a:tc>
                <a:tc>
                  <a:txBody>
                    <a:bodyPr/>
                    <a:lstStyle/>
                    <a:p>
                      <a:r>
                        <a:rPr lang="en-US"/>
                        <a:t>Goal end date:</a:t>
                      </a:r>
                      <a:endParaRPr lang="en-US" dirty="0"/>
                    </a:p>
                  </a:txBody>
                  <a:tcPr/>
                </a:tc>
                <a:tc>
                  <a:txBody>
                    <a:bodyPr/>
                    <a:lstStyle/>
                    <a:p>
                      <a:r>
                        <a:rPr lang="en-US"/>
                        <a:t>September 30 , 2024</a:t>
                      </a:r>
                      <a:endParaRPr lang="en-US" dirty="0"/>
                    </a:p>
                  </a:txBody>
                  <a:tcPr/>
                </a:tc>
                <a:extLst>
                  <a:ext uri="{0D108BD9-81ED-4DB2-BD59-A6C34878D82A}">
                    <a16:rowId xmlns:a16="http://schemas.microsoft.com/office/drawing/2014/main" val="4287534513"/>
                  </a:ext>
                </a:extLst>
              </a:tr>
              <a:tr h="818966">
                <a:tc>
                  <a:txBody>
                    <a:bodyPr/>
                    <a:lstStyle/>
                    <a:p>
                      <a:r>
                        <a:rPr lang="en-US"/>
                        <a:t>Fist Check –in Date:</a:t>
                      </a:r>
                      <a:endParaRPr lang="en-US" dirty="0"/>
                    </a:p>
                  </a:txBody>
                  <a:tcPr/>
                </a:tc>
                <a:tc>
                  <a:txBody>
                    <a:bodyPr/>
                    <a:lstStyle/>
                    <a:p>
                      <a:r>
                        <a:rPr lang="en-US"/>
                        <a:t>Sept 3 – Sept 5</a:t>
                      </a:r>
                      <a:endParaRPr lang="en-US" dirty="0"/>
                    </a:p>
                  </a:txBody>
                  <a:tcPr/>
                </a:tc>
                <a:tc>
                  <a:txBody>
                    <a:bodyPr/>
                    <a:lstStyle/>
                    <a:p>
                      <a:r>
                        <a:rPr lang="en-US"/>
                        <a:t>Performance Objective</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Vehicle ready in 5 days</a:t>
                      </a:r>
                    </a:p>
                    <a:p>
                      <a:endParaRPr lang="en-US" dirty="0"/>
                    </a:p>
                  </a:txBody>
                  <a:tcPr/>
                </a:tc>
                <a:extLst>
                  <a:ext uri="{0D108BD9-81ED-4DB2-BD59-A6C34878D82A}">
                    <a16:rowId xmlns:a16="http://schemas.microsoft.com/office/drawing/2014/main" val="3747050500"/>
                  </a:ext>
                </a:extLst>
              </a:tr>
              <a:tr h="862946">
                <a:tc>
                  <a:txBody>
                    <a:bodyPr/>
                    <a:lstStyle/>
                    <a:p>
                      <a:r>
                        <a:rPr lang="en-US"/>
                        <a:t>Second Check – in Date</a:t>
                      </a:r>
                      <a:endParaRPr lang="en-US" dirty="0"/>
                    </a:p>
                  </a:txBody>
                  <a:tcPr/>
                </a:tc>
                <a:tc>
                  <a:txBody>
                    <a:bodyPr/>
                    <a:lstStyle/>
                    <a:p>
                      <a:r>
                        <a:rPr lang="en-US"/>
                        <a:t>Sept 5 – Sept 8</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Performance Objective</a:t>
                      </a:r>
                    </a:p>
                    <a:p>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Vehicle ready in  3 days</a:t>
                      </a:r>
                    </a:p>
                    <a:p>
                      <a:endParaRPr lang="en-US" dirty="0"/>
                    </a:p>
                  </a:txBody>
                  <a:tcPr/>
                </a:tc>
                <a:extLst>
                  <a:ext uri="{0D108BD9-81ED-4DB2-BD59-A6C34878D82A}">
                    <a16:rowId xmlns:a16="http://schemas.microsoft.com/office/drawing/2014/main" val="4203308203"/>
                  </a:ext>
                </a:extLst>
              </a:tr>
              <a:tr h="806499">
                <a:tc>
                  <a:txBody>
                    <a:bodyPr/>
                    <a:lstStyle/>
                    <a:p>
                      <a:r>
                        <a:rPr lang="en-US"/>
                        <a:t>Third Check – in Date</a:t>
                      </a:r>
                      <a:endParaRPr lang="en-US" dirty="0"/>
                    </a:p>
                  </a:txBody>
                  <a:tcPr/>
                </a:tc>
                <a:tc>
                  <a:txBody>
                    <a:bodyPr/>
                    <a:lstStyle/>
                    <a:p>
                      <a:r>
                        <a:rPr lang="en-US"/>
                        <a:t>Sept 9 – Sept 16</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Performance Objective</a:t>
                      </a:r>
                    </a:p>
                    <a:p>
                      <a:endParaRPr lang="en-US" dirty="0"/>
                    </a:p>
                  </a:txBody>
                  <a:tcPr/>
                </a:tc>
                <a:tc>
                  <a:txBody>
                    <a:bodyPr/>
                    <a:lstStyle/>
                    <a:p>
                      <a:r>
                        <a:rPr lang="en-US"/>
                        <a:t>Vehicle ready in 7 days and Sold</a:t>
                      </a:r>
                      <a:endParaRPr lang="en-US" dirty="0"/>
                    </a:p>
                  </a:txBody>
                  <a:tcPr/>
                </a:tc>
                <a:extLst>
                  <a:ext uri="{0D108BD9-81ED-4DB2-BD59-A6C34878D82A}">
                    <a16:rowId xmlns:a16="http://schemas.microsoft.com/office/drawing/2014/main" val="782450970"/>
                  </a:ext>
                </a:extLst>
              </a:tr>
              <a:tr h="573276">
                <a:tc>
                  <a:txBody>
                    <a:bodyPr/>
                    <a:lstStyle/>
                    <a:p>
                      <a:r>
                        <a:rPr lang="en-US"/>
                        <a:t>Fourth Check- in Date</a:t>
                      </a:r>
                      <a:endParaRPr lang="en-US" dirty="0"/>
                    </a:p>
                  </a:txBody>
                  <a:tcPr/>
                </a:tc>
                <a:tc>
                  <a:txBody>
                    <a:bodyPr/>
                    <a:lstStyle/>
                    <a:p>
                      <a:r>
                        <a:rPr lang="en-US"/>
                        <a:t>Sept 17 – Sept 21</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Performance Objective</a:t>
                      </a:r>
                    </a:p>
                    <a:p>
                      <a:endParaRPr lang="en-US" dirty="0"/>
                    </a:p>
                  </a:txBody>
                  <a:tcPr/>
                </a:tc>
                <a:tc>
                  <a:txBody>
                    <a:bodyPr/>
                    <a:lstStyle/>
                    <a:p>
                      <a:r>
                        <a:rPr lang="en-US"/>
                        <a:t>Vehicle ready in 4 days</a:t>
                      </a:r>
                    </a:p>
                  </a:txBody>
                  <a:tcPr/>
                </a:tc>
                <a:extLst>
                  <a:ext uri="{0D108BD9-81ED-4DB2-BD59-A6C34878D82A}">
                    <a16:rowId xmlns:a16="http://schemas.microsoft.com/office/drawing/2014/main" val="2612511262"/>
                  </a:ext>
                </a:extLst>
              </a:tr>
              <a:tr h="470154">
                <a:tc>
                  <a:txBody>
                    <a:bodyPr/>
                    <a:lstStyle/>
                    <a:p>
                      <a:endParaRPr lang="en-US" dirty="0"/>
                    </a:p>
                  </a:txBody>
                  <a:tcPr/>
                </a:tc>
                <a:tc>
                  <a:txBody>
                    <a:bodyPr/>
                    <a:lstStyle/>
                    <a:p>
                      <a:endParaRPr lang="en-US" dirty="0"/>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1381379847"/>
                  </a:ext>
                </a:extLst>
              </a:tr>
            </a:tbl>
          </a:graphicData>
        </a:graphic>
      </p:graphicFrame>
    </p:spTree>
    <p:extLst>
      <p:ext uri="{BB962C8B-B14F-4D97-AF65-F5344CB8AC3E}">
        <p14:creationId xmlns:p14="http://schemas.microsoft.com/office/powerpoint/2010/main" val="7509661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423F09-70A8-0E3A-F098-8E5A8FB5CA20}"/>
              </a:ext>
            </a:extLst>
          </p:cNvPr>
          <p:cNvSpPr>
            <a:spLocks noGrp="1"/>
          </p:cNvSpPr>
          <p:nvPr>
            <p:ph type="title"/>
          </p:nvPr>
        </p:nvSpPr>
        <p:spPr/>
        <p:txBody>
          <a:bodyPr/>
          <a:lstStyle/>
          <a:p>
            <a:r>
              <a:rPr lang="en-US" dirty="0"/>
              <a:t>GOAL ALIGN WITH THE DEALER VISION</a:t>
            </a:r>
          </a:p>
        </p:txBody>
      </p:sp>
      <p:sp>
        <p:nvSpPr>
          <p:cNvPr id="3" name="Content Placeholder 2">
            <a:extLst>
              <a:ext uri="{FF2B5EF4-FFF2-40B4-BE49-F238E27FC236}">
                <a16:creationId xmlns:a16="http://schemas.microsoft.com/office/drawing/2014/main" id="{E3CB6753-7579-3686-4AB8-5C21BC8AA2F9}"/>
              </a:ext>
            </a:extLst>
          </p:cNvPr>
          <p:cNvSpPr>
            <a:spLocks noGrp="1"/>
          </p:cNvSpPr>
          <p:nvPr>
            <p:ph idx="1"/>
          </p:nvPr>
        </p:nvSpPr>
        <p:spPr/>
        <p:txBody>
          <a:bodyPr/>
          <a:lstStyle/>
          <a:p>
            <a:r>
              <a:rPr lang="en-US" dirty="0"/>
              <a:t>The faster the reconditioning process, the faster the store's goals can be achieved in moving units quickly and avoiding them from returning for repairs, also avoiding returns and stagnation.</a:t>
            </a:r>
          </a:p>
          <a:p>
            <a:pPr marL="0" indent="0">
              <a:buNone/>
            </a:pPr>
            <a:endParaRPr lang="en-US" dirty="0"/>
          </a:p>
          <a:p>
            <a:endParaRPr lang="en-US" dirty="0"/>
          </a:p>
        </p:txBody>
      </p:sp>
      <p:graphicFrame>
        <p:nvGraphicFramePr>
          <p:cNvPr id="4" name="Object 3">
            <a:extLst>
              <a:ext uri="{FF2B5EF4-FFF2-40B4-BE49-F238E27FC236}">
                <a16:creationId xmlns:a16="http://schemas.microsoft.com/office/drawing/2014/main" id="{2953B013-78CA-7E9A-859E-4EF576511BBC}"/>
              </a:ext>
            </a:extLst>
          </p:cNvPr>
          <p:cNvGraphicFramePr>
            <a:graphicFrameLocks noChangeAspect="1"/>
          </p:cNvGraphicFramePr>
          <p:nvPr>
            <p:extLst>
              <p:ext uri="{D42A27DB-BD31-4B8C-83A1-F6EECF244321}">
                <p14:modId xmlns:p14="http://schemas.microsoft.com/office/powerpoint/2010/main" val="4137887553"/>
              </p:ext>
            </p:extLst>
          </p:nvPr>
        </p:nvGraphicFramePr>
        <p:xfrm>
          <a:off x="4557932" y="3165231"/>
          <a:ext cx="6330462" cy="3376246"/>
        </p:xfrm>
        <a:graphic>
          <a:graphicData uri="http://schemas.openxmlformats.org/presentationml/2006/ole">
            <mc:AlternateContent xmlns:mc="http://schemas.openxmlformats.org/markup-compatibility/2006">
              <mc:Choice xmlns:v="urn:schemas-microsoft-com:vml" Requires="v">
                <p:oleObj name="Worksheet" r:id="rId2" imgW="7324649" imgH="4057781" progId="Excel.Sheet.12">
                  <p:embed/>
                </p:oleObj>
              </mc:Choice>
              <mc:Fallback>
                <p:oleObj name="Worksheet" r:id="rId2" imgW="7324649" imgH="4057781" progId="Excel.Sheet.12">
                  <p:embed/>
                  <p:pic>
                    <p:nvPicPr>
                      <p:cNvPr id="4" name="Object 3">
                        <a:extLst>
                          <a:ext uri="{FF2B5EF4-FFF2-40B4-BE49-F238E27FC236}">
                            <a16:creationId xmlns:a16="http://schemas.microsoft.com/office/drawing/2014/main" id="{2953B013-78CA-7E9A-859E-4EF576511BBC}"/>
                          </a:ext>
                        </a:extLst>
                      </p:cNvPr>
                      <p:cNvPicPr/>
                      <p:nvPr/>
                    </p:nvPicPr>
                    <p:blipFill>
                      <a:blip r:embed="rId3"/>
                      <a:stretch>
                        <a:fillRect/>
                      </a:stretch>
                    </p:blipFill>
                    <p:spPr>
                      <a:xfrm>
                        <a:off x="4557932" y="3165231"/>
                        <a:ext cx="6330462" cy="3376246"/>
                      </a:xfrm>
                      <a:prstGeom prst="rect">
                        <a:avLst/>
                      </a:prstGeom>
                    </p:spPr>
                  </p:pic>
                </p:oleObj>
              </mc:Fallback>
            </mc:AlternateContent>
          </a:graphicData>
        </a:graphic>
      </p:graphicFrame>
    </p:spTree>
    <p:extLst>
      <p:ext uri="{BB962C8B-B14F-4D97-AF65-F5344CB8AC3E}">
        <p14:creationId xmlns:p14="http://schemas.microsoft.com/office/powerpoint/2010/main" val="17338858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7F430E9F-3B61-4A75-9A34-1EF839CC7C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35A93CC3-99AA-471D-9142-5BD2235D6A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3"/>
            <a:ext cx="12192000" cy="20089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2" name="Straight Connector 21">
            <a:extLst>
              <a:ext uri="{FF2B5EF4-FFF2-40B4-BE49-F238E27FC236}">
                <a16:creationId xmlns:a16="http://schemas.microsoft.com/office/drawing/2014/main" id="{5D5A1EFF-2E6F-4210-A283-AF9BE5B07CE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0" y="0"/>
            <a:ext cx="3119718" cy="68580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24C9A7BB-4074-4704-B5B6-B526355DFE3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478117" y="0"/>
            <a:ext cx="340591" cy="2009553"/>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4D5622E3-2C65-496F-9C3F-CBEE21924AF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flipV="1">
            <a:off x="0" y="1299548"/>
            <a:ext cx="1769035" cy="69557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B4ED111D-3746-4B9C-AEE8-7AB83467017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331150" y="1171094"/>
            <a:ext cx="4860850" cy="824023"/>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75AE1D3C-1EF9-4A89-B613-EE7B7891022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flipV="1">
            <a:off x="8968704" y="0"/>
            <a:ext cx="2147217" cy="1995117"/>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E0F70FF3-947D-F21C-69E6-72F3473715C0}"/>
              </a:ext>
            </a:extLst>
          </p:cNvPr>
          <p:cNvSpPr>
            <a:spLocks noGrp="1"/>
          </p:cNvSpPr>
          <p:nvPr>
            <p:ph type="title"/>
          </p:nvPr>
        </p:nvSpPr>
        <p:spPr>
          <a:xfrm>
            <a:off x="1129553" y="497395"/>
            <a:ext cx="10064376" cy="1229756"/>
          </a:xfrm>
        </p:spPr>
        <p:txBody>
          <a:bodyPr>
            <a:normAutofit/>
          </a:bodyPr>
          <a:lstStyle/>
          <a:p>
            <a:r>
              <a:rPr lang="en-US" dirty="0"/>
              <a:t>POTENCIAL BENEFITS</a:t>
            </a:r>
          </a:p>
        </p:txBody>
      </p:sp>
      <p:cxnSp>
        <p:nvCxnSpPr>
          <p:cNvPr id="23" name="Straight Connector 22">
            <a:extLst>
              <a:ext uri="{FF2B5EF4-FFF2-40B4-BE49-F238E27FC236}">
                <a16:creationId xmlns:a16="http://schemas.microsoft.com/office/drawing/2014/main" id="{6DE80A3F-530A-4181-887F-9AAF6DCBFC9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1594353" y="-14436"/>
            <a:ext cx="239059" cy="2009553"/>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graphicFrame>
        <p:nvGraphicFramePr>
          <p:cNvPr id="25" name="Content Placeholder 2">
            <a:extLst>
              <a:ext uri="{FF2B5EF4-FFF2-40B4-BE49-F238E27FC236}">
                <a16:creationId xmlns:a16="http://schemas.microsoft.com/office/drawing/2014/main" id="{3590B0F6-27ED-8192-96D0-603AC7482800}"/>
              </a:ext>
            </a:extLst>
          </p:cNvPr>
          <p:cNvGraphicFramePr>
            <a:graphicFrameLocks noGrp="1"/>
          </p:cNvGraphicFramePr>
          <p:nvPr>
            <p:ph idx="1"/>
            <p:extLst>
              <p:ext uri="{D42A27DB-BD31-4B8C-83A1-F6EECF244321}">
                <p14:modId xmlns:p14="http://schemas.microsoft.com/office/powerpoint/2010/main" val="2067192720"/>
              </p:ext>
            </p:extLst>
          </p:nvPr>
        </p:nvGraphicFramePr>
        <p:xfrm>
          <a:off x="818708" y="2552700"/>
          <a:ext cx="10712302" cy="35031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47207831"/>
      </p:ext>
    </p:extLst>
  </p:cSld>
  <p:clrMapOvr>
    <a:masterClrMapping/>
  </p:clrMapOvr>
</p:sld>
</file>

<file path=ppt/theme/theme1.xml><?xml version="1.0" encoding="utf-8"?>
<a:theme xmlns:a="http://schemas.openxmlformats.org/drawingml/2006/main" name="AngleLinesVTI">
  <a:themeElements>
    <a:clrScheme name="AnalogousFromDarkSeedLeftStep">
      <a:dk1>
        <a:srgbClr val="000000"/>
      </a:dk1>
      <a:lt1>
        <a:srgbClr val="FFFFFF"/>
      </a:lt1>
      <a:dk2>
        <a:srgbClr val="30271B"/>
      </a:dk2>
      <a:lt2>
        <a:srgbClr val="F1F0F3"/>
      </a:lt2>
      <a:accent1>
        <a:srgbClr val="89AD44"/>
      </a:accent1>
      <a:accent2>
        <a:srgbClr val="ACA339"/>
      </a:accent2>
      <a:accent3>
        <a:srgbClr val="C3894D"/>
      </a:accent3>
      <a:accent4>
        <a:srgbClr val="B1463B"/>
      </a:accent4>
      <a:accent5>
        <a:srgbClr val="C34D73"/>
      </a:accent5>
      <a:accent6>
        <a:srgbClr val="B13B93"/>
      </a:accent6>
      <a:hlink>
        <a:srgbClr val="C2485B"/>
      </a:hlink>
      <a:folHlink>
        <a:srgbClr val="7F7F7F"/>
      </a:folHlink>
    </a:clrScheme>
    <a:fontScheme name="Walbaum Light Univers Light">
      <a:majorFont>
        <a:latin typeface="Walbaum Display Light"/>
        <a:ea typeface=""/>
        <a:cs typeface=""/>
      </a:majorFont>
      <a:minorFont>
        <a:latin typeface="Univers Condensed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ngleLinesVTI" id="{BC1FC193-C72F-4761-9899-1105EDF6BAE8}" vid="{64612625-F022-44B7-B9FA-9D26DEDBDC2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1500</TotalTime>
  <Words>1172</Words>
  <Application>Microsoft Office PowerPoint</Application>
  <PresentationFormat>Widescreen</PresentationFormat>
  <Paragraphs>143</Paragraphs>
  <Slides>15</Slides>
  <Notes>1</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15</vt:i4>
      </vt:variant>
    </vt:vector>
  </HeadingPairs>
  <TitlesOfParts>
    <vt:vector size="21" baseType="lpstr">
      <vt:lpstr>Aptos</vt:lpstr>
      <vt:lpstr>Arial</vt:lpstr>
      <vt:lpstr>Univers Condensed Light</vt:lpstr>
      <vt:lpstr>Walbaum Display Light</vt:lpstr>
      <vt:lpstr>AngleLinesVTI</vt:lpstr>
      <vt:lpstr>Worksheet</vt:lpstr>
      <vt:lpstr>HOMEWORK ACTION PLAN</vt:lpstr>
      <vt:lpstr>CURRENT SITUATION  RECONDITIONING PROBLEM </vt:lpstr>
      <vt:lpstr>CURRENT PERFORMANCE LEVEL</vt:lpstr>
      <vt:lpstr>CONTINUITY OF CURRENT PERFORMANCE LEVEL</vt:lpstr>
      <vt:lpstr>GOAL</vt:lpstr>
      <vt:lpstr>GOAL PERFORMANCE LEVEL</vt:lpstr>
      <vt:lpstr>GOAL START DATE</vt:lpstr>
      <vt:lpstr>GOAL ALIGN WITH THE DEALER VISION</vt:lpstr>
      <vt:lpstr>POTENCIAL BENEFITS</vt:lpstr>
      <vt:lpstr>POTENCIAL CONSEQUENCES</vt:lpstr>
      <vt:lpstr>IMPORTANCE OF ACHIEVING THE GOAL</vt:lpstr>
      <vt:lpstr>POTENCIAL OBSTACLES</vt:lpstr>
      <vt:lpstr>POTENSIAL SOLUTIONS</vt:lpstr>
      <vt:lpstr>Specific actions</vt:lpstr>
      <vt:lpstr>IMPLEMENTATION MEETING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Heriberto Cotto</dc:creator>
  <cp:lastModifiedBy>Heriberto Cotto</cp:lastModifiedBy>
  <cp:revision>28</cp:revision>
  <dcterms:created xsi:type="dcterms:W3CDTF">2024-08-26T11:40:27Z</dcterms:created>
  <dcterms:modified xsi:type="dcterms:W3CDTF">2024-09-28T20:34:08Z</dcterms:modified>
</cp:coreProperties>
</file>