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93"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14AC8A-DF28-8B01-B6E5-548C9754EA2E}" v="3299" dt="2024-07-29T21:33:01.956"/>
    <p1510:client id="{29F8D127-6173-4219-63B9-2760F217A6A2}" v="1" dt="2024-07-29T13:11:58.407"/>
    <p1510:client id="{92F0E748-25F5-87F5-2570-929A5C74D423}" v="614" dt="2024-07-29T19:53:23.7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DE6C8-AB1D-4204-BC9C-3366B0BF0435}"/>
              </a:ext>
            </a:extLst>
          </p:cNvPr>
          <p:cNvSpPr>
            <a:spLocks noGrp="1"/>
          </p:cNvSpPr>
          <p:nvPr>
            <p:ph type="ctrTitle"/>
          </p:nvPr>
        </p:nvSpPr>
        <p:spPr>
          <a:xfrm>
            <a:off x="678426" y="889820"/>
            <a:ext cx="9989574" cy="3598606"/>
          </a:xfrm>
        </p:spPr>
        <p:txBody>
          <a:bodyPr anchor="t">
            <a:normAutofit/>
          </a:bodyPr>
          <a:lstStyle>
            <a:lvl1pPr algn="l">
              <a:defRPr sz="5400"/>
            </a:lvl1pPr>
          </a:lstStyle>
          <a:p>
            <a:r>
              <a:rPr lang="en-US" dirty="0"/>
              <a:t>Click to edit Master title style</a:t>
            </a:r>
          </a:p>
        </p:txBody>
      </p:sp>
      <p:sp>
        <p:nvSpPr>
          <p:cNvPr id="3" name="Subtitle 2">
            <a:extLst>
              <a:ext uri="{FF2B5EF4-FFF2-40B4-BE49-F238E27FC236}">
                <a16:creationId xmlns:a16="http://schemas.microsoft.com/office/drawing/2014/main" id="{7A7B9009-EE50-4EE5-B6EB-CD6EC83D3FA3}"/>
              </a:ext>
            </a:extLst>
          </p:cNvPr>
          <p:cNvSpPr>
            <a:spLocks noGrp="1"/>
          </p:cNvSpPr>
          <p:nvPr>
            <p:ph type="subTitle" idx="1"/>
          </p:nvPr>
        </p:nvSpPr>
        <p:spPr>
          <a:xfrm>
            <a:off x="678426" y="4488426"/>
            <a:ext cx="6991776" cy="1302774"/>
          </a:xfr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99C8667E-058A-436F-B8EA-5B3A99D43D09}"/>
              </a:ext>
            </a:extLst>
          </p:cNvPr>
          <p:cNvSpPr>
            <a:spLocks noGrp="1"/>
          </p:cNvSpPr>
          <p:nvPr>
            <p:ph type="dt" sz="half" idx="10"/>
          </p:nvPr>
        </p:nvSpPr>
        <p:spPr/>
        <p:txBody>
          <a:bodyPr/>
          <a:lstStyle/>
          <a:p>
            <a:fld id="{12575099-B3AD-44D7-919B-BCB6DC3E7F21}" type="datetimeFigureOut">
              <a:rPr lang="en-US" dirty="0"/>
              <a:t>7/29/2024</a:t>
            </a:fld>
            <a:endParaRPr lang="en-US" dirty="0"/>
          </a:p>
        </p:txBody>
      </p:sp>
      <p:sp>
        <p:nvSpPr>
          <p:cNvPr id="5" name="Footer Placeholder 4">
            <a:extLst>
              <a:ext uri="{FF2B5EF4-FFF2-40B4-BE49-F238E27FC236}">
                <a16:creationId xmlns:a16="http://schemas.microsoft.com/office/drawing/2014/main" id="{52680305-1AD7-482D-BFFD-6CDB83AB39A4}"/>
              </a:ext>
            </a:extLst>
          </p:cNvPr>
          <p:cNvSpPr>
            <a:spLocks noGrp="1"/>
          </p:cNvSpPr>
          <p:nvPr>
            <p:ph type="ftr" sz="quarter" idx="11"/>
          </p:nvPr>
        </p:nvSpPr>
        <p:spPr/>
        <p:txBody>
          <a:bodyPr/>
          <a:lstStyle/>
          <a:p>
            <a:r>
              <a:rPr lang="en-US" dirty="0"/>
              <a:t>
              </a:t>
            </a:r>
          </a:p>
        </p:txBody>
      </p:sp>
      <p:sp>
        <p:nvSpPr>
          <p:cNvPr id="6" name="Slide Number Placeholder 5">
            <a:extLst>
              <a:ext uri="{FF2B5EF4-FFF2-40B4-BE49-F238E27FC236}">
                <a16:creationId xmlns:a16="http://schemas.microsoft.com/office/drawing/2014/main" id="{BE5762A1-52E9-402D-B65E-DF193E44CE83}"/>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107221271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359C1-C098-4BF4-A55D-782F4E606B8A}"/>
              </a:ext>
            </a:extLst>
          </p:cNvPr>
          <p:cNvSpPr>
            <a:spLocks noGrp="1"/>
          </p:cNvSpPr>
          <p:nvPr>
            <p:ph type="title"/>
          </p:nvPr>
        </p:nvSpPr>
        <p:spPr/>
        <p:txBody>
          <a:bodyPr/>
          <a:lstStyle/>
          <a:p>
            <a:r>
              <a:rPr lang="en-US" dirty="0"/>
              <a:t>Click to edit Master title style</a:t>
            </a:r>
          </a:p>
        </p:txBody>
      </p:sp>
      <p:sp>
        <p:nvSpPr>
          <p:cNvPr id="3" name="Vertical Text Placeholder 2">
            <a:extLst>
              <a:ext uri="{FF2B5EF4-FFF2-40B4-BE49-F238E27FC236}">
                <a16:creationId xmlns:a16="http://schemas.microsoft.com/office/drawing/2014/main" id="{3D343C7E-1E8B-4D38-9B81-1AA2A8978EDE}"/>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C8A70B00-53AE-4D3F-91BE-A8D789ED9864}"/>
              </a:ext>
            </a:extLst>
          </p:cNvPr>
          <p:cNvSpPr>
            <a:spLocks noGrp="1"/>
          </p:cNvSpPr>
          <p:nvPr>
            <p:ph type="dt" sz="half" idx="10"/>
          </p:nvPr>
        </p:nvSpPr>
        <p:spPr/>
        <p:txBody>
          <a:bodyPr/>
          <a:lstStyle/>
          <a:p>
            <a:fld id="{F18115DA-6CBC-4AEF-A85F-371C66916CF8}" type="datetimeFigureOut">
              <a:rPr lang="en-US" dirty="0"/>
              <a:t>7/29/2024</a:t>
            </a:fld>
            <a:endParaRPr lang="en-US" dirty="0"/>
          </a:p>
        </p:txBody>
      </p:sp>
      <p:sp>
        <p:nvSpPr>
          <p:cNvPr id="5" name="Footer Placeholder 4">
            <a:extLst>
              <a:ext uri="{FF2B5EF4-FFF2-40B4-BE49-F238E27FC236}">
                <a16:creationId xmlns:a16="http://schemas.microsoft.com/office/drawing/2014/main" id="{06647FC7-8124-4F70-A849-B6BCC5189CC3}"/>
              </a:ext>
            </a:extLst>
          </p:cNvPr>
          <p:cNvSpPr>
            <a:spLocks noGrp="1"/>
          </p:cNvSpPr>
          <p:nvPr>
            <p:ph type="ftr" sz="quarter" idx="11"/>
          </p:nvPr>
        </p:nvSpPr>
        <p:spPr/>
        <p:txBody>
          <a:bodyPr/>
          <a:lstStyle/>
          <a:p>
            <a:r>
              <a:rPr lang="en-US" dirty="0"/>
              <a:t>
              </a:t>
            </a:r>
          </a:p>
        </p:txBody>
      </p:sp>
      <p:sp>
        <p:nvSpPr>
          <p:cNvPr id="6" name="Slide Number Placeholder 5">
            <a:extLst>
              <a:ext uri="{FF2B5EF4-FFF2-40B4-BE49-F238E27FC236}">
                <a16:creationId xmlns:a16="http://schemas.microsoft.com/office/drawing/2014/main" id="{B47CEBE4-50DC-47DB-B699-CCC024336C9F}"/>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1230152794"/>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418279-D3B8-4C6A-AB74-9DE377771270}"/>
              </a:ext>
            </a:extLst>
          </p:cNvPr>
          <p:cNvSpPr>
            <a:spLocks noGrp="1"/>
          </p:cNvSpPr>
          <p:nvPr>
            <p:ph type="title" orient="vert"/>
          </p:nvPr>
        </p:nvSpPr>
        <p:spPr>
          <a:xfrm>
            <a:off x="9242322" y="997974"/>
            <a:ext cx="2349043" cy="4984956"/>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E28F733C-9309-4197-BACA-207CDC8935C9}"/>
              </a:ext>
            </a:extLst>
          </p:cNvPr>
          <p:cNvSpPr>
            <a:spLocks noGrp="1"/>
          </p:cNvSpPr>
          <p:nvPr>
            <p:ph type="body" orient="vert" idx="1"/>
          </p:nvPr>
        </p:nvSpPr>
        <p:spPr>
          <a:xfrm>
            <a:off x="838200" y="997973"/>
            <a:ext cx="8404122" cy="4984956"/>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6ACD4D0-5BE6-412D-B08B-5DFFD593513E}"/>
              </a:ext>
            </a:extLst>
          </p:cNvPr>
          <p:cNvSpPr>
            <a:spLocks noGrp="1"/>
          </p:cNvSpPr>
          <p:nvPr>
            <p:ph type="dt" sz="half" idx="10"/>
          </p:nvPr>
        </p:nvSpPr>
        <p:spPr/>
        <p:txBody>
          <a:bodyPr/>
          <a:lstStyle/>
          <a:p>
            <a:fld id="{2A6007E4-95E8-4ABC-B20B-51235318A487}" type="datetimeFigureOut">
              <a:rPr lang="en-US" dirty="0"/>
              <a:t>7/29/2024</a:t>
            </a:fld>
            <a:endParaRPr lang="en-US" dirty="0"/>
          </a:p>
        </p:txBody>
      </p:sp>
      <p:sp>
        <p:nvSpPr>
          <p:cNvPr id="5" name="Footer Placeholder 4">
            <a:extLst>
              <a:ext uri="{FF2B5EF4-FFF2-40B4-BE49-F238E27FC236}">
                <a16:creationId xmlns:a16="http://schemas.microsoft.com/office/drawing/2014/main" id="{55021651-B786-4A39-A10F-F5231D0A2C5E}"/>
              </a:ext>
            </a:extLst>
          </p:cNvPr>
          <p:cNvSpPr>
            <a:spLocks noGrp="1"/>
          </p:cNvSpPr>
          <p:nvPr>
            <p:ph type="ftr" sz="quarter" idx="11"/>
          </p:nvPr>
        </p:nvSpPr>
        <p:spPr/>
        <p:txBody>
          <a:bodyPr/>
          <a:lstStyle/>
          <a:p>
            <a:r>
              <a:rPr lang="en-US" dirty="0"/>
              <a:t>
              </a:t>
            </a:r>
          </a:p>
        </p:txBody>
      </p:sp>
      <p:sp>
        <p:nvSpPr>
          <p:cNvPr id="6" name="Slide Number Placeholder 5">
            <a:extLst>
              <a:ext uri="{FF2B5EF4-FFF2-40B4-BE49-F238E27FC236}">
                <a16:creationId xmlns:a16="http://schemas.microsoft.com/office/drawing/2014/main" id="{74504D2D-9379-40DE-9F45-3004BE54F16B}"/>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310703142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87CA6-BFD9-4CB1-8892-F6B062E82445}"/>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E0CDA8C3-9C0C-4E52-9A62-E4DB159E6B0E}"/>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7CC3EC35-E02F-41FF-9232-F90692A902FC}"/>
              </a:ext>
            </a:extLst>
          </p:cNvPr>
          <p:cNvSpPr>
            <a:spLocks noGrp="1"/>
          </p:cNvSpPr>
          <p:nvPr>
            <p:ph type="dt" sz="half" idx="10"/>
          </p:nvPr>
        </p:nvSpPr>
        <p:spPr/>
        <p:txBody>
          <a:bodyPr/>
          <a:lstStyle/>
          <a:p>
            <a:fld id="{2A4BF121-2723-4D35-ADA9-215CD054C4BC}" type="datetimeFigureOut">
              <a:rPr lang="en-US" dirty="0"/>
              <a:t>7/29/2024</a:t>
            </a:fld>
            <a:endParaRPr lang="en-US" dirty="0"/>
          </a:p>
        </p:txBody>
      </p:sp>
      <p:sp>
        <p:nvSpPr>
          <p:cNvPr id="5" name="Footer Placeholder 4">
            <a:extLst>
              <a:ext uri="{FF2B5EF4-FFF2-40B4-BE49-F238E27FC236}">
                <a16:creationId xmlns:a16="http://schemas.microsoft.com/office/drawing/2014/main" id="{39D13D38-5DF1-443B-8A12-71E834FDC6A1}"/>
              </a:ext>
            </a:extLst>
          </p:cNvPr>
          <p:cNvSpPr>
            <a:spLocks noGrp="1"/>
          </p:cNvSpPr>
          <p:nvPr>
            <p:ph type="ftr" sz="quarter" idx="11"/>
          </p:nvPr>
        </p:nvSpPr>
        <p:spPr/>
        <p:txBody>
          <a:bodyPr/>
          <a:lstStyle/>
          <a:p>
            <a:r>
              <a:rPr lang="en-US" dirty="0"/>
              <a:t>
              </a:t>
            </a:r>
          </a:p>
        </p:txBody>
      </p:sp>
      <p:sp>
        <p:nvSpPr>
          <p:cNvPr id="6" name="Slide Number Placeholder 5">
            <a:extLst>
              <a:ext uri="{FF2B5EF4-FFF2-40B4-BE49-F238E27FC236}">
                <a16:creationId xmlns:a16="http://schemas.microsoft.com/office/drawing/2014/main" id="{F25E644A-4A37-4757-9809-5B035E2874E6}"/>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3288948302"/>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6578B-CD85-4BF1-A729-E8E8079B595F}"/>
              </a:ext>
            </a:extLst>
          </p:cNvPr>
          <p:cNvSpPr>
            <a:spLocks noGrp="1"/>
          </p:cNvSpPr>
          <p:nvPr>
            <p:ph type="title"/>
          </p:nvPr>
        </p:nvSpPr>
        <p:spPr>
          <a:xfrm>
            <a:off x="715383" y="1709738"/>
            <a:ext cx="10632067"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58448C1-C13F-4826-8347-EEB00A6643D6}"/>
              </a:ext>
            </a:extLst>
          </p:cNvPr>
          <p:cNvSpPr>
            <a:spLocks noGrp="1"/>
          </p:cNvSpPr>
          <p:nvPr>
            <p:ph type="body" idx="1"/>
          </p:nvPr>
        </p:nvSpPr>
        <p:spPr>
          <a:xfrm>
            <a:off x="715383" y="4589463"/>
            <a:ext cx="10632067"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5806546A-957F-4C4D-9744-1177AD258E10}"/>
              </a:ext>
            </a:extLst>
          </p:cNvPr>
          <p:cNvSpPr>
            <a:spLocks noGrp="1"/>
          </p:cNvSpPr>
          <p:nvPr>
            <p:ph type="dt" sz="half" idx="10"/>
          </p:nvPr>
        </p:nvSpPr>
        <p:spPr/>
        <p:txBody>
          <a:bodyPr/>
          <a:lstStyle/>
          <a:p>
            <a:fld id="{C54F54BA-4BC6-480F-839C-951A49B248A9}" type="datetimeFigureOut">
              <a:rPr lang="en-US" dirty="0"/>
              <a:t>7/29/2024</a:t>
            </a:fld>
            <a:endParaRPr lang="en-US" dirty="0"/>
          </a:p>
        </p:txBody>
      </p:sp>
      <p:sp>
        <p:nvSpPr>
          <p:cNvPr id="5" name="Footer Placeholder 4">
            <a:extLst>
              <a:ext uri="{FF2B5EF4-FFF2-40B4-BE49-F238E27FC236}">
                <a16:creationId xmlns:a16="http://schemas.microsoft.com/office/drawing/2014/main" id="{B1DB149C-CC63-4E3A-A83D-EF637EB51979}"/>
              </a:ext>
            </a:extLst>
          </p:cNvPr>
          <p:cNvSpPr>
            <a:spLocks noGrp="1"/>
          </p:cNvSpPr>
          <p:nvPr>
            <p:ph type="ftr" sz="quarter" idx="11"/>
          </p:nvPr>
        </p:nvSpPr>
        <p:spPr/>
        <p:txBody>
          <a:bodyPr/>
          <a:lstStyle/>
          <a:p>
            <a:r>
              <a:rPr lang="en-US" dirty="0"/>
              <a:t>
              </a:t>
            </a:r>
          </a:p>
        </p:txBody>
      </p:sp>
      <p:sp>
        <p:nvSpPr>
          <p:cNvPr id="6" name="Slide Number Placeholder 5">
            <a:extLst>
              <a:ext uri="{FF2B5EF4-FFF2-40B4-BE49-F238E27FC236}">
                <a16:creationId xmlns:a16="http://schemas.microsoft.com/office/drawing/2014/main" id="{EDB94775-7982-41EC-B584-D51224D38F77}"/>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126115695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E4BD8-507D-48E4-A624-F16A741C3609}"/>
              </a:ext>
            </a:extLst>
          </p:cNvPr>
          <p:cNvSpPr>
            <a:spLocks noGrp="1"/>
          </p:cNvSpPr>
          <p:nvPr>
            <p:ph type="title"/>
          </p:nvPr>
        </p:nvSpPr>
        <p:spPr>
          <a:xfrm>
            <a:off x="700635" y="922096"/>
            <a:ext cx="10691265" cy="1127930"/>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810A07E4-3A39-457C-A059-7DFB6039D947}"/>
              </a:ext>
            </a:extLst>
          </p:cNvPr>
          <p:cNvSpPr>
            <a:spLocks noGrp="1"/>
          </p:cNvSpPr>
          <p:nvPr>
            <p:ph sz="half" idx="1"/>
          </p:nvPr>
        </p:nvSpPr>
        <p:spPr>
          <a:xfrm>
            <a:off x="715383" y="2128684"/>
            <a:ext cx="5304417" cy="38444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B141E17-47CE-4A78-B0FA-0E9786DA67C5}"/>
              </a:ext>
            </a:extLst>
          </p:cNvPr>
          <p:cNvSpPr>
            <a:spLocks noGrp="1"/>
          </p:cNvSpPr>
          <p:nvPr>
            <p:ph sz="half" idx="2"/>
          </p:nvPr>
        </p:nvSpPr>
        <p:spPr>
          <a:xfrm>
            <a:off x="6172200" y="2128684"/>
            <a:ext cx="5219700" cy="38444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F02C13-D3ED-4044-9716-F29D79A184C9}"/>
              </a:ext>
            </a:extLst>
          </p:cNvPr>
          <p:cNvSpPr>
            <a:spLocks noGrp="1"/>
          </p:cNvSpPr>
          <p:nvPr>
            <p:ph type="dt" sz="half" idx="10"/>
          </p:nvPr>
        </p:nvSpPr>
        <p:spPr/>
        <p:txBody>
          <a:bodyPr/>
          <a:lstStyle/>
          <a:p>
            <a:fld id="{0F9DD0EA-4726-4440-BF9D-E88296FC3068}" type="datetimeFigureOut">
              <a:rPr lang="en-US" dirty="0"/>
              <a:t>7/29/2024</a:t>
            </a:fld>
            <a:endParaRPr lang="en-US" dirty="0"/>
          </a:p>
        </p:txBody>
      </p:sp>
      <p:sp>
        <p:nvSpPr>
          <p:cNvPr id="6" name="Footer Placeholder 5">
            <a:extLst>
              <a:ext uri="{FF2B5EF4-FFF2-40B4-BE49-F238E27FC236}">
                <a16:creationId xmlns:a16="http://schemas.microsoft.com/office/drawing/2014/main" id="{8AF334AD-FB29-4355-B5CF-85E61B4F3409}"/>
              </a:ext>
            </a:extLst>
          </p:cNvPr>
          <p:cNvSpPr>
            <a:spLocks noGrp="1"/>
          </p:cNvSpPr>
          <p:nvPr>
            <p:ph type="ftr" sz="quarter" idx="11"/>
          </p:nvPr>
        </p:nvSpPr>
        <p:spPr/>
        <p:txBody>
          <a:bodyPr/>
          <a:lstStyle/>
          <a:p>
            <a:r>
              <a:rPr lang="en-US" dirty="0"/>
              <a:t>
              </a:t>
            </a:r>
          </a:p>
        </p:txBody>
      </p:sp>
      <p:sp>
        <p:nvSpPr>
          <p:cNvPr id="7" name="Slide Number Placeholder 6">
            <a:extLst>
              <a:ext uri="{FF2B5EF4-FFF2-40B4-BE49-F238E27FC236}">
                <a16:creationId xmlns:a16="http://schemas.microsoft.com/office/drawing/2014/main" id="{BA5AA154-790C-4774-9C21-8C543E733F26}"/>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3399566106"/>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7DD35-7673-4F88-86B0-634883B5E345}"/>
              </a:ext>
            </a:extLst>
          </p:cNvPr>
          <p:cNvSpPr>
            <a:spLocks noGrp="1"/>
          </p:cNvSpPr>
          <p:nvPr>
            <p:ph type="title"/>
          </p:nvPr>
        </p:nvSpPr>
        <p:spPr>
          <a:xfrm>
            <a:off x="685887" y="929148"/>
            <a:ext cx="10640005" cy="761540"/>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5EC820D7-3E0B-47C6-A583-C4C839C5AF03}"/>
              </a:ext>
            </a:extLst>
          </p:cNvPr>
          <p:cNvSpPr>
            <a:spLocks noGrp="1"/>
          </p:cNvSpPr>
          <p:nvPr>
            <p:ph type="body" idx="1"/>
          </p:nvPr>
        </p:nvSpPr>
        <p:spPr>
          <a:xfrm>
            <a:off x="715384" y="1681163"/>
            <a:ext cx="5282192" cy="657225"/>
          </a:xfrm>
        </p:spPr>
        <p:txBody>
          <a:bodyPr anchor="b">
            <a:normAutofit/>
          </a:bodyPr>
          <a:lstStyle>
            <a:lvl1pPr marL="0" indent="0">
              <a:buNone/>
              <a:defRPr sz="1600" b="1">
                <a:latin typeface="+mj-lt"/>
              </a:defRPr>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6A839A7B-97D5-400F-B802-A0FF28FE9F15}"/>
              </a:ext>
            </a:extLst>
          </p:cNvPr>
          <p:cNvSpPr>
            <a:spLocks noGrp="1"/>
          </p:cNvSpPr>
          <p:nvPr>
            <p:ph sz="half" idx="2"/>
          </p:nvPr>
        </p:nvSpPr>
        <p:spPr>
          <a:xfrm>
            <a:off x="715384" y="2505075"/>
            <a:ext cx="5282192" cy="342377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C2E0ECA2-DBF1-4681-9DFA-93AFD1B371DB}"/>
              </a:ext>
            </a:extLst>
          </p:cNvPr>
          <p:cNvSpPr>
            <a:spLocks noGrp="1"/>
          </p:cNvSpPr>
          <p:nvPr>
            <p:ph type="body" sz="quarter" idx="3"/>
          </p:nvPr>
        </p:nvSpPr>
        <p:spPr>
          <a:xfrm>
            <a:off x="6172200" y="1681163"/>
            <a:ext cx="5183188" cy="657225"/>
          </a:xfrm>
        </p:spPr>
        <p:txBody>
          <a:bodyPr anchor="b">
            <a:normAutofit/>
          </a:bodyPr>
          <a:lstStyle>
            <a:lvl1pPr marL="0" indent="0">
              <a:buNone/>
              <a:defRPr sz="1600" b="1">
                <a:latin typeface="+mj-lt"/>
              </a:defRPr>
            </a:lvl1pPr>
            <a:lvl2pPr marL="457200" indent="0">
              <a:buNone/>
              <a:defRPr sz="1600" b="1"/>
            </a:lvl2pPr>
            <a:lvl3pPr marL="914400" indent="0">
              <a:buNone/>
              <a:defRPr sz="16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390EBBBB-517F-4ED7-9E51-CF0F7590B4D4}"/>
              </a:ext>
            </a:extLst>
          </p:cNvPr>
          <p:cNvSpPr>
            <a:spLocks noGrp="1"/>
          </p:cNvSpPr>
          <p:nvPr>
            <p:ph sz="quarter" idx="4"/>
          </p:nvPr>
        </p:nvSpPr>
        <p:spPr>
          <a:xfrm>
            <a:off x="6172200" y="2505075"/>
            <a:ext cx="5183188" cy="342377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2511B5C7-1E37-478F-B4B0-C7202FFE41B9}"/>
              </a:ext>
            </a:extLst>
          </p:cNvPr>
          <p:cNvSpPr>
            <a:spLocks noGrp="1"/>
          </p:cNvSpPr>
          <p:nvPr>
            <p:ph type="dt" sz="half" idx="10"/>
          </p:nvPr>
        </p:nvSpPr>
        <p:spPr/>
        <p:txBody>
          <a:bodyPr/>
          <a:lstStyle/>
          <a:p>
            <a:fld id="{19CAD10D-99D1-46B2-A85A-C16850FCF8CF}" type="datetimeFigureOut">
              <a:rPr lang="en-US" dirty="0"/>
              <a:t>7/29/2024</a:t>
            </a:fld>
            <a:endParaRPr lang="en-US" dirty="0"/>
          </a:p>
        </p:txBody>
      </p:sp>
      <p:sp>
        <p:nvSpPr>
          <p:cNvPr id="8" name="Footer Placeholder 7">
            <a:extLst>
              <a:ext uri="{FF2B5EF4-FFF2-40B4-BE49-F238E27FC236}">
                <a16:creationId xmlns:a16="http://schemas.microsoft.com/office/drawing/2014/main" id="{9153F7EF-507C-4CB3-86C5-8B34FFFC1D86}"/>
              </a:ext>
            </a:extLst>
          </p:cNvPr>
          <p:cNvSpPr>
            <a:spLocks noGrp="1"/>
          </p:cNvSpPr>
          <p:nvPr>
            <p:ph type="ftr" sz="quarter" idx="11"/>
          </p:nvPr>
        </p:nvSpPr>
        <p:spPr/>
        <p:txBody>
          <a:bodyPr/>
          <a:lstStyle/>
          <a:p>
            <a:r>
              <a:rPr lang="en-US" dirty="0"/>
              <a:t>
              </a:t>
            </a:r>
          </a:p>
        </p:txBody>
      </p:sp>
      <p:sp>
        <p:nvSpPr>
          <p:cNvPr id="9" name="Slide Number Placeholder 8">
            <a:extLst>
              <a:ext uri="{FF2B5EF4-FFF2-40B4-BE49-F238E27FC236}">
                <a16:creationId xmlns:a16="http://schemas.microsoft.com/office/drawing/2014/main" id="{58E3DEA6-E4EB-4C2A-8B4F-55EC965B6219}"/>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3854723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32964-A933-4B98-A141-A4B316DAFA9F}"/>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5D684C9D-23DA-42B0-9DD3-7592F72E8DC9}"/>
              </a:ext>
            </a:extLst>
          </p:cNvPr>
          <p:cNvSpPr>
            <a:spLocks noGrp="1"/>
          </p:cNvSpPr>
          <p:nvPr>
            <p:ph type="dt" sz="half" idx="10"/>
          </p:nvPr>
        </p:nvSpPr>
        <p:spPr/>
        <p:txBody>
          <a:bodyPr/>
          <a:lstStyle/>
          <a:p>
            <a:fld id="{48C67E51-34D6-4E3D-8F41-CC63EA446EDD}" type="datetimeFigureOut">
              <a:rPr lang="en-US" dirty="0"/>
              <a:t>7/29/2024</a:t>
            </a:fld>
            <a:endParaRPr lang="en-US" dirty="0"/>
          </a:p>
        </p:txBody>
      </p:sp>
      <p:sp>
        <p:nvSpPr>
          <p:cNvPr id="4" name="Footer Placeholder 3">
            <a:extLst>
              <a:ext uri="{FF2B5EF4-FFF2-40B4-BE49-F238E27FC236}">
                <a16:creationId xmlns:a16="http://schemas.microsoft.com/office/drawing/2014/main" id="{68BF8F05-876F-49D8-AE30-5BB2A91ECD59}"/>
              </a:ext>
            </a:extLst>
          </p:cNvPr>
          <p:cNvSpPr>
            <a:spLocks noGrp="1"/>
          </p:cNvSpPr>
          <p:nvPr>
            <p:ph type="ftr" sz="quarter" idx="11"/>
          </p:nvPr>
        </p:nvSpPr>
        <p:spPr/>
        <p:txBody>
          <a:bodyPr/>
          <a:lstStyle/>
          <a:p>
            <a:r>
              <a:rPr lang="en-US" dirty="0"/>
              <a:t>
              </a:t>
            </a:r>
          </a:p>
        </p:txBody>
      </p:sp>
      <p:sp>
        <p:nvSpPr>
          <p:cNvPr id="5" name="Slide Number Placeholder 4">
            <a:extLst>
              <a:ext uri="{FF2B5EF4-FFF2-40B4-BE49-F238E27FC236}">
                <a16:creationId xmlns:a16="http://schemas.microsoft.com/office/drawing/2014/main" id="{153D20DA-9260-4577-BB51-789570A243AF}"/>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2660895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2C1F24-E0A1-45A7-8EF5-92CD9799341C}"/>
              </a:ext>
            </a:extLst>
          </p:cNvPr>
          <p:cNvSpPr>
            <a:spLocks noGrp="1"/>
          </p:cNvSpPr>
          <p:nvPr>
            <p:ph type="dt" sz="half" idx="10"/>
          </p:nvPr>
        </p:nvSpPr>
        <p:spPr/>
        <p:txBody>
          <a:bodyPr/>
          <a:lstStyle/>
          <a:p>
            <a:fld id="{8D49E550-CE3F-497F-B953-7DE0932F91C0}" type="datetimeFigureOut">
              <a:rPr lang="en-US" dirty="0"/>
              <a:t>7/29/2024</a:t>
            </a:fld>
            <a:endParaRPr lang="en-US" dirty="0"/>
          </a:p>
        </p:txBody>
      </p:sp>
      <p:sp>
        <p:nvSpPr>
          <p:cNvPr id="3" name="Footer Placeholder 2">
            <a:extLst>
              <a:ext uri="{FF2B5EF4-FFF2-40B4-BE49-F238E27FC236}">
                <a16:creationId xmlns:a16="http://schemas.microsoft.com/office/drawing/2014/main" id="{3E021C19-210E-46B0-9036-5D8AECC9260C}"/>
              </a:ext>
            </a:extLst>
          </p:cNvPr>
          <p:cNvSpPr>
            <a:spLocks noGrp="1"/>
          </p:cNvSpPr>
          <p:nvPr>
            <p:ph type="ftr" sz="quarter" idx="11"/>
          </p:nvPr>
        </p:nvSpPr>
        <p:spPr/>
        <p:txBody>
          <a:bodyPr/>
          <a:lstStyle/>
          <a:p>
            <a:r>
              <a:rPr lang="en-US" dirty="0"/>
              <a:t>
              </a:t>
            </a:r>
          </a:p>
        </p:txBody>
      </p:sp>
      <p:sp>
        <p:nvSpPr>
          <p:cNvPr id="4" name="Slide Number Placeholder 3">
            <a:extLst>
              <a:ext uri="{FF2B5EF4-FFF2-40B4-BE49-F238E27FC236}">
                <a16:creationId xmlns:a16="http://schemas.microsoft.com/office/drawing/2014/main" id="{1A880FEF-487E-44DF-8615-DF2210419602}"/>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3643434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568EE-74C8-43A6-90BC-2DDD965CF64A}"/>
              </a:ext>
            </a:extLst>
          </p:cNvPr>
          <p:cNvSpPr>
            <a:spLocks noGrp="1"/>
          </p:cNvSpPr>
          <p:nvPr>
            <p:ph type="title"/>
          </p:nvPr>
        </p:nvSpPr>
        <p:spPr>
          <a:xfrm>
            <a:off x="678426" y="781665"/>
            <a:ext cx="4093599" cy="1223452"/>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971C35AC-CAE3-48CF-A3E4-A075C9FDD7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2D9D03EA-5FAD-4609-A2B8-624E426847E3}"/>
              </a:ext>
            </a:extLst>
          </p:cNvPr>
          <p:cNvSpPr>
            <a:spLocks noGrp="1"/>
          </p:cNvSpPr>
          <p:nvPr>
            <p:ph type="body" sz="half" idx="2"/>
          </p:nvPr>
        </p:nvSpPr>
        <p:spPr>
          <a:xfrm>
            <a:off x="688258" y="2315497"/>
            <a:ext cx="4093599" cy="35534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0B58D2EA-2191-4216-B64D-067BDFE12375}"/>
              </a:ext>
            </a:extLst>
          </p:cNvPr>
          <p:cNvSpPr>
            <a:spLocks noGrp="1"/>
          </p:cNvSpPr>
          <p:nvPr>
            <p:ph type="dt" sz="half" idx="10"/>
          </p:nvPr>
        </p:nvSpPr>
        <p:spPr/>
        <p:txBody>
          <a:bodyPr/>
          <a:lstStyle/>
          <a:p>
            <a:fld id="{217A0BF4-BAA0-4539-95F2-9C4277F97478}" type="datetimeFigureOut">
              <a:rPr lang="en-US" dirty="0"/>
              <a:t>7/29/2024</a:t>
            </a:fld>
            <a:endParaRPr lang="en-US" dirty="0"/>
          </a:p>
        </p:txBody>
      </p:sp>
      <p:sp>
        <p:nvSpPr>
          <p:cNvPr id="6" name="Footer Placeholder 5">
            <a:extLst>
              <a:ext uri="{FF2B5EF4-FFF2-40B4-BE49-F238E27FC236}">
                <a16:creationId xmlns:a16="http://schemas.microsoft.com/office/drawing/2014/main" id="{78042128-DAB4-481C-BEE6-3523E8E88BAD}"/>
              </a:ext>
            </a:extLst>
          </p:cNvPr>
          <p:cNvSpPr>
            <a:spLocks noGrp="1"/>
          </p:cNvSpPr>
          <p:nvPr>
            <p:ph type="ftr" sz="quarter" idx="11"/>
          </p:nvPr>
        </p:nvSpPr>
        <p:spPr/>
        <p:txBody>
          <a:bodyPr/>
          <a:lstStyle/>
          <a:p>
            <a:r>
              <a:rPr lang="en-US" dirty="0"/>
              <a:t>
              </a:t>
            </a:r>
          </a:p>
        </p:txBody>
      </p:sp>
      <p:sp>
        <p:nvSpPr>
          <p:cNvPr id="7" name="Slide Number Placeholder 6">
            <a:extLst>
              <a:ext uri="{FF2B5EF4-FFF2-40B4-BE49-F238E27FC236}">
                <a16:creationId xmlns:a16="http://schemas.microsoft.com/office/drawing/2014/main" id="{AE50E382-C500-4A4C-A7C6-43860383AB91}"/>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358322316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FE98B-EACF-4251-A8AF-0D9EDD17C664}"/>
              </a:ext>
            </a:extLst>
          </p:cNvPr>
          <p:cNvSpPr>
            <a:spLocks noGrp="1"/>
          </p:cNvSpPr>
          <p:nvPr>
            <p:ph type="title"/>
          </p:nvPr>
        </p:nvSpPr>
        <p:spPr>
          <a:xfrm>
            <a:off x="683342" y="1066800"/>
            <a:ext cx="4103431" cy="1317523"/>
          </a:xfrm>
        </p:spPr>
        <p:txBody>
          <a:bodyPr anchor="b"/>
          <a:lstStyle>
            <a:lvl1pPr>
              <a:defRPr sz="3200"/>
            </a:lvl1pPr>
          </a:lstStyle>
          <a:p>
            <a:r>
              <a:rPr lang="en-US" dirty="0"/>
              <a:t>Click to edit Master title style</a:t>
            </a:r>
          </a:p>
        </p:txBody>
      </p:sp>
      <p:sp>
        <p:nvSpPr>
          <p:cNvPr id="3" name="Picture Placeholder 2">
            <a:extLst>
              <a:ext uri="{FF2B5EF4-FFF2-40B4-BE49-F238E27FC236}">
                <a16:creationId xmlns:a16="http://schemas.microsoft.com/office/drawing/2014/main" id="{3905F473-761A-4002-AF70-9FF878D0139E}"/>
              </a:ext>
            </a:extLst>
          </p:cNvPr>
          <p:cNvSpPr>
            <a:spLocks noGrp="1" noChangeAspect="1"/>
          </p:cNvSpPr>
          <p:nvPr>
            <p:ph type="pic" idx="1"/>
          </p:nvPr>
        </p:nvSpPr>
        <p:spPr>
          <a:xfrm>
            <a:off x="5183188" y="1066800"/>
            <a:ext cx="6172200" cy="479425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0C2E6A-F834-4540-BB00-E13CB45DC362}"/>
              </a:ext>
            </a:extLst>
          </p:cNvPr>
          <p:cNvSpPr>
            <a:spLocks noGrp="1"/>
          </p:cNvSpPr>
          <p:nvPr>
            <p:ph type="body" sz="half" idx="2"/>
          </p:nvPr>
        </p:nvSpPr>
        <p:spPr>
          <a:xfrm>
            <a:off x="683342" y="2552700"/>
            <a:ext cx="4103431" cy="33162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F0C38EAB-AD63-415C-B263-BA1D8FBE3CB0}"/>
              </a:ext>
            </a:extLst>
          </p:cNvPr>
          <p:cNvSpPr>
            <a:spLocks noGrp="1"/>
          </p:cNvSpPr>
          <p:nvPr>
            <p:ph type="dt" sz="half" idx="10"/>
          </p:nvPr>
        </p:nvSpPr>
        <p:spPr/>
        <p:txBody>
          <a:bodyPr/>
          <a:lstStyle/>
          <a:p>
            <a:fld id="{52E9884E-D945-496C-84BE-49C61F78F9EC}" type="datetimeFigureOut">
              <a:rPr lang="en-US" dirty="0"/>
              <a:t>7/29/2024</a:t>
            </a:fld>
            <a:endParaRPr lang="en-US" dirty="0"/>
          </a:p>
        </p:txBody>
      </p:sp>
      <p:sp>
        <p:nvSpPr>
          <p:cNvPr id="6" name="Footer Placeholder 5">
            <a:extLst>
              <a:ext uri="{FF2B5EF4-FFF2-40B4-BE49-F238E27FC236}">
                <a16:creationId xmlns:a16="http://schemas.microsoft.com/office/drawing/2014/main" id="{422E5541-B6DE-45E8-BCFE-0DFC4F574079}"/>
              </a:ext>
            </a:extLst>
          </p:cNvPr>
          <p:cNvSpPr>
            <a:spLocks noGrp="1"/>
          </p:cNvSpPr>
          <p:nvPr>
            <p:ph type="ftr" sz="quarter" idx="11"/>
          </p:nvPr>
        </p:nvSpPr>
        <p:spPr/>
        <p:txBody>
          <a:bodyPr/>
          <a:lstStyle/>
          <a:p>
            <a:r>
              <a:rPr lang="en-US" dirty="0"/>
              <a:t>
              </a:t>
            </a:r>
          </a:p>
        </p:txBody>
      </p:sp>
      <p:sp>
        <p:nvSpPr>
          <p:cNvPr id="7" name="Slide Number Placeholder 6">
            <a:extLst>
              <a:ext uri="{FF2B5EF4-FFF2-40B4-BE49-F238E27FC236}">
                <a16:creationId xmlns:a16="http://schemas.microsoft.com/office/drawing/2014/main" id="{DBB78D45-289B-46AF-8CB9-E6150BEA17ED}"/>
              </a:ext>
            </a:extLst>
          </p:cNvPr>
          <p:cNvSpPr>
            <a:spLocks noGrp="1"/>
          </p:cNvSpPr>
          <p:nvPr>
            <p:ph type="sldNum" sz="quarter" idx="12"/>
          </p:nvPr>
        </p:nvSpPr>
        <p:spPr/>
        <p:txBody>
          <a:bodyPr/>
          <a:lstStyle/>
          <a:p>
            <a:fld id="{E30AF5A0-43BB-4336-8627-9123B9144D80}" type="slidenum">
              <a:rPr lang="en-US" dirty="0"/>
              <a:t>‹#›</a:t>
            </a:fld>
            <a:endParaRPr lang="en-US" dirty="0"/>
          </a:p>
        </p:txBody>
      </p:sp>
    </p:spTree>
    <p:extLst>
      <p:ext uri="{BB962C8B-B14F-4D97-AF65-F5344CB8AC3E}">
        <p14:creationId xmlns:p14="http://schemas.microsoft.com/office/powerpoint/2010/main" val="172500530"/>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A362AC-B59F-4AC7-B279-57DDD5336BCA}"/>
              </a:ext>
            </a:extLst>
          </p:cNvPr>
          <p:cNvSpPr>
            <a:spLocks noGrp="1"/>
          </p:cNvSpPr>
          <p:nvPr>
            <p:ph type="title"/>
          </p:nvPr>
        </p:nvSpPr>
        <p:spPr>
          <a:xfrm>
            <a:off x="700635" y="922096"/>
            <a:ext cx="10691265" cy="137103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a:extLst>
              <a:ext uri="{FF2B5EF4-FFF2-40B4-BE49-F238E27FC236}">
                <a16:creationId xmlns:a16="http://schemas.microsoft.com/office/drawing/2014/main" id="{0E6042DB-75BD-4EC1-B6D9-8A72EF940CAA}"/>
              </a:ext>
            </a:extLst>
          </p:cNvPr>
          <p:cNvSpPr>
            <a:spLocks noGrp="1"/>
          </p:cNvSpPr>
          <p:nvPr>
            <p:ph type="body" idx="1"/>
          </p:nvPr>
        </p:nvSpPr>
        <p:spPr>
          <a:xfrm>
            <a:off x="700635" y="2293126"/>
            <a:ext cx="10691265" cy="363608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1DD1378-7C96-4079-B44C-3D86B4657596}"/>
              </a:ext>
            </a:extLst>
          </p:cNvPr>
          <p:cNvSpPr>
            <a:spLocks noGrp="1"/>
          </p:cNvSpPr>
          <p:nvPr>
            <p:ph type="dt" sz="half" idx="2"/>
          </p:nvPr>
        </p:nvSpPr>
        <p:spPr>
          <a:xfrm>
            <a:off x="8369448" y="6356350"/>
            <a:ext cx="2592594" cy="365125"/>
          </a:xfrm>
          <a:prstGeom prst="rect">
            <a:avLst/>
          </a:prstGeom>
        </p:spPr>
        <p:txBody>
          <a:bodyPr vert="horz" lIns="91440" tIns="45720" rIns="91440" bIns="45720" rtlCol="0" anchor="ctr"/>
          <a:lstStyle>
            <a:lvl1pPr algn="r">
              <a:defRPr sz="1050">
                <a:solidFill>
                  <a:schemeClr val="tx1"/>
                </a:solidFill>
                <a:latin typeface="+mj-lt"/>
              </a:defRPr>
            </a:lvl1pPr>
          </a:lstStyle>
          <a:p>
            <a:fld id="{CD438618-DEE5-47CF-A8B2-A9E090D503CD}" type="datetimeFigureOut">
              <a:rPr lang="en-US" dirty="0"/>
              <a:t>7/29/2024</a:t>
            </a:fld>
            <a:endParaRPr lang="en-US" dirty="0"/>
          </a:p>
        </p:txBody>
      </p:sp>
      <p:sp>
        <p:nvSpPr>
          <p:cNvPr id="5" name="Footer Placeholder 4">
            <a:extLst>
              <a:ext uri="{FF2B5EF4-FFF2-40B4-BE49-F238E27FC236}">
                <a16:creationId xmlns:a16="http://schemas.microsoft.com/office/drawing/2014/main" id="{D19B6B78-577F-43F5-BAEE-BF72484C9850}"/>
              </a:ext>
            </a:extLst>
          </p:cNvPr>
          <p:cNvSpPr>
            <a:spLocks noGrp="1"/>
          </p:cNvSpPr>
          <p:nvPr>
            <p:ph type="ftr" sz="quarter" idx="3"/>
          </p:nvPr>
        </p:nvSpPr>
        <p:spPr>
          <a:xfrm>
            <a:off x="715383" y="6356350"/>
            <a:ext cx="4539727" cy="365125"/>
          </a:xfrm>
          <a:prstGeom prst="rect">
            <a:avLst/>
          </a:prstGeom>
        </p:spPr>
        <p:txBody>
          <a:bodyPr vert="horz" lIns="91440" tIns="45720" rIns="91440" bIns="45720" rtlCol="0" anchor="ctr"/>
          <a:lstStyle>
            <a:lvl1pPr algn="l">
              <a:defRPr sz="1050">
                <a:solidFill>
                  <a:schemeClr val="tx1"/>
                </a:solidFill>
                <a:latin typeface="+mj-lt"/>
              </a:defRPr>
            </a:lvl1pPr>
          </a:lstStyle>
          <a:p>
            <a:r>
              <a:rPr lang="en-US" dirty="0"/>
              <a:t>
              </a:t>
            </a:r>
          </a:p>
        </p:txBody>
      </p:sp>
      <p:sp>
        <p:nvSpPr>
          <p:cNvPr id="6" name="Slide Number Placeholder 5">
            <a:extLst>
              <a:ext uri="{FF2B5EF4-FFF2-40B4-BE49-F238E27FC236}">
                <a16:creationId xmlns:a16="http://schemas.microsoft.com/office/drawing/2014/main" id="{A8CC75B8-AF8F-4D8A-9B3D-D1951A64BADB}"/>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800">
                <a:solidFill>
                  <a:schemeClr val="tx1"/>
                </a:solidFill>
              </a:defRPr>
            </a:lvl1pPr>
          </a:lstStyle>
          <a:p>
            <a:fld id="{E30AF5A0-43BB-4336-8627-9123B9144D80}" type="slidenum">
              <a:rPr lang="en-US" dirty="0"/>
              <a:t>‹#›</a:t>
            </a:fld>
            <a:endParaRPr lang="en-US" dirty="0"/>
          </a:p>
        </p:txBody>
      </p:sp>
      <p:cxnSp>
        <p:nvCxnSpPr>
          <p:cNvPr id="7" name="Straight Connector 6">
            <a:extLst>
              <a:ext uri="{FF2B5EF4-FFF2-40B4-BE49-F238E27FC236}">
                <a16:creationId xmlns:a16="http://schemas.microsoft.com/office/drawing/2014/main" id="{F64F9B95-9045-48D2-B9F3-2927E98F54AA}"/>
              </a:ext>
            </a:extLst>
          </p:cNvPr>
          <p:cNvCxnSpPr>
            <a:cxnSpLocks/>
          </p:cNvCxnSpPr>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85AA86F-6A4D-4BCB-A045-D992CDC2959B}"/>
              </a:ext>
            </a:extLst>
          </p:cNvPr>
          <p:cNvCxnSpPr>
            <a:cxnSpLocks/>
          </p:cNvCxnSpPr>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9137985"/>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hf hdr="0"/>
  <p:txStyles>
    <p:titleStyle>
      <a:lvl1pPr algn="l" defTabSz="914400" rtl="0" eaLnBrk="1" latinLnBrk="0" hangingPunct="1">
        <a:lnSpc>
          <a:spcPct val="100000"/>
        </a:lnSpc>
        <a:spcBef>
          <a:spcPct val="0"/>
        </a:spcBef>
        <a:buNone/>
        <a:defRPr sz="4000" kern="1200" cap="all" spc="30" baseline="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672">
          <p15:clr>
            <a:srgbClr val="F26B43"/>
          </p15:clr>
        </p15:guide>
        <p15:guide id="4" orient="horz" pos="912">
          <p15:clr>
            <a:srgbClr val="F26B43"/>
          </p15:clr>
        </p15:guide>
        <p15:guide id="5" pos="7176">
          <p15:clr>
            <a:srgbClr val="F26B43"/>
          </p15:clr>
        </p15:guide>
        <p15:guide id="6" pos="504">
          <p15:clr>
            <a:srgbClr val="F26B43"/>
          </p15:clr>
        </p15:guide>
        <p15:guide id="7" orient="horz" pos="3864">
          <p15:clr>
            <a:srgbClr val="F26B43"/>
          </p15:clr>
        </p15:guide>
        <p15:guide id="8" orient="horz" pos="45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2673725"/>
            <a:ext cx="7766936" cy="1096899"/>
          </a:xfrm>
        </p:spPr>
        <p:txBody>
          <a:bodyPr>
            <a:normAutofit/>
          </a:bodyPr>
          <a:lstStyle/>
          <a:p>
            <a:pPr algn="ctr"/>
            <a:r>
              <a:rPr lang="en-US" sz="3200" dirty="0"/>
              <a:t>Ben Brooker NADA Class 445 Service HW</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fontScale="92500" lnSpcReduction="10000"/>
          </a:bodyPr>
          <a:lstStyle/>
          <a:p>
            <a:r>
              <a:rPr lang="en-US" b="1" dirty="0">
                <a:ea typeface="+mn-lt"/>
                <a:cs typeface="+mn-lt"/>
              </a:rPr>
              <a:t>Enhanced Service Offerings:</a:t>
            </a:r>
            <a:endParaRPr lang="en-US" dirty="0"/>
          </a:p>
          <a:p>
            <a:r>
              <a:rPr lang="en-US" dirty="0">
                <a:ea typeface="+mn-lt"/>
                <a:cs typeface="+mn-lt"/>
              </a:rPr>
              <a:t>Expanding service offerings, such as premium or specialized services, could attract more customers and increase revenue. This could include advanced diagnostics like Video MPIs</a:t>
            </a:r>
            <a:endParaRPr lang="en-US" dirty="0"/>
          </a:p>
          <a:p>
            <a:r>
              <a:rPr lang="en-US" b="1" dirty="0">
                <a:ea typeface="+mn-lt"/>
                <a:cs typeface="+mn-lt"/>
              </a:rPr>
              <a:t>Community Engagement:</a:t>
            </a:r>
            <a:endParaRPr lang="en-US" dirty="0"/>
          </a:p>
          <a:p>
            <a:r>
              <a:rPr lang="en-US" dirty="0">
                <a:ea typeface="+mn-lt"/>
                <a:cs typeface="+mn-lt"/>
              </a:rPr>
              <a:t>Engaging more deeply with the community through events, sponsorships, or partnerships could boost visibility and attract more customers. Leveraging local social media and community groups can enhance marketing efforts.</a:t>
            </a:r>
            <a:endParaRPr lang="en-US" dirty="0"/>
          </a:p>
          <a:p>
            <a:r>
              <a:rPr lang="en-US" b="1" dirty="0">
                <a:ea typeface="+mn-lt"/>
                <a:cs typeface="+mn-lt"/>
              </a:rPr>
              <a:t>Technological Upgrades:</a:t>
            </a:r>
            <a:endParaRPr lang="en-US" dirty="0"/>
          </a:p>
          <a:p>
            <a:r>
              <a:rPr lang="en-US" dirty="0">
                <a:ea typeface="+mn-lt"/>
                <a:cs typeface="+mn-lt"/>
              </a:rPr>
              <a:t>Investing in new technology or software for scheduling, diagnostics, and customer management can improve efficiency and service quality.</a:t>
            </a:r>
            <a:endParaRPr lang="en-US" dirty="0"/>
          </a:p>
          <a:p>
            <a:pPr marL="0" indent="0">
              <a:buNone/>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fontScale="85000" lnSpcReduction="20000"/>
          </a:bodyPr>
          <a:lstStyle/>
          <a:p>
            <a:r>
              <a:rPr lang="en-US" b="1" dirty="0">
                <a:ea typeface="+mn-lt"/>
                <a:cs typeface="+mn-lt"/>
              </a:rPr>
              <a:t>Competitive Pressure:</a:t>
            </a:r>
            <a:endParaRPr lang="en-US" dirty="0"/>
          </a:p>
          <a:p>
            <a:r>
              <a:rPr lang="en-US" dirty="0">
                <a:ea typeface="+mn-lt"/>
                <a:cs typeface="+mn-lt"/>
              </a:rPr>
              <a:t>Larger dealerships to the north of us are our regular competition, we invest a lot of money to keep locals from going to </a:t>
            </a:r>
            <a:r>
              <a:rPr lang="en-US">
                <a:ea typeface="+mn-lt"/>
                <a:cs typeface="+mn-lt"/>
              </a:rPr>
              <a:t>them</a:t>
            </a:r>
            <a:endParaRPr lang="en-US"/>
          </a:p>
          <a:p>
            <a:r>
              <a:rPr lang="en-US" b="1">
                <a:ea typeface="+mn-lt"/>
                <a:cs typeface="+mn-lt"/>
              </a:rPr>
              <a:t>Economic Fluctuations:</a:t>
            </a:r>
            <a:endParaRPr lang="en-US"/>
          </a:p>
          <a:p>
            <a:r>
              <a:rPr lang="en-US">
                <a:ea typeface="+mn-lt"/>
                <a:cs typeface="+mn-lt"/>
              </a:rPr>
              <a:t>Economic downturns or changes in the local economy can reduce discretionary spending on vehicle maintenance and repairs, affecting service department revenue.</a:t>
            </a:r>
            <a:endParaRPr lang="en-US"/>
          </a:p>
          <a:p>
            <a:r>
              <a:rPr lang="en-US" b="1" dirty="0">
                <a:ea typeface="+mn-lt"/>
                <a:cs typeface="+mn-lt"/>
              </a:rPr>
              <a:t>Changing Regulations:</a:t>
            </a:r>
            <a:endParaRPr lang="en-US" dirty="0"/>
          </a:p>
          <a:p>
            <a:r>
              <a:rPr lang="en-US">
                <a:ea typeface="+mn-lt"/>
                <a:cs typeface="+mn-lt"/>
              </a:rPr>
              <a:t>New automotive regulations or standards could require additional investments in training or equipment to remain compliant</a:t>
            </a:r>
            <a:endParaRPr lang="en-US"/>
          </a:p>
          <a:p>
            <a:r>
              <a:rPr lang="en-US" b="1" dirty="0">
                <a:ea typeface="+mn-lt"/>
                <a:cs typeface="+mn-lt"/>
              </a:rPr>
              <a:t>Technological Advancements:</a:t>
            </a:r>
            <a:endParaRPr lang="en-US" dirty="0"/>
          </a:p>
          <a:p>
            <a:r>
              <a:rPr lang="en-US" dirty="0">
                <a:ea typeface="+mn-lt"/>
                <a:cs typeface="+mn-lt"/>
              </a:rPr>
              <a:t>Rapid advancements in vehicle technology may require continuous training and updates in equipment</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Make it so we no longer have a majority of our ROs being one item</a:t>
            </a:r>
          </a:p>
          <a:p>
            <a:r>
              <a:rPr lang="en-US" dirty="0"/>
              <a:t>Get proper sales training for all service writers</a:t>
            </a:r>
          </a:p>
          <a:p>
            <a:r>
              <a:rPr lang="en-US" dirty="0"/>
              <a:t>Make sure all bays are being used and techs are being efficient with their work orders</a:t>
            </a:r>
          </a:p>
          <a:p>
            <a:r>
              <a:rPr lang="en-US" dirty="0"/>
              <a:t>Increase RO count </a:t>
            </a:r>
          </a:p>
          <a:p>
            <a:r>
              <a:rPr lang="en-US" dirty="0"/>
              <a:t>Get the right team in the service department, have everyone buy in</a:t>
            </a:r>
          </a:p>
          <a:p>
            <a:r>
              <a:rPr lang="en-US" dirty="0"/>
              <a:t>Get a proper mission statement</a:t>
            </a:r>
          </a:p>
          <a:p>
            <a:r>
              <a:rPr lang="en-US" dirty="0"/>
              <a:t>Video MPIs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ea typeface="+mn-lt"/>
                <a:cs typeface="+mn-lt"/>
              </a:rPr>
              <a:t>Optimize Service Operations</a:t>
            </a:r>
            <a:endParaRPr lang="en-US" dirty="0"/>
          </a:p>
          <a:p>
            <a:pPr lvl="1">
              <a:buFont typeface="Courier New" panose="020B0604020202020204" pitchFamily="34" charset="0"/>
              <a:buChar char="o"/>
            </a:pPr>
            <a:r>
              <a:rPr lang="en-US" dirty="0">
                <a:ea typeface="+mn-lt"/>
                <a:cs typeface="+mn-lt"/>
              </a:rPr>
              <a:t>Streamline workflow (efficient and proficient techs) and reduce wait times where possible </a:t>
            </a:r>
          </a:p>
          <a:p>
            <a:r>
              <a:rPr lang="en-US" dirty="0">
                <a:ea typeface="+mn-lt"/>
                <a:cs typeface="+mn-lt"/>
              </a:rPr>
              <a:t>Enhance Customer Experience</a:t>
            </a:r>
          </a:p>
          <a:p>
            <a:pPr lvl="1">
              <a:buFont typeface="Courier New" panose="020B0604020202020204" pitchFamily="34" charset="0"/>
              <a:buChar char="o"/>
            </a:pPr>
            <a:r>
              <a:rPr lang="en-US" dirty="0">
                <a:ea typeface="+mn-lt"/>
                <a:cs typeface="+mn-lt"/>
              </a:rPr>
              <a:t>Video MPIs and a focus on customer service</a:t>
            </a:r>
          </a:p>
          <a:p>
            <a:r>
              <a:rPr lang="en-US" dirty="0">
                <a:ea typeface="+mn-lt"/>
                <a:cs typeface="+mn-lt"/>
              </a:rPr>
              <a:t>Improve Staff Training and Development</a:t>
            </a:r>
            <a:endParaRPr lang="en-US" dirty="0"/>
          </a:p>
          <a:p>
            <a:pPr lvl="1">
              <a:buFont typeface="Courier New" panose="020B0604020202020204" pitchFamily="34" charset="0"/>
              <a:buChar char="o"/>
            </a:pPr>
            <a:r>
              <a:rPr lang="en-US" dirty="0">
                <a:ea typeface="+mn-lt"/>
                <a:cs typeface="+mn-lt"/>
              </a:rPr>
              <a:t>Sales and Technolgy training</a:t>
            </a:r>
          </a:p>
          <a:p>
            <a:r>
              <a:rPr lang="en-US" dirty="0">
                <a:ea typeface="+mn-lt"/>
                <a:cs typeface="+mn-lt"/>
              </a:rPr>
              <a:t>Monitor and Adjust Pricing Strategies</a:t>
            </a:r>
            <a:endParaRPr lang="en-US" dirty="0"/>
          </a:p>
          <a:p>
            <a:pPr lvl="1">
              <a:buFont typeface="Courier New" panose="020B0604020202020204" pitchFamily="34" charset="0"/>
              <a:buChar char="o"/>
            </a:pPr>
            <a:endParaRPr lang="en-US" dirty="0"/>
          </a:p>
          <a:p>
            <a:pPr lvl="1">
              <a:buFont typeface="Courier New" panose="020B0604020202020204" pitchFamily="34" charset="0"/>
              <a:buChar char="o"/>
            </a:pPr>
            <a:endParaRPr lang="en-US" dirty="0"/>
          </a:p>
          <a:p>
            <a:pPr lvl="1">
              <a:buFont typeface="Courier New" panose="020B0604020202020204" pitchFamily="34" charset="0"/>
              <a:buChar char="o"/>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fontScale="92500" lnSpcReduction="20000"/>
          </a:bodyPr>
          <a:lstStyle/>
          <a:p>
            <a:r>
              <a:rPr lang="en-US" dirty="0">
                <a:latin typeface="Arial"/>
                <a:cs typeface="Arial"/>
              </a:rPr>
              <a:t>Optimize Service Operations </a:t>
            </a:r>
            <a:endParaRPr lang="en-US" dirty="0"/>
          </a:p>
          <a:p>
            <a:pPr lvl="1">
              <a:buFont typeface="Courier New,monospace" panose="020B0604020202020204" pitchFamily="34" charset="0"/>
              <a:buChar char="o"/>
            </a:pPr>
            <a:r>
              <a:rPr lang="en-US" dirty="0">
                <a:latin typeface="Arial"/>
                <a:cs typeface="Arial"/>
              </a:rPr>
              <a:t>Implement improved scheduling software and evaluate processes in shop in order to achieve maximum efficiency  </a:t>
            </a:r>
          </a:p>
          <a:p>
            <a:r>
              <a:rPr lang="en-US" dirty="0">
                <a:latin typeface="Arial"/>
                <a:cs typeface="Arial"/>
              </a:rPr>
              <a:t>Enhance Customer Experience</a:t>
            </a:r>
          </a:p>
          <a:p>
            <a:pPr lvl="1">
              <a:buFont typeface="Courier New,monospace" panose="020B0604020202020204" pitchFamily="34" charset="0"/>
              <a:buChar char="o"/>
            </a:pPr>
            <a:r>
              <a:rPr lang="en-US" dirty="0">
                <a:latin typeface="Arial"/>
                <a:cs typeface="Arial"/>
              </a:rPr>
              <a:t>Keep notes on customers (likes and dislikes etc.) and video MPIs, customer service training for service team members</a:t>
            </a:r>
          </a:p>
          <a:p>
            <a:r>
              <a:rPr lang="en-US" dirty="0">
                <a:latin typeface="Arial"/>
                <a:cs typeface="Arial"/>
              </a:rPr>
              <a:t>Improve Staff Training and Development</a:t>
            </a:r>
          </a:p>
          <a:p>
            <a:pPr lvl="1">
              <a:buFont typeface="Courier New,monospace" panose="020B0604020202020204" pitchFamily="34" charset="0"/>
              <a:buChar char="o"/>
            </a:pPr>
            <a:r>
              <a:rPr lang="en-US" dirty="0">
                <a:latin typeface="Arial"/>
                <a:cs typeface="Arial"/>
              </a:rPr>
              <a:t>Send staff to NADA and Toyota sponsored trainings, implement sales and phone training </a:t>
            </a:r>
          </a:p>
          <a:p>
            <a:r>
              <a:rPr lang="en-US" dirty="0">
                <a:latin typeface="Arial"/>
                <a:cs typeface="Arial"/>
              </a:rPr>
              <a:t>Monitor and Adjust Pricing Strategies</a:t>
            </a:r>
          </a:p>
          <a:p>
            <a:pPr lvl="1">
              <a:buFont typeface="Courier New,monospace" panose="020B0604020202020204" pitchFamily="34" charset="0"/>
              <a:buChar char="o"/>
            </a:pPr>
            <a:r>
              <a:rPr lang="en-US" dirty="0">
                <a:latin typeface="Arial"/>
                <a:cs typeface="Arial"/>
              </a:rPr>
              <a:t>Conduct market research to check and see how competitive our pricing is, run specials and deals on occasion </a:t>
            </a:r>
          </a:p>
          <a:p>
            <a:pPr lvl="1">
              <a:buFont typeface="Courier New,monospace" panose="020B0604020202020204" pitchFamily="34" charset="0"/>
              <a:buChar char="o"/>
            </a:pPr>
            <a:endParaRPr lang="en-US" dirty="0">
              <a:latin typeface="Arial"/>
              <a:cs typeface="Arial"/>
            </a:endParaRPr>
          </a:p>
          <a:p>
            <a:pPr lvl="1">
              <a:buFont typeface="Courier New,monospace" panose="020B0604020202020204" pitchFamily="34" charset="0"/>
              <a:buChar char="o"/>
            </a:pPr>
            <a:endParaRPr lang="en-US" dirty="0">
              <a:latin typeface="Arial"/>
              <a:cs typeface="Arial"/>
            </a:endParaRP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631356544"/>
              </p:ext>
            </p:extLst>
          </p:nvPr>
        </p:nvGraphicFramePr>
        <p:xfrm>
          <a:off x="677334" y="1818624"/>
          <a:ext cx="9132492" cy="52448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Sales training for writers</a:t>
                      </a:r>
                    </a:p>
                  </a:txBody>
                  <a:tcPr/>
                </a:tc>
                <a:tc>
                  <a:txBody>
                    <a:bodyPr/>
                    <a:lstStyle/>
                    <a:p>
                      <a:r>
                        <a:rPr lang="en-US" dirty="0"/>
                        <a:t>Service Manager </a:t>
                      </a:r>
                    </a:p>
                  </a:txBody>
                  <a:tcPr/>
                </a:tc>
                <a:tc>
                  <a:txBody>
                    <a:bodyPr/>
                    <a:lstStyle/>
                    <a:p>
                      <a:r>
                        <a:rPr lang="en-US" dirty="0"/>
                        <a:t>Complete by 12/1/24</a:t>
                      </a:r>
                    </a:p>
                  </a:txBody>
                  <a:tcPr/>
                </a:tc>
                <a:extLst>
                  <a:ext uri="{0D108BD9-81ED-4DB2-BD59-A6C34878D82A}">
                    <a16:rowId xmlns:a16="http://schemas.microsoft.com/office/drawing/2014/main" val="2400365483"/>
                  </a:ext>
                </a:extLst>
              </a:tr>
              <a:tr h="565004">
                <a:tc>
                  <a:txBody>
                    <a:bodyPr/>
                    <a:lstStyle/>
                    <a:p>
                      <a:r>
                        <a:rPr lang="en-US" dirty="0"/>
                        <a:t>Implement video MPI</a:t>
                      </a:r>
                    </a:p>
                  </a:txBody>
                  <a:tcPr/>
                </a:tc>
                <a:tc>
                  <a:txBody>
                    <a:bodyPr/>
                    <a:lstStyle/>
                    <a:p>
                      <a:r>
                        <a:rPr lang="en-US" dirty="0"/>
                        <a:t>Me and service manager </a:t>
                      </a:r>
                      <a:endParaRPr lang="en-US"/>
                    </a:p>
                  </a:txBody>
                  <a:tcPr/>
                </a:tc>
                <a:tc>
                  <a:txBody>
                    <a:bodyPr/>
                    <a:lstStyle/>
                    <a:p>
                      <a:r>
                        <a:rPr lang="en-US" dirty="0"/>
                        <a:t>Complete by 9/30/24</a:t>
                      </a:r>
                    </a:p>
                  </a:txBody>
                  <a:tcPr/>
                </a:tc>
                <a:extLst>
                  <a:ext uri="{0D108BD9-81ED-4DB2-BD59-A6C34878D82A}">
                    <a16:rowId xmlns:a16="http://schemas.microsoft.com/office/drawing/2014/main" val="107845787"/>
                  </a:ext>
                </a:extLst>
              </a:tr>
              <a:tr h="565004">
                <a:tc>
                  <a:txBody>
                    <a:bodyPr/>
                    <a:lstStyle/>
                    <a:p>
                      <a:r>
                        <a:rPr lang="en-US" dirty="0"/>
                        <a:t>Make sure service writers are following up with "red work" customers </a:t>
                      </a:r>
                      <a:endParaRPr lang="en-US"/>
                    </a:p>
                  </a:txBody>
                  <a:tcPr/>
                </a:tc>
                <a:tc>
                  <a:txBody>
                    <a:bodyPr/>
                    <a:lstStyle/>
                    <a:p>
                      <a:r>
                        <a:rPr lang="en-US" dirty="0"/>
                        <a:t>Service writer manager and service manager</a:t>
                      </a:r>
                    </a:p>
                  </a:txBody>
                  <a:tcPr/>
                </a:tc>
                <a:tc>
                  <a:txBody>
                    <a:bodyPr/>
                    <a:lstStyle/>
                    <a:p>
                      <a:r>
                        <a:rPr lang="en-US" dirty="0"/>
                        <a:t>Check in at the end of every month</a:t>
                      </a:r>
                    </a:p>
                  </a:txBody>
                  <a:tcPr/>
                </a:tc>
                <a:extLst>
                  <a:ext uri="{0D108BD9-81ED-4DB2-BD59-A6C34878D82A}">
                    <a16:rowId xmlns:a16="http://schemas.microsoft.com/office/drawing/2014/main" val="1530126605"/>
                  </a:ext>
                </a:extLst>
              </a:tr>
              <a:tr h="565004">
                <a:tc>
                  <a:txBody>
                    <a:bodyPr/>
                    <a:lstStyle/>
                    <a:p>
                      <a:r>
                        <a:rPr lang="en-US" dirty="0"/>
                        <a:t>New service scheduling software added</a:t>
                      </a:r>
                    </a:p>
                  </a:txBody>
                  <a:tcPr/>
                </a:tc>
                <a:tc>
                  <a:txBody>
                    <a:bodyPr/>
                    <a:lstStyle/>
                    <a:p>
                      <a:r>
                        <a:rPr lang="en-US" dirty="0"/>
                        <a:t>Me </a:t>
                      </a:r>
                      <a:endParaRPr lang="en-US"/>
                    </a:p>
                  </a:txBody>
                  <a:tcPr/>
                </a:tc>
                <a:tc>
                  <a:txBody>
                    <a:bodyPr/>
                    <a:lstStyle/>
                    <a:p>
                      <a:r>
                        <a:rPr lang="en-US" dirty="0"/>
                        <a:t>Complete by 9/30/24</a:t>
                      </a:r>
                    </a:p>
                  </a:txBody>
                  <a:tcPr/>
                </a:tc>
                <a:extLst>
                  <a:ext uri="{0D108BD9-81ED-4DB2-BD59-A6C34878D82A}">
                    <a16:rowId xmlns:a16="http://schemas.microsoft.com/office/drawing/2014/main" val="1950345431"/>
                  </a:ext>
                </a:extLst>
              </a:tr>
              <a:tr h="565004">
                <a:tc>
                  <a:txBody>
                    <a:bodyPr/>
                    <a:lstStyle/>
                    <a:p>
                      <a:r>
                        <a:rPr lang="en-US" dirty="0"/>
                        <a:t>Create a mission statement for service </a:t>
                      </a:r>
                      <a:endParaRPr lang="en-US"/>
                    </a:p>
                  </a:txBody>
                  <a:tcPr/>
                </a:tc>
                <a:tc>
                  <a:txBody>
                    <a:bodyPr/>
                    <a:lstStyle/>
                    <a:p>
                      <a:r>
                        <a:rPr lang="en-US" dirty="0"/>
                        <a:t>Me and service manager</a:t>
                      </a:r>
                    </a:p>
                  </a:txBody>
                  <a:tcPr/>
                </a:tc>
                <a:tc>
                  <a:txBody>
                    <a:bodyPr/>
                    <a:lstStyle/>
                    <a:p>
                      <a:r>
                        <a:rPr lang="en-US" dirty="0"/>
                        <a:t>Complete by 8/7/24</a:t>
                      </a:r>
                    </a:p>
                  </a:txBody>
                  <a:tcPr/>
                </a:tc>
                <a:extLst>
                  <a:ext uri="{0D108BD9-81ED-4DB2-BD59-A6C34878D82A}">
                    <a16:rowId xmlns:a16="http://schemas.microsoft.com/office/drawing/2014/main" val="1960891333"/>
                  </a:ext>
                </a:extLst>
              </a:tr>
              <a:tr h="565004">
                <a:tc>
                  <a:txBody>
                    <a:bodyPr/>
                    <a:lstStyle/>
                    <a:p>
                      <a:r>
                        <a:rPr lang="en-US" dirty="0"/>
                        <a:t>Decrease one item RO % from the 70s to the 40s</a:t>
                      </a:r>
                    </a:p>
                  </a:txBody>
                  <a:tcPr/>
                </a:tc>
                <a:tc>
                  <a:txBody>
                    <a:bodyPr/>
                    <a:lstStyle/>
                    <a:p>
                      <a:r>
                        <a:rPr lang="en-US" dirty="0"/>
                        <a:t>Service manager and writers</a:t>
                      </a:r>
                    </a:p>
                  </a:txBody>
                  <a:tcPr/>
                </a:tc>
                <a:tc>
                  <a:txBody>
                    <a:bodyPr/>
                    <a:lstStyle/>
                    <a:p>
                      <a:r>
                        <a:rPr lang="en-US" dirty="0"/>
                        <a:t>Complete by 12/31/24</a:t>
                      </a:r>
                    </a:p>
                  </a:txBody>
                  <a:tcPr/>
                </a:tc>
                <a:extLst>
                  <a:ext uri="{0D108BD9-81ED-4DB2-BD59-A6C34878D82A}">
                    <a16:rowId xmlns:a16="http://schemas.microsoft.com/office/drawing/2014/main" val="4137224325"/>
                  </a:ext>
                </a:extLst>
              </a:tr>
              <a:tr h="565004">
                <a:tc>
                  <a:txBody>
                    <a:bodyPr/>
                    <a:lstStyle/>
                    <a:p>
                      <a:r>
                        <a:rPr lang="en-US" dirty="0"/>
                        <a:t>Get hours per RO to 1 hour not .8</a:t>
                      </a:r>
                    </a:p>
                  </a:txBody>
                  <a:tcPr/>
                </a:tc>
                <a:tc>
                  <a:txBody>
                    <a:bodyPr/>
                    <a:lstStyle/>
                    <a:p>
                      <a:r>
                        <a:rPr lang="en-US" dirty="0"/>
                        <a:t>Service Manger and Techs</a:t>
                      </a:r>
                    </a:p>
                  </a:txBody>
                  <a:tcPr/>
                </a:tc>
                <a:tc>
                  <a:txBody>
                    <a:bodyPr/>
                    <a:lstStyle/>
                    <a:p>
                      <a:r>
                        <a:rPr lang="en-US" dirty="0"/>
                        <a:t>Complete by 12/31/24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To put it bluntly our service department could be doing so much better. We have a good base to build on, but I feel like compliancy has set in back in the shop. Everyone is fine doing just ok or just enough. We could be making so many more sales per RO but as managers we haven't pushed our team to do it nor have, we given them the proper training to make them able to sell more. We have the cars to work on and our RO count has steadily been increasing, we just do not have the right processes in place to be maximizing our opportunities. Our tech efficiency</a:t>
            </a:r>
            <a:r>
              <a:rPr lang="en-US" dirty="0">
                <a:ea typeface="+mn-lt"/>
                <a:cs typeface="+mn-lt"/>
              </a:rPr>
              <a:t> </a:t>
            </a:r>
            <a:r>
              <a:rPr lang="en-US" dirty="0"/>
              <a:t>numbers are not good at all and both me and my service manager need to get on top of them about ideal chit chat and being on their phones. Basically, our store has all the potential to have a great service department, we just have to get the right processes and people in place.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vert="horz" lIns="91440" tIns="45720" rIns="91440" bIns="45720" rtlCol="0" anchor="t">
            <a:normAutofit fontScale="85000" lnSpcReduction="20000"/>
          </a:bodyPr>
          <a:lstStyle/>
          <a:p>
            <a:pPr algn="l"/>
            <a:endParaRPr lang="en-US" sz="1800" b="0" i="0" u="none" strike="noStrike" baseline="0" dirty="0">
              <a:solidFill>
                <a:srgbClr val="000000"/>
              </a:solidFill>
              <a:latin typeface="Calibri"/>
              <a:ea typeface="Calibri"/>
              <a:cs typeface="Calibri"/>
            </a:endParaRPr>
          </a:p>
          <a:p>
            <a:r>
              <a:rPr lang="en-US" dirty="0">
                <a:solidFill>
                  <a:schemeClr val="tx1"/>
                </a:solidFill>
                <a:latin typeface="Calibri"/>
                <a:ea typeface="Calibri"/>
                <a:cs typeface="Calibri"/>
              </a:rPr>
              <a:t>Current practices</a:t>
            </a:r>
          </a:p>
          <a:p>
            <a:pPr lvl="1">
              <a:buFont typeface="Courier New"/>
              <a:buChar char="o"/>
            </a:pPr>
            <a:r>
              <a:rPr lang="en-US" dirty="0">
                <a:solidFill>
                  <a:schemeClr val="tx1"/>
                </a:solidFill>
                <a:latin typeface="Calibri"/>
                <a:ea typeface="Calibri"/>
                <a:cs typeface="Calibri"/>
              </a:rPr>
              <a:t>Social media marketing, radio ads, billboards </a:t>
            </a:r>
            <a:endParaRPr lang="en-US" dirty="0">
              <a:solidFill>
                <a:schemeClr val="tx1"/>
              </a:solidFill>
            </a:endParaRPr>
          </a:p>
          <a:p>
            <a:r>
              <a:rPr lang="en-US" dirty="0">
                <a:solidFill>
                  <a:schemeClr val="tx1"/>
                </a:solidFill>
                <a:latin typeface="Calibri" panose="020F0502020204030204" pitchFamily="34" charset="0"/>
                <a:ea typeface="Calibri"/>
                <a:cs typeface="Calibri"/>
              </a:rPr>
              <a:t>Goals for improvement </a:t>
            </a:r>
            <a:endParaRPr lang="en-US"/>
          </a:p>
          <a:p>
            <a:pPr lvl="1">
              <a:buFont typeface="Courier New" charset="2"/>
              <a:buChar char="o"/>
            </a:pPr>
            <a:r>
              <a:rPr lang="en-US" dirty="0">
                <a:solidFill>
                  <a:schemeClr val="tx1"/>
                </a:solidFill>
                <a:latin typeface="Calibri"/>
                <a:ea typeface="Calibri"/>
                <a:cs typeface="Calibri"/>
              </a:rPr>
              <a:t>We need to spend more time and effort marketing our service department, I'd like to see people come in because they heard about our deals/service offerings and became </a:t>
            </a:r>
            <a:r>
              <a:rPr lang="en-US">
                <a:solidFill>
                  <a:schemeClr val="tx1"/>
                </a:solidFill>
                <a:latin typeface="Calibri"/>
                <a:ea typeface="Calibri"/>
                <a:cs typeface="Calibri"/>
              </a:rPr>
              <a:t>interested, not just because they bought their car here. </a:t>
            </a:r>
          </a:p>
          <a:p>
            <a:r>
              <a:rPr lang="en-US" dirty="0">
                <a:solidFill>
                  <a:schemeClr val="tx1"/>
                </a:solidFill>
                <a:latin typeface="Calibri" panose="020F0502020204030204" pitchFamily="34" charset="0"/>
                <a:ea typeface="Calibri"/>
                <a:cs typeface="Calibri"/>
              </a:rPr>
              <a:t>Plans to achieve your goals </a:t>
            </a:r>
            <a:endParaRPr lang="en-US">
              <a:solidFill>
                <a:schemeClr val="tx1"/>
              </a:solidFill>
              <a:latin typeface="Calibri" panose="020F0502020204030204" pitchFamily="34" charset="0"/>
              <a:ea typeface="Calibri"/>
              <a:cs typeface="Calibri"/>
            </a:endParaRPr>
          </a:p>
          <a:p>
            <a:pPr lvl="1">
              <a:buFont typeface="Courier New" charset="2"/>
              <a:buChar char="o"/>
            </a:pPr>
            <a:r>
              <a:rPr lang="en-US" dirty="0">
                <a:solidFill>
                  <a:schemeClr val="tx1"/>
                </a:solidFill>
                <a:latin typeface="Calibri"/>
                <a:ea typeface="Calibri"/>
                <a:cs typeface="Calibri"/>
              </a:rPr>
              <a:t>Spend more time with my marketing guys working with social media ads, encourage our writers to be active about calling back people</a:t>
            </a:r>
          </a:p>
          <a:p>
            <a:r>
              <a:rPr lang="en-US" dirty="0">
                <a:solidFill>
                  <a:schemeClr val="tx1"/>
                </a:solidFill>
                <a:latin typeface="Calibri" panose="020F0502020204030204" pitchFamily="34" charset="0"/>
                <a:ea typeface="Calibri"/>
                <a:cs typeface="Calibri"/>
              </a:rPr>
              <a:t>Plans to evaluate your changes </a:t>
            </a:r>
            <a:endParaRPr lang="en-US">
              <a:solidFill>
                <a:schemeClr val="tx1"/>
              </a:solidFill>
              <a:latin typeface="Calibri" panose="020F0502020204030204" pitchFamily="34" charset="0"/>
              <a:ea typeface="Calibri"/>
              <a:cs typeface="Calibri"/>
            </a:endParaRPr>
          </a:p>
          <a:p>
            <a:pPr lvl="1">
              <a:buFont typeface="Courier New" charset="2"/>
              <a:buChar char="o"/>
            </a:pPr>
            <a:r>
              <a:rPr lang="en-US" dirty="0">
                <a:solidFill>
                  <a:schemeClr val="tx1"/>
                </a:solidFill>
                <a:latin typeface="Calibri"/>
                <a:ea typeface="Calibri"/>
                <a:cs typeface="Calibri"/>
              </a:rPr>
              <a:t>Evaluate the number of cars we get in once new marketing changes are implemented, see how many views and clicks/people driven to our website our service social media content brings </a:t>
            </a:r>
            <a:endParaRPr lang="en-US" b="0" i="0" u="none" strike="noStrike" baseline="0" dirty="0">
              <a:solidFill>
                <a:schemeClr val="tx1"/>
              </a:solidFill>
              <a:latin typeface="Calibri"/>
              <a:ea typeface="Calibri"/>
              <a:cs typeface="Calibri"/>
            </a:endParaRPr>
          </a:p>
          <a:p>
            <a:endParaRPr lang="en-US" dirty="0">
              <a:solidFill>
                <a:srgbClr val="404040"/>
              </a:solidFill>
              <a:latin typeface="Trebuchet MS" panose="020B0603020202020204"/>
              <a:ea typeface="Calibri"/>
              <a:cs typeface="Calibri"/>
            </a:endParaRP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4997309" y="609600"/>
            <a:ext cx="4276692" cy="1320800"/>
          </a:xfrm>
        </p:spPr>
        <p:txBody>
          <a:bodyPr vert="horz" lIns="91440" tIns="45720" rIns="91440" bIns="45720" rtlCol="0" anchor="ctr">
            <a:normAutofit/>
          </a:bodyPr>
          <a:lstStyle/>
          <a:p>
            <a:pPr>
              <a:lnSpc>
                <a:spcPct val="90000"/>
              </a:lnSpc>
            </a:pPr>
            <a:br>
              <a:rPr lang="en-US" sz="2000" b="0" i="0" u="none" strike="noStrike" baseline="0"/>
            </a:br>
            <a:r>
              <a:rPr lang="en-US" sz="2000" b="0" i="0" u="none" strike="noStrike" baseline="0"/>
              <a:t> </a:t>
            </a:r>
            <a:r>
              <a:rPr lang="en-US" sz="2000" b="1" i="0" u="none" strike="noStrike" baseline="0"/>
              <a:t>Analyze Cost of Labor </a:t>
            </a:r>
            <a:br>
              <a:rPr lang="en-US" sz="2000" b="0" i="0" u="none" strike="noStrike" baseline="0"/>
            </a:br>
            <a:br>
              <a:rPr lang="en-US" sz="2000" b="0" i="0" u="none" strike="noStrike" baseline="0"/>
            </a:br>
            <a:endParaRPr lang="en-US" sz="20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4985823" y="2160589"/>
            <a:ext cx="4285176" cy="3768573"/>
          </a:xfrm>
        </p:spPr>
        <p:txBody>
          <a:bodyPr vert="horz" lIns="91440" tIns="45720" rIns="91440" bIns="45720" rtlCol="0" anchor="t">
            <a:normAutofit fontScale="62500" lnSpcReduction="20000"/>
          </a:bodyPr>
          <a:lstStyle/>
          <a:p>
            <a:endParaRPr lang="en-US" b="0" i="0" u="none" strike="noStrike" baseline="0"/>
          </a:p>
          <a:p>
            <a:r>
              <a:rPr lang="en-US" b="0" i="0" u="none" strike="noStrike" baseline="0" dirty="0"/>
              <a:t>Current practices</a:t>
            </a:r>
            <a:endParaRPr lang="en-US" dirty="0"/>
          </a:p>
          <a:p>
            <a:pPr lvl="1">
              <a:buFont typeface="Courier New" charset="2"/>
              <a:buChar char="o"/>
            </a:pPr>
            <a:r>
              <a:rPr lang="en-US" dirty="0"/>
              <a:t>Quick lube guys just paid hourly, main shop guys are flat rate, moved to a 4 day work week for quick lube, skill-based pay</a:t>
            </a:r>
            <a:endParaRPr lang="en-US" b="0" i="0" u="none" strike="noStrike" baseline="0" dirty="0"/>
          </a:p>
          <a:p>
            <a:r>
              <a:rPr lang="en-US" b="0" i="0" u="none" strike="noStrike" baseline="0" dirty="0"/>
              <a:t>Goals for improvement </a:t>
            </a:r>
          </a:p>
          <a:p>
            <a:pPr lvl="1">
              <a:buFont typeface="Courier New" charset="2"/>
              <a:buChar char="o"/>
            </a:pPr>
            <a:r>
              <a:rPr lang="en-US" dirty="0"/>
              <a:t>Make sure we have the most competitive pay and best benefits in our market, get more feedback from the techs</a:t>
            </a:r>
          </a:p>
          <a:p>
            <a:r>
              <a:rPr lang="en-US" b="0" i="0" u="none" strike="noStrike" baseline="0" dirty="0"/>
              <a:t>Plans to achieve your goals </a:t>
            </a:r>
          </a:p>
          <a:p>
            <a:pPr lvl="1">
              <a:buFont typeface="Courier New" charset="2"/>
              <a:buChar char="o"/>
            </a:pPr>
            <a:r>
              <a:rPr lang="en-US" dirty="0"/>
              <a:t>Benchmark our pay plans compared to competitors, make sure I and our managers are sitting down and talking with techs 1 on 1, also exit interviews </a:t>
            </a:r>
          </a:p>
          <a:p>
            <a:r>
              <a:rPr lang="en-US" b="0" i="0" u="none" strike="noStrike" baseline="0" dirty="0"/>
              <a:t>Plans to evaluate your changes </a:t>
            </a:r>
          </a:p>
          <a:p>
            <a:pPr lvl="1">
              <a:buFont typeface="Courier New" charset="2"/>
              <a:buChar char="o"/>
            </a:pPr>
            <a:r>
              <a:rPr lang="en-US" dirty="0"/>
              <a:t>Interviews with techs and exit interviews. I also plan on monitoring efficiency, and productivity closely after any pay plan changes to see if any positive or negative changes occur </a:t>
            </a:r>
          </a:p>
        </p:txBody>
      </p:sp>
      <p:graphicFrame>
        <p:nvGraphicFramePr>
          <p:cNvPr id="5" name="Table 4">
            <a:extLst>
              <a:ext uri="{FF2B5EF4-FFF2-40B4-BE49-F238E27FC236}">
                <a16:creationId xmlns:a16="http://schemas.microsoft.com/office/drawing/2014/main" id="{B4A71F7A-96E1-1DFC-553E-5EF42CA461F1}"/>
              </a:ext>
            </a:extLst>
          </p:cNvPr>
          <p:cNvGraphicFramePr>
            <a:graphicFrameLocks noGrp="1"/>
          </p:cNvGraphicFramePr>
          <p:nvPr>
            <p:extLst>
              <p:ext uri="{D42A27DB-BD31-4B8C-83A1-F6EECF244321}">
                <p14:modId xmlns:p14="http://schemas.microsoft.com/office/powerpoint/2010/main" val="2383151902"/>
              </p:ext>
            </p:extLst>
          </p:nvPr>
        </p:nvGraphicFramePr>
        <p:xfrm>
          <a:off x="179138" y="2049056"/>
          <a:ext cx="4819650" cy="3255645"/>
        </p:xfrm>
        <a:graphic>
          <a:graphicData uri="http://schemas.openxmlformats.org/drawingml/2006/table">
            <a:tbl>
              <a:tblPr bandRow="1">
                <a:tableStyleId>{5C22544A-7EE6-4342-B048-85BDC9FD1C3A}</a:tableStyleId>
              </a:tblPr>
              <a:tblGrid>
                <a:gridCol w="561975">
                  <a:extLst>
                    <a:ext uri="{9D8B030D-6E8A-4147-A177-3AD203B41FA5}">
                      <a16:colId xmlns:a16="http://schemas.microsoft.com/office/drawing/2014/main" val="823912159"/>
                    </a:ext>
                  </a:extLst>
                </a:gridCol>
                <a:gridCol w="1066800">
                  <a:extLst>
                    <a:ext uri="{9D8B030D-6E8A-4147-A177-3AD203B41FA5}">
                      <a16:colId xmlns:a16="http://schemas.microsoft.com/office/drawing/2014/main" val="241960139"/>
                    </a:ext>
                  </a:extLst>
                </a:gridCol>
                <a:gridCol w="1076325">
                  <a:extLst>
                    <a:ext uri="{9D8B030D-6E8A-4147-A177-3AD203B41FA5}">
                      <a16:colId xmlns:a16="http://schemas.microsoft.com/office/drawing/2014/main" val="3463382715"/>
                    </a:ext>
                  </a:extLst>
                </a:gridCol>
                <a:gridCol w="914400">
                  <a:extLst>
                    <a:ext uri="{9D8B030D-6E8A-4147-A177-3AD203B41FA5}">
                      <a16:colId xmlns:a16="http://schemas.microsoft.com/office/drawing/2014/main" val="799391183"/>
                    </a:ext>
                  </a:extLst>
                </a:gridCol>
                <a:gridCol w="600075">
                  <a:extLst>
                    <a:ext uri="{9D8B030D-6E8A-4147-A177-3AD203B41FA5}">
                      <a16:colId xmlns:a16="http://schemas.microsoft.com/office/drawing/2014/main" val="2877883835"/>
                    </a:ext>
                  </a:extLst>
                </a:gridCol>
                <a:gridCol w="600075">
                  <a:extLst>
                    <a:ext uri="{9D8B030D-6E8A-4147-A177-3AD203B41FA5}">
                      <a16:colId xmlns:a16="http://schemas.microsoft.com/office/drawing/2014/main" val="3081275935"/>
                    </a:ext>
                  </a:extLst>
                </a:gridCol>
              </a:tblGrid>
              <a:tr h="200526">
                <a:tc gridSpan="6">
                  <a:txBody>
                    <a:bodyPr/>
                    <a:lstStyle/>
                    <a:p>
                      <a:pPr algn="ctr" rtl="0" fontAlgn="base"/>
                      <a:r>
                        <a:rPr lang="en-US" sz="1000" b="1" i="0" u="none" strike="noStrike">
                          <a:effectLst/>
                          <a:latin typeface="Arial" panose="020B0604020202020204" pitchFamily="34" charset="0"/>
                        </a:rPr>
                        <a:t>    Service Department Sales And Gross  (Labor Only)              </a:t>
                      </a:r>
                      <a:r>
                        <a:rPr lang="en-US" sz="1000" b="0" i="0">
                          <a:effectLst/>
                          <a:latin typeface="Arial" panose="020B0604020202020204" pitchFamily="34" charset="0"/>
                        </a:rPr>
                        <a:t> </a:t>
                      </a:r>
                      <a:endParaRPr lang="en-US" b="0" i="0">
                        <a:effectLst/>
                      </a:endParaRPr>
                    </a:p>
                  </a:txBody>
                  <a:tcPr marL="9525" marR="9525" marT="9525"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83771023"/>
                  </a:ext>
                </a:extLst>
              </a:tr>
              <a:tr h="228600">
                <a:tc>
                  <a:txBody>
                    <a:bodyPr/>
                    <a:lstStyle/>
                    <a:p>
                      <a:pPr algn="l" rtl="0" fontAlgn="base"/>
                      <a:r>
                        <a:rPr lang="en-US" sz="1200" b="0" i="0">
                          <a:effectLst/>
                          <a:latin typeface="Aptos" panose="020B0004020202020204" pitchFamily="34" charset="0"/>
                        </a:rPr>
                        <a:t> </a:t>
                      </a:r>
                    </a:p>
                  </a:txBody>
                  <a:tcPr marL="9525" marR="9525" marT="9525" anchor="b">
                    <a:lnL>
                      <a:noFill/>
                    </a:lnL>
                    <a:lnR>
                      <a:noFill/>
                    </a:lnR>
                    <a:lnT>
                      <a:noFill/>
                    </a:lnT>
                    <a:lnB w="9525" cap="flat" cmpd="sng" algn="ctr">
                      <a:solidFill>
                        <a:srgbClr val="10F6A2"/>
                      </a:solidFill>
                      <a:prstDash val="solid"/>
                      <a:round/>
                      <a:headEnd type="none" w="med" len="med"/>
                      <a:tailEnd type="none" w="med" len="med"/>
                    </a:lnB>
                    <a:noFill/>
                  </a:tcPr>
                </a:tc>
                <a:tc>
                  <a:txBody>
                    <a:bodyPr/>
                    <a:lstStyle/>
                    <a:p>
                      <a:pPr algn="l" rtl="0" fontAlgn="base"/>
                      <a:r>
                        <a:rPr lang="en-US" sz="1200" b="0" i="0">
                          <a:effectLst/>
                          <a:latin typeface="Aptos" panose="020B0004020202020204" pitchFamily="34" charset="0"/>
                        </a:rPr>
                        <a:t> </a:t>
                      </a:r>
                    </a:p>
                  </a:txBody>
                  <a:tcPr marL="9525" marR="9525" marT="9525" anchor="b">
                    <a:lnL>
                      <a:noFill/>
                    </a:lnL>
                    <a:lnR>
                      <a:noFill/>
                    </a:lnR>
                    <a:lnT>
                      <a:noFill/>
                    </a:lnT>
                    <a:lnB w="9525" cap="flat" cmpd="sng" algn="ctr">
                      <a:solidFill>
                        <a:srgbClr val="D0F7A2"/>
                      </a:solidFill>
                      <a:prstDash val="solid"/>
                      <a:round/>
                      <a:headEnd type="none" w="med" len="med"/>
                      <a:tailEnd type="none" w="med" len="med"/>
                    </a:lnB>
                    <a:noFill/>
                  </a:tcPr>
                </a:tc>
                <a:tc>
                  <a:txBody>
                    <a:bodyPr/>
                    <a:lstStyle/>
                    <a:p>
                      <a:pPr algn="l" rtl="0" fontAlgn="base"/>
                      <a:r>
                        <a:rPr lang="en-US" sz="1200" b="0" i="0">
                          <a:effectLst/>
                          <a:latin typeface="Aptos" panose="020B0004020202020204" pitchFamily="34" charset="0"/>
                        </a:rPr>
                        <a:t> </a:t>
                      </a:r>
                    </a:p>
                  </a:txBody>
                  <a:tcPr marL="9525" marR="9525" marT="9525" anchor="b">
                    <a:lnL>
                      <a:noFill/>
                    </a:lnL>
                    <a:lnR>
                      <a:noFill/>
                    </a:lnR>
                    <a:lnT>
                      <a:noFill/>
                    </a:lnT>
                    <a:lnB w="9525" cap="flat" cmpd="sng" algn="ctr">
                      <a:solidFill>
                        <a:srgbClr val="D0F1A2"/>
                      </a:solidFill>
                      <a:prstDash val="solid"/>
                      <a:round/>
                      <a:headEnd type="none" w="med" len="med"/>
                      <a:tailEnd type="none" w="med" len="med"/>
                    </a:lnB>
                    <a:noFill/>
                  </a:tcPr>
                </a:tc>
                <a:tc>
                  <a:txBody>
                    <a:bodyPr/>
                    <a:lstStyle/>
                    <a:p>
                      <a:pPr algn="l" rtl="0" fontAlgn="base"/>
                      <a:r>
                        <a:rPr lang="en-US" sz="1200" b="0" i="0">
                          <a:effectLst/>
                          <a:latin typeface="Aptos" panose="020B0004020202020204" pitchFamily="34" charset="0"/>
                        </a:rPr>
                        <a:t> </a:t>
                      </a:r>
                    </a:p>
                  </a:txBody>
                  <a:tcPr marL="9525" marR="9525" marT="9525" anchor="b">
                    <a:lnL>
                      <a:noFill/>
                    </a:lnL>
                    <a:lnR>
                      <a:noFill/>
                    </a:lnR>
                    <a:lnT>
                      <a:noFill/>
                    </a:lnT>
                    <a:lnB w="9525" cap="flat" cmpd="sng" algn="ctr">
                      <a:solidFill>
                        <a:srgbClr val="1000A3"/>
                      </a:solidFill>
                      <a:prstDash val="solid"/>
                      <a:round/>
                      <a:headEnd type="none" w="med" len="med"/>
                      <a:tailEnd type="none" w="med" len="med"/>
                    </a:lnB>
                    <a:noFill/>
                  </a:tcPr>
                </a:tc>
                <a:tc>
                  <a:txBody>
                    <a:bodyPr/>
                    <a:lstStyle/>
                    <a:p>
                      <a:pPr algn="l" rtl="0" fontAlgn="base"/>
                      <a:r>
                        <a:rPr lang="en-US" sz="1200" b="0" i="0">
                          <a:effectLst/>
                          <a:latin typeface="Aptos" panose="020B0004020202020204" pitchFamily="34" charset="0"/>
                        </a:rPr>
                        <a:t> </a:t>
                      </a:r>
                    </a:p>
                  </a:txBody>
                  <a:tcPr marL="9525" marR="9525" marT="9525" anchor="b">
                    <a:lnL>
                      <a:noFill/>
                    </a:lnL>
                    <a:lnR>
                      <a:noFill/>
                    </a:lnR>
                    <a:lnT>
                      <a:noFill/>
                    </a:lnT>
                    <a:lnB w="9525" cap="flat" cmpd="sng" algn="ctr">
                      <a:solidFill>
                        <a:srgbClr val="70FEA2"/>
                      </a:solidFill>
                      <a:prstDash val="solid"/>
                      <a:round/>
                      <a:headEnd type="none" w="med" len="med"/>
                      <a:tailEnd type="none" w="med" len="med"/>
                    </a:lnB>
                    <a:noFill/>
                  </a:tcPr>
                </a:tc>
                <a:tc>
                  <a:txBody>
                    <a:bodyPr/>
                    <a:lstStyle/>
                    <a:p>
                      <a:pPr algn="l" rtl="0" fontAlgn="base"/>
                      <a:r>
                        <a:rPr lang="en-US" sz="1200" b="0" i="0">
                          <a:effectLst/>
                          <a:latin typeface="Aptos" panose="020B0004020202020204" pitchFamily="34" charset="0"/>
                        </a:rPr>
                        <a:t> </a:t>
                      </a:r>
                    </a:p>
                  </a:txBody>
                  <a:tcPr marL="9525" marR="9525" marT="9525" anchor="b">
                    <a:lnL>
                      <a:noFill/>
                    </a:lnL>
                    <a:lnR>
                      <a:noFill/>
                    </a:lnR>
                    <a:lnT>
                      <a:noFill/>
                    </a:lnT>
                    <a:lnB w="9525" cap="flat" cmpd="sng" algn="ctr">
                      <a:solidFill>
                        <a:srgbClr val="B0F9A2"/>
                      </a:solidFill>
                      <a:prstDash val="solid"/>
                      <a:round/>
                      <a:headEnd type="none" w="med" len="med"/>
                      <a:tailEnd type="none" w="med" len="med"/>
                    </a:lnB>
                    <a:noFill/>
                  </a:tcPr>
                </a:tc>
                <a:extLst>
                  <a:ext uri="{0D108BD9-81ED-4DB2-BD59-A6C34878D82A}">
                    <a16:rowId xmlns:a16="http://schemas.microsoft.com/office/drawing/2014/main" val="2612626406"/>
                  </a:ext>
                </a:extLst>
              </a:tr>
              <a:tr h="51435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w="9525" cap="flat" cmpd="sng" algn="ctr">
                      <a:solidFill>
                        <a:srgbClr val="10F6A2"/>
                      </a:solidFill>
                      <a:prstDash val="solid"/>
                      <a:round/>
                      <a:headEnd type="none" w="med" len="med"/>
                      <a:tailEnd type="none" w="med" len="med"/>
                    </a:lnT>
                    <a:lnB>
                      <a:noFill/>
                    </a:lnB>
                    <a:solidFill>
                      <a:srgbClr val="4472C4"/>
                    </a:solidFill>
                  </a:tcPr>
                </a:tc>
                <a:tc>
                  <a:txBody>
                    <a:bodyPr/>
                    <a:lstStyle/>
                    <a:p>
                      <a:pPr algn="ctr" rtl="0" fontAlgn="base"/>
                      <a:r>
                        <a:rPr lang="en-US" sz="1000" b="0" i="0" u="none" strike="noStrike">
                          <a:solidFill>
                            <a:srgbClr val="FFFFFF"/>
                          </a:solidFill>
                          <a:effectLst/>
                          <a:latin typeface="Arial" panose="020B0604020202020204" pitchFamily="34" charset="0"/>
                        </a:rPr>
                        <a:t>Category</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D0F7A2"/>
                      </a:solidFill>
                      <a:prstDash val="solid"/>
                      <a:round/>
                      <a:headEnd type="none" w="med" len="med"/>
                      <a:tailEnd type="none" w="med" len="med"/>
                    </a:lnT>
                    <a:lnB w="9525" cap="flat" cmpd="sng" algn="ctr">
                      <a:solidFill>
                        <a:srgbClr val="F008A3"/>
                      </a:solidFill>
                      <a:prstDash val="solid"/>
                      <a:round/>
                      <a:headEnd type="none" w="med" len="med"/>
                      <a:tailEnd type="none" w="med" len="med"/>
                    </a:lnB>
                    <a:solidFill>
                      <a:srgbClr val="4472C4"/>
                    </a:solidFill>
                  </a:tcPr>
                </a:tc>
                <a:tc>
                  <a:txBody>
                    <a:bodyPr/>
                    <a:lstStyle/>
                    <a:p>
                      <a:pPr algn="ctr" rtl="0" fontAlgn="base"/>
                      <a:r>
                        <a:rPr lang="en-US" sz="1000" b="0" i="0" u="none" strike="noStrike">
                          <a:solidFill>
                            <a:srgbClr val="FFFFFF"/>
                          </a:solidFill>
                          <a:effectLst/>
                          <a:latin typeface="Arial" panose="020B0604020202020204" pitchFamily="34" charset="0"/>
                        </a:rPr>
                        <a:t>Sales</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D0F1A2"/>
                      </a:solidFill>
                      <a:prstDash val="solid"/>
                      <a:round/>
                      <a:headEnd type="none" w="med" len="med"/>
                      <a:tailEnd type="none" w="med" len="med"/>
                    </a:lnT>
                    <a:lnB w="9525" cap="flat" cmpd="sng" algn="ctr">
                      <a:solidFill>
                        <a:srgbClr val="D002A3"/>
                      </a:solidFill>
                      <a:prstDash val="solid"/>
                      <a:round/>
                      <a:headEnd type="none" w="med" len="med"/>
                      <a:tailEnd type="none" w="med" len="med"/>
                    </a:lnB>
                    <a:solidFill>
                      <a:srgbClr val="4472C4"/>
                    </a:solidFill>
                  </a:tcPr>
                </a:tc>
                <a:tc>
                  <a:txBody>
                    <a:bodyPr/>
                    <a:lstStyle/>
                    <a:p>
                      <a:pPr algn="ctr" rtl="0" fontAlgn="base"/>
                      <a:r>
                        <a:rPr lang="en-US" sz="1000" b="0" i="0" u="none" strike="noStrike">
                          <a:solidFill>
                            <a:srgbClr val="FFFFFF"/>
                          </a:solidFill>
                          <a:effectLst/>
                          <a:latin typeface="Arial" panose="020B0604020202020204" pitchFamily="34" charset="0"/>
                        </a:rPr>
                        <a:t>Gross</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1000A3"/>
                      </a:solidFill>
                      <a:prstDash val="solid"/>
                      <a:round/>
                      <a:headEnd type="none" w="med" len="med"/>
                      <a:tailEnd type="none" w="med" len="med"/>
                    </a:lnT>
                    <a:lnB w="9525" cap="flat" cmpd="sng" algn="ctr">
                      <a:solidFill>
                        <a:srgbClr val="F003A3"/>
                      </a:solidFill>
                      <a:prstDash val="solid"/>
                      <a:round/>
                      <a:headEnd type="none" w="med" len="med"/>
                      <a:tailEnd type="none" w="med" len="med"/>
                    </a:lnB>
                    <a:solidFill>
                      <a:srgbClr val="4472C4"/>
                    </a:solidFill>
                  </a:tcPr>
                </a:tc>
                <a:tc>
                  <a:txBody>
                    <a:bodyPr/>
                    <a:lstStyle/>
                    <a:p>
                      <a:pPr algn="ctr" rtl="0" fontAlgn="base"/>
                      <a:r>
                        <a:rPr lang="en-US" sz="1000" b="0" i="0" u="none" strike="noStrike">
                          <a:solidFill>
                            <a:srgbClr val="FFFFFF"/>
                          </a:solidFill>
                          <a:effectLst/>
                          <a:latin typeface="Arial" panose="020B0604020202020204" pitchFamily="34" charset="0"/>
                        </a:rPr>
                        <a:t>Gross as % of Sales</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70FEA2"/>
                      </a:solidFill>
                      <a:prstDash val="solid"/>
                      <a:round/>
                      <a:headEnd type="none" w="med" len="med"/>
                      <a:tailEnd type="none" w="med" len="med"/>
                    </a:lnT>
                    <a:lnB w="9525" cap="flat" cmpd="sng" algn="ctr">
                      <a:solidFill>
                        <a:srgbClr val="B00EA3"/>
                      </a:solidFill>
                      <a:prstDash val="solid"/>
                      <a:round/>
                      <a:headEnd type="none" w="med" len="med"/>
                      <a:tailEnd type="none" w="med" len="med"/>
                    </a:lnB>
                    <a:solidFill>
                      <a:srgbClr val="4472C4"/>
                    </a:solidFill>
                  </a:tcPr>
                </a:tc>
                <a:tc>
                  <a:txBody>
                    <a:bodyPr/>
                    <a:lstStyle/>
                    <a:p>
                      <a:pPr algn="ctr" rtl="0" fontAlgn="base"/>
                      <a:r>
                        <a:rPr lang="en-US" sz="800" b="0" i="0" u="none" strike="noStrike">
                          <a:solidFill>
                            <a:srgbClr val="FFFFFF"/>
                          </a:solidFill>
                          <a:effectLst/>
                          <a:latin typeface="Arial" panose="020B0604020202020204" pitchFamily="34" charset="0"/>
                        </a:rPr>
                        <a:t>%Sales Contribution</a:t>
                      </a:r>
                      <a:r>
                        <a:rPr lang="en-US" sz="8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B0F9A2"/>
                      </a:solidFill>
                      <a:prstDash val="solid"/>
                      <a:round/>
                      <a:headEnd type="none" w="med" len="med"/>
                      <a:tailEnd type="none" w="med" len="med"/>
                    </a:lnT>
                    <a:lnB w="9525" cap="flat" cmpd="sng" algn="ctr">
                      <a:solidFill>
                        <a:srgbClr val="1011A3"/>
                      </a:solidFill>
                      <a:prstDash val="solid"/>
                      <a:round/>
                      <a:headEnd type="none" w="med" len="med"/>
                      <a:tailEnd type="none" w="med" len="med"/>
                    </a:lnB>
                    <a:solidFill>
                      <a:srgbClr val="4472C4"/>
                    </a:solidFill>
                  </a:tcPr>
                </a:tc>
                <a:extLst>
                  <a:ext uri="{0D108BD9-81ED-4DB2-BD59-A6C34878D82A}">
                    <a16:rowId xmlns:a16="http://schemas.microsoft.com/office/drawing/2014/main" val="1097463081"/>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Customer Car</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a:noFill/>
                    </a:lnL>
                    <a:lnR w="28575" cap="flat" cmpd="dbl" algn="ctr">
                      <a:solidFill>
                        <a:srgbClr val="D002A3"/>
                      </a:solidFill>
                      <a:prstDash val="solid"/>
                      <a:round/>
                      <a:headEnd type="none" w="med" len="med"/>
                      <a:tailEnd type="none" w="med" len="med"/>
                    </a:lnR>
                    <a:lnT w="9525" cap="flat" cmpd="sng" algn="ctr">
                      <a:solidFill>
                        <a:srgbClr val="F008A3"/>
                      </a:solidFill>
                      <a:prstDash val="solid"/>
                      <a:round/>
                      <a:headEnd type="none" w="med" len="med"/>
                      <a:tailEnd type="none" w="med" len="med"/>
                    </a:lnT>
                    <a:lnB w="9525" cap="flat" cmpd="sng" algn="ctr">
                      <a:solidFill>
                        <a:srgbClr val="500BA3"/>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$95,744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D002A3"/>
                      </a:solidFill>
                      <a:prstDash val="solid"/>
                      <a:round/>
                      <a:headEnd type="none" w="med" len="med"/>
                      <a:tailEnd type="none" w="med" len="med"/>
                    </a:lnL>
                    <a:lnR w="28575" cap="flat" cmpd="dbl" algn="ctr">
                      <a:solidFill>
                        <a:srgbClr val="F003A3"/>
                      </a:solidFill>
                      <a:prstDash val="solid"/>
                      <a:round/>
                      <a:headEnd type="none" w="med" len="med"/>
                      <a:tailEnd type="none" w="med" len="med"/>
                    </a:lnR>
                    <a:lnT w="9525" cap="flat" cmpd="sng" algn="ctr">
                      <a:solidFill>
                        <a:srgbClr val="D002A3"/>
                      </a:solidFill>
                      <a:prstDash val="solid"/>
                      <a:round/>
                      <a:headEnd type="none" w="med" len="med"/>
                      <a:tailEnd type="none" w="med" len="med"/>
                    </a:lnT>
                    <a:lnB w="9525" cap="flat" cmpd="sng" algn="ctr">
                      <a:solidFill>
                        <a:srgbClr val="5015A3"/>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 $68,916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F003A3"/>
                      </a:solidFill>
                      <a:prstDash val="solid"/>
                      <a:round/>
                      <a:headEnd type="none" w="med" len="med"/>
                      <a:tailEnd type="none" w="med" len="med"/>
                    </a:lnL>
                    <a:lnR w="28575" cap="flat" cmpd="dbl" algn="ctr">
                      <a:solidFill>
                        <a:srgbClr val="B00EA3"/>
                      </a:solidFill>
                      <a:prstDash val="solid"/>
                      <a:round/>
                      <a:headEnd type="none" w="med" len="med"/>
                      <a:tailEnd type="none" w="med" len="med"/>
                    </a:lnR>
                    <a:lnT w="9525" cap="flat" cmpd="sng" algn="ctr">
                      <a:solidFill>
                        <a:srgbClr val="F003A3"/>
                      </a:solidFill>
                      <a:prstDash val="solid"/>
                      <a:round/>
                      <a:headEnd type="none" w="med" len="med"/>
                      <a:tailEnd type="none" w="med" len="med"/>
                    </a:lnT>
                    <a:lnB w="9525" cap="flat" cmpd="sng" algn="ctr">
                      <a:solidFill>
                        <a:srgbClr val="1017A3"/>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panose="020F0502020204030204" pitchFamily="34" charset="0"/>
                        </a:rPr>
                        <a:t>71.98%</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B00EA3"/>
                      </a:solidFill>
                      <a:prstDash val="solid"/>
                      <a:round/>
                      <a:headEnd type="none" w="med" len="med"/>
                      <a:tailEnd type="none" w="med" len="med"/>
                    </a:lnL>
                    <a:lnR w="28575" cap="flat" cmpd="dbl" algn="ctr">
                      <a:solidFill>
                        <a:srgbClr val="1011A3"/>
                      </a:solidFill>
                      <a:prstDash val="solid"/>
                      <a:round/>
                      <a:headEnd type="none" w="med" len="med"/>
                      <a:tailEnd type="none" w="med" len="med"/>
                    </a:lnR>
                    <a:lnT w="9525" cap="flat" cmpd="sng" algn="ctr">
                      <a:solidFill>
                        <a:srgbClr val="B00EA3"/>
                      </a:solidFill>
                      <a:prstDash val="solid"/>
                      <a:round/>
                      <a:headEnd type="none" w="med" len="med"/>
                      <a:tailEnd type="none" w="med" len="med"/>
                    </a:lnT>
                    <a:lnB w="9525" cap="flat" cmpd="sng" algn="ctr">
                      <a:solidFill>
                        <a:srgbClr val="501CA3"/>
                      </a:solidFill>
                      <a:prstDash val="solid"/>
                      <a:round/>
                      <a:headEnd type="none" w="med" len="med"/>
                      <a:tailEnd type="none" w="med" len="med"/>
                    </a:lnB>
                    <a:solidFill>
                      <a:srgbClr val="FFFF00"/>
                    </a:solidFill>
                  </a:tcPr>
                </a:tc>
                <a:tc>
                  <a:txBody>
                    <a:bodyPr/>
                    <a:lstStyle/>
                    <a:p>
                      <a:pPr algn="r" rtl="0" fontAlgn="base"/>
                      <a:r>
                        <a:rPr lang="en-US" sz="1100" b="0" i="0" u="none" strike="noStrike">
                          <a:solidFill>
                            <a:srgbClr val="000000"/>
                          </a:solidFill>
                          <a:effectLst/>
                          <a:latin typeface="Calibri" panose="020F0502020204030204" pitchFamily="34" charset="0"/>
                        </a:rPr>
                        <a:t>48.96%</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1011A3"/>
                      </a:solidFill>
                      <a:prstDash val="solid"/>
                      <a:round/>
                      <a:headEnd type="none" w="med" len="med"/>
                      <a:tailEnd type="none" w="med" len="med"/>
                    </a:lnL>
                    <a:lnR w="28575" cap="flat" cmpd="dbl" algn="ctr">
                      <a:solidFill>
                        <a:srgbClr val="1011A3"/>
                      </a:solidFill>
                      <a:prstDash val="solid"/>
                      <a:round/>
                      <a:headEnd type="none" w="med" len="med"/>
                      <a:tailEnd type="none" w="med" len="med"/>
                    </a:lnR>
                    <a:lnT w="9525" cap="flat" cmpd="sng" algn="ctr">
                      <a:solidFill>
                        <a:srgbClr val="1011A3"/>
                      </a:solidFill>
                      <a:prstDash val="solid"/>
                      <a:round/>
                      <a:headEnd type="none" w="med" len="med"/>
                      <a:tailEnd type="none" w="med" len="med"/>
                    </a:lnT>
                    <a:lnB w="9525" cap="flat" cmpd="sng" algn="ctr">
                      <a:solidFill>
                        <a:srgbClr val="701EA3"/>
                      </a:solidFill>
                      <a:prstDash val="solid"/>
                      <a:round/>
                      <a:headEnd type="none" w="med" len="med"/>
                      <a:tailEnd type="none" w="med" len="med"/>
                    </a:lnB>
                    <a:solidFill>
                      <a:srgbClr val="FFFF00"/>
                    </a:solidFill>
                  </a:tcPr>
                </a:tc>
                <a:extLst>
                  <a:ext uri="{0D108BD9-81ED-4DB2-BD59-A6C34878D82A}">
                    <a16:rowId xmlns:a16="http://schemas.microsoft.com/office/drawing/2014/main" val="1491728199"/>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Customer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a:noFill/>
                    </a:lnL>
                    <a:lnR w="28575" cap="flat" cmpd="dbl" algn="ctr">
                      <a:solidFill>
                        <a:srgbClr val="5015A3"/>
                      </a:solidFill>
                      <a:prstDash val="solid"/>
                      <a:round/>
                      <a:headEnd type="none" w="med" len="med"/>
                      <a:tailEnd type="none" w="med" len="med"/>
                    </a:lnR>
                    <a:lnT w="9525" cap="flat" cmpd="sng" algn="ctr">
                      <a:solidFill>
                        <a:srgbClr val="500BA3"/>
                      </a:solidFill>
                      <a:prstDash val="solid"/>
                      <a:round/>
                      <a:headEnd type="none" w="med" len="med"/>
                      <a:tailEnd type="none" w="med" len="med"/>
                    </a:lnT>
                    <a:lnB w="9525" cap="flat" cmpd="sng" algn="ctr">
                      <a:solidFill>
                        <a:srgbClr val="101BA3"/>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5015A3"/>
                      </a:solidFill>
                      <a:prstDash val="solid"/>
                      <a:round/>
                      <a:headEnd type="none" w="med" len="med"/>
                      <a:tailEnd type="none" w="med" len="med"/>
                    </a:lnL>
                    <a:lnR w="28575" cap="flat" cmpd="dbl" algn="ctr">
                      <a:solidFill>
                        <a:srgbClr val="1017A3"/>
                      </a:solidFill>
                      <a:prstDash val="solid"/>
                      <a:round/>
                      <a:headEnd type="none" w="med" len="med"/>
                      <a:tailEnd type="none" w="med" len="med"/>
                    </a:lnR>
                    <a:lnT w="9525" cap="flat" cmpd="sng" algn="ctr">
                      <a:solidFill>
                        <a:srgbClr val="5015A3"/>
                      </a:solidFill>
                      <a:prstDash val="solid"/>
                      <a:round/>
                      <a:headEnd type="none" w="med" len="med"/>
                      <a:tailEnd type="none" w="med" len="med"/>
                    </a:lnT>
                    <a:lnB w="9525" cap="flat" cmpd="sng" algn="ctr">
                      <a:solidFill>
                        <a:srgbClr val="7025A3"/>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1017A3"/>
                      </a:solidFill>
                      <a:prstDash val="solid"/>
                      <a:round/>
                      <a:headEnd type="none" w="med" len="med"/>
                      <a:tailEnd type="none" w="med" len="med"/>
                    </a:lnL>
                    <a:lnR w="28575" cap="flat" cmpd="dbl" algn="ctr">
                      <a:solidFill>
                        <a:srgbClr val="501CA3"/>
                      </a:solidFill>
                      <a:prstDash val="solid"/>
                      <a:round/>
                      <a:headEnd type="none" w="med" len="med"/>
                      <a:tailEnd type="none" w="med" len="med"/>
                    </a:lnR>
                    <a:lnT w="9525" cap="flat" cmpd="sng" algn="ctr">
                      <a:solidFill>
                        <a:srgbClr val="1017A3"/>
                      </a:solidFill>
                      <a:prstDash val="solid"/>
                      <a:round/>
                      <a:headEnd type="none" w="med" len="med"/>
                      <a:tailEnd type="none" w="med" len="med"/>
                    </a:lnT>
                    <a:lnB w="9525" cap="flat" cmpd="sng" algn="ctr">
                      <a:solidFill>
                        <a:srgbClr val="5029A3"/>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panose="020F0502020204030204" pitchFamily="34" charset="0"/>
                        </a:rPr>
                        <a:t>0%</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501CA3"/>
                      </a:solidFill>
                      <a:prstDash val="solid"/>
                      <a:round/>
                      <a:headEnd type="none" w="med" len="med"/>
                      <a:tailEnd type="none" w="med" len="med"/>
                    </a:lnL>
                    <a:lnR w="28575" cap="flat" cmpd="dbl" algn="ctr">
                      <a:solidFill>
                        <a:srgbClr val="701EA3"/>
                      </a:solidFill>
                      <a:prstDash val="solid"/>
                      <a:round/>
                      <a:headEnd type="none" w="med" len="med"/>
                      <a:tailEnd type="none" w="med" len="med"/>
                    </a:lnR>
                    <a:lnT w="9525" cap="flat" cmpd="sng" algn="ctr">
                      <a:solidFill>
                        <a:srgbClr val="501CA3"/>
                      </a:solidFill>
                      <a:prstDash val="solid"/>
                      <a:round/>
                      <a:headEnd type="none" w="med" len="med"/>
                      <a:tailEnd type="none" w="med" len="med"/>
                    </a:lnT>
                    <a:lnB w="9525" cap="flat" cmpd="sng" algn="ctr">
                      <a:solidFill>
                        <a:srgbClr val="502DA3"/>
                      </a:solidFill>
                      <a:prstDash val="solid"/>
                      <a:round/>
                      <a:headEnd type="none" w="med" len="med"/>
                      <a:tailEnd type="none" w="med" len="med"/>
                    </a:lnB>
                    <a:solidFill>
                      <a:srgbClr val="FFFF00"/>
                    </a:solidFill>
                  </a:tcPr>
                </a:tc>
                <a:tc>
                  <a:txBody>
                    <a:bodyPr/>
                    <a:lstStyle/>
                    <a:p>
                      <a:pPr algn="r" rtl="0" fontAlgn="base"/>
                      <a:r>
                        <a:rPr lang="en-US" sz="1100" b="0" i="0" u="none" strike="noStrike">
                          <a:solidFill>
                            <a:srgbClr val="000000"/>
                          </a:solidFill>
                          <a:effectLst/>
                          <a:latin typeface="Calibri" panose="020F0502020204030204" pitchFamily="34" charset="0"/>
                        </a:rPr>
                        <a:t>0%</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701EA3"/>
                      </a:solidFill>
                      <a:prstDash val="solid"/>
                      <a:round/>
                      <a:headEnd type="none" w="med" len="med"/>
                      <a:tailEnd type="none" w="med" len="med"/>
                    </a:lnL>
                    <a:lnR w="28575" cap="flat" cmpd="dbl" algn="ctr">
                      <a:solidFill>
                        <a:srgbClr val="701EA3"/>
                      </a:solidFill>
                      <a:prstDash val="solid"/>
                      <a:round/>
                      <a:headEnd type="none" w="med" len="med"/>
                      <a:tailEnd type="none" w="med" len="med"/>
                    </a:lnR>
                    <a:lnT w="9525" cap="flat" cmpd="sng" algn="ctr">
                      <a:solidFill>
                        <a:srgbClr val="701EA3"/>
                      </a:solidFill>
                      <a:prstDash val="solid"/>
                      <a:round/>
                      <a:headEnd type="none" w="med" len="med"/>
                      <a:tailEnd type="none" w="med" len="med"/>
                    </a:lnT>
                    <a:lnB w="9525" cap="flat" cmpd="sng" algn="ctr">
                      <a:solidFill>
                        <a:srgbClr val="F02CA3"/>
                      </a:solidFill>
                      <a:prstDash val="solid"/>
                      <a:round/>
                      <a:headEnd type="none" w="med" len="med"/>
                      <a:tailEnd type="none" w="med" len="med"/>
                    </a:lnB>
                    <a:solidFill>
                      <a:srgbClr val="FFFF00"/>
                    </a:solidFill>
                  </a:tcPr>
                </a:tc>
                <a:extLst>
                  <a:ext uri="{0D108BD9-81ED-4DB2-BD59-A6C34878D82A}">
                    <a16:rowId xmlns:a16="http://schemas.microsoft.com/office/drawing/2014/main" val="1690277202"/>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Customer Other</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a:noFill/>
                    </a:lnL>
                    <a:lnR w="28575" cap="flat" cmpd="dbl" algn="ctr">
                      <a:solidFill>
                        <a:srgbClr val="7025A3"/>
                      </a:solidFill>
                      <a:prstDash val="solid"/>
                      <a:round/>
                      <a:headEnd type="none" w="med" len="med"/>
                      <a:tailEnd type="none" w="med" len="med"/>
                    </a:lnR>
                    <a:lnT w="9525" cap="flat" cmpd="sng" algn="ctr">
                      <a:solidFill>
                        <a:srgbClr val="101BA3"/>
                      </a:solidFill>
                      <a:prstDash val="solid"/>
                      <a:round/>
                      <a:headEnd type="none" w="med" len="med"/>
                      <a:tailEnd type="none" w="med" len="med"/>
                    </a:lnT>
                    <a:lnB w="9525" cap="flat" cmpd="sng" algn="ctr">
                      <a:solidFill>
                        <a:srgbClr val="B030A3"/>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7025A3"/>
                      </a:solidFill>
                      <a:prstDash val="solid"/>
                      <a:round/>
                      <a:headEnd type="none" w="med" len="med"/>
                      <a:tailEnd type="none" w="med" len="med"/>
                    </a:lnL>
                    <a:lnR w="28575" cap="flat" cmpd="dbl" algn="ctr">
                      <a:solidFill>
                        <a:srgbClr val="5029A3"/>
                      </a:solidFill>
                      <a:prstDash val="solid"/>
                      <a:round/>
                      <a:headEnd type="none" w="med" len="med"/>
                      <a:tailEnd type="none" w="med" len="med"/>
                    </a:lnR>
                    <a:lnT w="9525" cap="flat" cmpd="sng" algn="ctr">
                      <a:solidFill>
                        <a:srgbClr val="7025A3"/>
                      </a:solidFill>
                      <a:prstDash val="solid"/>
                      <a:round/>
                      <a:headEnd type="none" w="med" len="med"/>
                      <a:tailEnd type="none" w="med" len="med"/>
                    </a:lnT>
                    <a:lnB w="9525" cap="flat" cmpd="sng" algn="ctr">
                      <a:solidFill>
                        <a:srgbClr val="D036A3"/>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5029A3"/>
                      </a:solidFill>
                      <a:prstDash val="solid"/>
                      <a:round/>
                      <a:headEnd type="none" w="med" len="med"/>
                      <a:tailEnd type="none" w="med" len="med"/>
                    </a:lnL>
                    <a:lnR w="28575" cap="flat" cmpd="dbl" algn="ctr">
                      <a:solidFill>
                        <a:srgbClr val="502DA3"/>
                      </a:solidFill>
                      <a:prstDash val="solid"/>
                      <a:round/>
                      <a:headEnd type="none" w="med" len="med"/>
                      <a:tailEnd type="none" w="med" len="med"/>
                    </a:lnR>
                    <a:lnT w="9525" cap="flat" cmpd="sng" algn="ctr">
                      <a:solidFill>
                        <a:srgbClr val="5029A3"/>
                      </a:solidFill>
                      <a:prstDash val="solid"/>
                      <a:round/>
                      <a:headEnd type="none" w="med" len="med"/>
                      <a:tailEnd type="none" w="med" len="med"/>
                    </a:lnT>
                    <a:lnB w="9525" cap="flat" cmpd="sng" algn="ctr">
                      <a:solidFill>
                        <a:srgbClr val="F036A3"/>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panose="020F0502020204030204" pitchFamily="34" charset="0"/>
                        </a:rPr>
                        <a:t>0%</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502DA3"/>
                      </a:solidFill>
                      <a:prstDash val="solid"/>
                      <a:round/>
                      <a:headEnd type="none" w="med" len="med"/>
                      <a:tailEnd type="none" w="med" len="med"/>
                    </a:lnL>
                    <a:lnR w="28575" cap="flat" cmpd="dbl" algn="ctr">
                      <a:solidFill>
                        <a:srgbClr val="F02CA3"/>
                      </a:solidFill>
                      <a:prstDash val="solid"/>
                      <a:round/>
                      <a:headEnd type="none" w="med" len="med"/>
                      <a:tailEnd type="none" w="med" len="med"/>
                    </a:lnR>
                    <a:lnT w="9525" cap="flat" cmpd="sng" algn="ctr">
                      <a:solidFill>
                        <a:srgbClr val="502DA3"/>
                      </a:solidFill>
                      <a:prstDash val="solid"/>
                      <a:round/>
                      <a:headEnd type="none" w="med" len="med"/>
                      <a:tailEnd type="none" w="med" len="med"/>
                    </a:lnT>
                    <a:lnB w="9525" cap="flat" cmpd="sng" algn="ctr">
                      <a:solidFill>
                        <a:srgbClr val="1034A3"/>
                      </a:solidFill>
                      <a:prstDash val="solid"/>
                      <a:round/>
                      <a:headEnd type="none" w="med" len="med"/>
                      <a:tailEnd type="none" w="med" len="med"/>
                    </a:lnB>
                    <a:solidFill>
                      <a:srgbClr val="FFFF00"/>
                    </a:solidFill>
                  </a:tcPr>
                </a:tc>
                <a:tc>
                  <a:txBody>
                    <a:bodyPr/>
                    <a:lstStyle/>
                    <a:p>
                      <a:pPr algn="r" rtl="0" fontAlgn="base"/>
                      <a:r>
                        <a:rPr lang="en-US" sz="1100" b="0" i="0" u="none" strike="noStrike">
                          <a:solidFill>
                            <a:srgbClr val="000000"/>
                          </a:solidFill>
                          <a:effectLst/>
                          <a:latin typeface="Calibri" panose="020F0502020204030204" pitchFamily="34" charset="0"/>
                        </a:rPr>
                        <a:t>0%</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F02CA3"/>
                      </a:solidFill>
                      <a:prstDash val="solid"/>
                      <a:round/>
                      <a:headEnd type="none" w="med" len="med"/>
                      <a:tailEnd type="none" w="med" len="med"/>
                    </a:lnL>
                    <a:lnR w="28575" cap="flat" cmpd="dbl" algn="ctr">
                      <a:solidFill>
                        <a:srgbClr val="F02CA3"/>
                      </a:solidFill>
                      <a:prstDash val="solid"/>
                      <a:round/>
                      <a:headEnd type="none" w="med" len="med"/>
                      <a:tailEnd type="none" w="med" len="med"/>
                    </a:lnR>
                    <a:lnT w="9525" cap="flat" cmpd="sng" algn="ctr">
                      <a:solidFill>
                        <a:srgbClr val="F02CA3"/>
                      </a:solidFill>
                      <a:prstDash val="solid"/>
                      <a:round/>
                      <a:headEnd type="none" w="med" len="med"/>
                      <a:tailEnd type="none" w="med" len="med"/>
                    </a:lnT>
                    <a:lnB w="9525" cap="flat" cmpd="sng" algn="ctr">
                      <a:solidFill>
                        <a:srgbClr val="B03CA3"/>
                      </a:solidFill>
                      <a:prstDash val="solid"/>
                      <a:round/>
                      <a:headEnd type="none" w="med" len="med"/>
                      <a:tailEnd type="none" w="med" len="med"/>
                    </a:lnB>
                    <a:solidFill>
                      <a:srgbClr val="FFFF00"/>
                    </a:solidFill>
                  </a:tcPr>
                </a:tc>
                <a:extLst>
                  <a:ext uri="{0D108BD9-81ED-4DB2-BD59-A6C34878D82A}">
                    <a16:rowId xmlns:a16="http://schemas.microsoft.com/office/drawing/2014/main" val="2817913203"/>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Warranty</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a:noFill/>
                    </a:lnL>
                    <a:lnR w="28575" cap="flat" cmpd="dbl" algn="ctr">
                      <a:solidFill>
                        <a:srgbClr val="D036A3"/>
                      </a:solidFill>
                      <a:prstDash val="solid"/>
                      <a:round/>
                      <a:headEnd type="none" w="med" len="med"/>
                      <a:tailEnd type="none" w="med" len="med"/>
                    </a:lnR>
                    <a:lnT w="9525" cap="flat" cmpd="sng" algn="ctr">
                      <a:solidFill>
                        <a:srgbClr val="B030A3"/>
                      </a:solidFill>
                      <a:prstDash val="solid"/>
                      <a:round/>
                      <a:headEnd type="none" w="med" len="med"/>
                      <a:tailEnd type="none" w="med" len="med"/>
                    </a:lnT>
                    <a:lnB w="9525" cap="flat" cmpd="sng" algn="ctr">
                      <a:solidFill>
                        <a:srgbClr val="103EA3"/>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$27,760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D036A3"/>
                      </a:solidFill>
                      <a:prstDash val="solid"/>
                      <a:round/>
                      <a:headEnd type="none" w="med" len="med"/>
                      <a:tailEnd type="none" w="med" len="med"/>
                    </a:lnL>
                    <a:lnR w="28575" cap="flat" cmpd="dbl" algn="ctr">
                      <a:solidFill>
                        <a:srgbClr val="F036A3"/>
                      </a:solidFill>
                      <a:prstDash val="solid"/>
                      <a:round/>
                      <a:headEnd type="none" w="med" len="med"/>
                      <a:tailEnd type="none" w="med" len="med"/>
                    </a:lnR>
                    <a:lnT w="9525" cap="flat" cmpd="sng" algn="ctr">
                      <a:solidFill>
                        <a:srgbClr val="D036A3"/>
                      </a:solidFill>
                      <a:prstDash val="solid"/>
                      <a:round/>
                      <a:headEnd type="none" w="med" len="med"/>
                      <a:tailEnd type="none" w="med" len="med"/>
                    </a:lnT>
                    <a:lnB w="9525" cap="flat" cmpd="sng" algn="ctr">
                      <a:solidFill>
                        <a:srgbClr val="5049A3"/>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 $20,777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F036A3"/>
                      </a:solidFill>
                      <a:prstDash val="solid"/>
                      <a:round/>
                      <a:headEnd type="none" w="med" len="med"/>
                      <a:tailEnd type="none" w="med" len="med"/>
                    </a:lnL>
                    <a:lnR w="28575" cap="flat" cmpd="dbl" algn="ctr">
                      <a:solidFill>
                        <a:srgbClr val="1034A3"/>
                      </a:solidFill>
                      <a:prstDash val="solid"/>
                      <a:round/>
                      <a:headEnd type="none" w="med" len="med"/>
                      <a:tailEnd type="none" w="med" len="med"/>
                    </a:lnR>
                    <a:lnT w="9525" cap="flat" cmpd="sng" algn="ctr">
                      <a:solidFill>
                        <a:srgbClr val="F036A3"/>
                      </a:solidFill>
                      <a:prstDash val="solid"/>
                      <a:round/>
                      <a:headEnd type="none" w="med" len="med"/>
                      <a:tailEnd type="none" w="med" len="med"/>
                    </a:lnT>
                    <a:lnB w="9525" cap="flat" cmpd="sng" algn="ctr">
                      <a:solidFill>
                        <a:srgbClr val="5045A3"/>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panose="020F0502020204030204" pitchFamily="34" charset="0"/>
                        </a:rPr>
                        <a:t>74.85%</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1034A3"/>
                      </a:solidFill>
                      <a:prstDash val="solid"/>
                      <a:round/>
                      <a:headEnd type="none" w="med" len="med"/>
                      <a:tailEnd type="none" w="med" len="med"/>
                    </a:lnL>
                    <a:lnR w="28575" cap="flat" cmpd="dbl" algn="ctr">
                      <a:solidFill>
                        <a:srgbClr val="B03CA3"/>
                      </a:solidFill>
                      <a:prstDash val="solid"/>
                      <a:round/>
                      <a:headEnd type="none" w="med" len="med"/>
                      <a:tailEnd type="none" w="med" len="med"/>
                    </a:lnR>
                    <a:lnT w="9525" cap="flat" cmpd="sng" algn="ctr">
                      <a:solidFill>
                        <a:srgbClr val="1034A3"/>
                      </a:solidFill>
                      <a:prstDash val="solid"/>
                      <a:round/>
                      <a:headEnd type="none" w="med" len="med"/>
                      <a:tailEnd type="none" w="med" len="med"/>
                    </a:lnT>
                    <a:lnB w="9525" cap="flat" cmpd="sng" algn="ctr">
                      <a:solidFill>
                        <a:srgbClr val="9042A3"/>
                      </a:solidFill>
                      <a:prstDash val="solid"/>
                      <a:round/>
                      <a:headEnd type="none" w="med" len="med"/>
                      <a:tailEnd type="none" w="med" len="med"/>
                    </a:lnB>
                    <a:solidFill>
                      <a:srgbClr val="FFFF00"/>
                    </a:solidFill>
                  </a:tcPr>
                </a:tc>
                <a:tc>
                  <a:txBody>
                    <a:bodyPr/>
                    <a:lstStyle/>
                    <a:p>
                      <a:pPr algn="r" rtl="0" fontAlgn="base"/>
                      <a:r>
                        <a:rPr lang="en-US" sz="1100" b="0" i="0" u="none" strike="noStrike">
                          <a:solidFill>
                            <a:srgbClr val="000000"/>
                          </a:solidFill>
                          <a:effectLst/>
                          <a:latin typeface="Calibri" panose="020F0502020204030204" pitchFamily="34" charset="0"/>
                        </a:rPr>
                        <a:t>14.20%</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B03CA3"/>
                      </a:solidFill>
                      <a:prstDash val="solid"/>
                      <a:round/>
                      <a:headEnd type="none" w="med" len="med"/>
                      <a:tailEnd type="none" w="med" len="med"/>
                    </a:lnL>
                    <a:lnR w="28575" cap="flat" cmpd="dbl" algn="ctr">
                      <a:solidFill>
                        <a:srgbClr val="B03CA3"/>
                      </a:solidFill>
                      <a:prstDash val="solid"/>
                      <a:round/>
                      <a:headEnd type="none" w="med" len="med"/>
                      <a:tailEnd type="none" w="med" len="med"/>
                    </a:lnR>
                    <a:lnT w="9525" cap="flat" cmpd="sng" algn="ctr">
                      <a:solidFill>
                        <a:srgbClr val="B03CA3"/>
                      </a:solidFill>
                      <a:prstDash val="solid"/>
                      <a:round/>
                      <a:headEnd type="none" w="med" len="med"/>
                      <a:tailEnd type="none" w="med" len="med"/>
                    </a:lnT>
                    <a:lnB w="9525" cap="flat" cmpd="sng" algn="ctr">
                      <a:solidFill>
                        <a:srgbClr val="5043A3"/>
                      </a:solidFill>
                      <a:prstDash val="solid"/>
                      <a:round/>
                      <a:headEnd type="none" w="med" len="med"/>
                      <a:tailEnd type="none" w="med" len="med"/>
                    </a:lnB>
                    <a:solidFill>
                      <a:srgbClr val="FFFF00"/>
                    </a:solidFill>
                  </a:tcPr>
                </a:tc>
                <a:extLst>
                  <a:ext uri="{0D108BD9-81ED-4DB2-BD59-A6C34878D82A}">
                    <a16:rowId xmlns:a16="http://schemas.microsoft.com/office/drawing/2014/main" val="2265765292"/>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Warranty Other</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a:noFill/>
                    </a:lnL>
                    <a:lnR w="28575" cap="flat" cmpd="dbl" algn="ctr">
                      <a:solidFill>
                        <a:srgbClr val="5049A3"/>
                      </a:solidFill>
                      <a:prstDash val="solid"/>
                      <a:round/>
                      <a:headEnd type="none" w="med" len="med"/>
                      <a:tailEnd type="none" w="med" len="med"/>
                    </a:lnR>
                    <a:lnT w="9525" cap="flat" cmpd="sng" algn="ctr">
                      <a:solidFill>
                        <a:srgbClr val="103EA3"/>
                      </a:solidFill>
                      <a:prstDash val="solid"/>
                      <a:round/>
                      <a:headEnd type="none" w="med" len="med"/>
                      <a:tailEnd type="none" w="med" len="med"/>
                    </a:lnT>
                    <a:lnB w="9525" cap="flat" cmpd="sng" algn="ctr">
                      <a:solidFill>
                        <a:srgbClr val="D04CA3"/>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$26,827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5049A3"/>
                      </a:solidFill>
                      <a:prstDash val="solid"/>
                      <a:round/>
                      <a:headEnd type="none" w="med" len="med"/>
                      <a:tailEnd type="none" w="med" len="med"/>
                    </a:lnL>
                    <a:lnR w="28575" cap="flat" cmpd="dbl" algn="ctr">
                      <a:solidFill>
                        <a:srgbClr val="5045A3"/>
                      </a:solidFill>
                      <a:prstDash val="solid"/>
                      <a:round/>
                      <a:headEnd type="none" w="med" len="med"/>
                      <a:tailEnd type="none" w="med" len="med"/>
                    </a:lnR>
                    <a:lnT w="9525" cap="flat" cmpd="sng" algn="ctr">
                      <a:solidFill>
                        <a:srgbClr val="5049A3"/>
                      </a:solidFill>
                      <a:prstDash val="solid"/>
                      <a:round/>
                      <a:headEnd type="none" w="med" len="med"/>
                      <a:tailEnd type="none" w="med" len="med"/>
                    </a:lnT>
                    <a:lnB w="9525" cap="flat" cmpd="sng" algn="ctr">
                      <a:solidFill>
                        <a:srgbClr val="3044A2"/>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 $17,228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5045A3"/>
                      </a:solidFill>
                      <a:prstDash val="solid"/>
                      <a:round/>
                      <a:headEnd type="none" w="med" len="med"/>
                      <a:tailEnd type="none" w="med" len="med"/>
                    </a:lnL>
                    <a:lnR w="28575" cap="flat" cmpd="dbl" algn="ctr">
                      <a:solidFill>
                        <a:srgbClr val="9042A3"/>
                      </a:solidFill>
                      <a:prstDash val="solid"/>
                      <a:round/>
                      <a:headEnd type="none" w="med" len="med"/>
                      <a:tailEnd type="none" w="med" len="med"/>
                    </a:lnR>
                    <a:lnT w="9525" cap="flat" cmpd="sng" algn="ctr">
                      <a:solidFill>
                        <a:srgbClr val="5045A3"/>
                      </a:solidFill>
                      <a:prstDash val="solid"/>
                      <a:round/>
                      <a:headEnd type="none" w="med" len="med"/>
                      <a:tailEnd type="none" w="med" len="med"/>
                    </a:lnT>
                    <a:lnB w="9525" cap="flat" cmpd="sng" algn="ctr">
                      <a:solidFill>
                        <a:srgbClr val="D045A2"/>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panose="020F0502020204030204" pitchFamily="34" charset="0"/>
                        </a:rPr>
                        <a:t>64.22%</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9042A3"/>
                      </a:solidFill>
                      <a:prstDash val="solid"/>
                      <a:round/>
                      <a:headEnd type="none" w="med" len="med"/>
                      <a:tailEnd type="none" w="med" len="med"/>
                    </a:lnL>
                    <a:lnR w="28575" cap="flat" cmpd="dbl" algn="ctr">
                      <a:solidFill>
                        <a:srgbClr val="5043A3"/>
                      </a:solidFill>
                      <a:prstDash val="solid"/>
                      <a:round/>
                      <a:headEnd type="none" w="med" len="med"/>
                      <a:tailEnd type="none" w="med" len="med"/>
                    </a:lnR>
                    <a:lnT w="9525" cap="flat" cmpd="sng" algn="ctr">
                      <a:solidFill>
                        <a:srgbClr val="9042A3"/>
                      </a:solidFill>
                      <a:prstDash val="solid"/>
                      <a:round/>
                      <a:headEnd type="none" w="med" len="med"/>
                      <a:tailEnd type="none" w="med" len="med"/>
                    </a:lnT>
                    <a:lnB w="9525" cap="flat" cmpd="sng" algn="ctr">
                      <a:solidFill>
                        <a:srgbClr val="5045A2"/>
                      </a:solidFill>
                      <a:prstDash val="solid"/>
                      <a:round/>
                      <a:headEnd type="none" w="med" len="med"/>
                      <a:tailEnd type="none" w="med" len="med"/>
                    </a:lnB>
                    <a:solidFill>
                      <a:srgbClr val="FFFF00"/>
                    </a:solidFill>
                  </a:tcPr>
                </a:tc>
                <a:tc>
                  <a:txBody>
                    <a:bodyPr/>
                    <a:lstStyle/>
                    <a:p>
                      <a:pPr algn="r" rtl="0" fontAlgn="base"/>
                      <a:r>
                        <a:rPr lang="en-US" sz="1100" b="0" i="0" u="none" strike="noStrike">
                          <a:solidFill>
                            <a:srgbClr val="000000"/>
                          </a:solidFill>
                          <a:effectLst/>
                          <a:latin typeface="Calibri" panose="020F0502020204030204" pitchFamily="34" charset="0"/>
                        </a:rPr>
                        <a:t>13.72%</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5043A3"/>
                      </a:solidFill>
                      <a:prstDash val="solid"/>
                      <a:round/>
                      <a:headEnd type="none" w="med" len="med"/>
                      <a:tailEnd type="none" w="med" len="med"/>
                    </a:lnL>
                    <a:lnR w="28575" cap="flat" cmpd="dbl" algn="ctr">
                      <a:solidFill>
                        <a:srgbClr val="5043A3"/>
                      </a:solidFill>
                      <a:prstDash val="solid"/>
                      <a:round/>
                      <a:headEnd type="none" w="med" len="med"/>
                      <a:tailEnd type="none" w="med" len="med"/>
                    </a:lnR>
                    <a:lnT w="9525" cap="flat" cmpd="sng" algn="ctr">
                      <a:solidFill>
                        <a:srgbClr val="5043A3"/>
                      </a:solidFill>
                      <a:prstDash val="solid"/>
                      <a:round/>
                      <a:headEnd type="none" w="med" len="med"/>
                      <a:tailEnd type="none" w="med" len="med"/>
                    </a:lnT>
                    <a:lnB w="9525" cap="flat" cmpd="sng" algn="ctr">
                      <a:solidFill>
                        <a:srgbClr val="9045A2"/>
                      </a:solidFill>
                      <a:prstDash val="solid"/>
                      <a:round/>
                      <a:headEnd type="none" w="med" len="med"/>
                      <a:tailEnd type="none" w="med" len="med"/>
                    </a:lnB>
                    <a:solidFill>
                      <a:srgbClr val="FFFF00"/>
                    </a:solidFill>
                  </a:tcPr>
                </a:tc>
                <a:extLst>
                  <a:ext uri="{0D108BD9-81ED-4DB2-BD59-A6C34878D82A}">
                    <a16:rowId xmlns:a16="http://schemas.microsoft.com/office/drawing/2014/main" val="1711247505"/>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Internal</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a:noFill/>
                    </a:lnL>
                    <a:lnR w="28575" cap="flat" cmpd="dbl" algn="ctr">
                      <a:solidFill>
                        <a:srgbClr val="3044A2"/>
                      </a:solidFill>
                      <a:prstDash val="solid"/>
                      <a:round/>
                      <a:headEnd type="none" w="med" len="med"/>
                      <a:tailEnd type="none" w="med" len="med"/>
                    </a:lnR>
                    <a:lnT w="9525" cap="flat" cmpd="sng" algn="ctr">
                      <a:solidFill>
                        <a:srgbClr val="D04CA3"/>
                      </a:solidFill>
                      <a:prstDash val="solid"/>
                      <a:round/>
                      <a:headEnd type="none" w="med" len="med"/>
                      <a:tailEnd type="none" w="med" len="med"/>
                    </a:lnT>
                    <a:lnB w="9525" cap="flat" cmpd="sng" algn="ctr">
                      <a:solidFill>
                        <a:srgbClr val="F04CA2"/>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$21,631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3044A2"/>
                      </a:solidFill>
                      <a:prstDash val="solid"/>
                      <a:round/>
                      <a:headEnd type="none" w="med" len="med"/>
                      <a:tailEnd type="none" w="med" len="med"/>
                    </a:lnL>
                    <a:lnR w="28575" cap="flat" cmpd="dbl" algn="ctr">
                      <a:solidFill>
                        <a:srgbClr val="D045A2"/>
                      </a:solidFill>
                      <a:prstDash val="solid"/>
                      <a:round/>
                      <a:headEnd type="none" w="med" len="med"/>
                      <a:tailEnd type="none" w="med" len="med"/>
                    </a:lnR>
                    <a:lnT w="9525" cap="flat" cmpd="sng" algn="ctr">
                      <a:solidFill>
                        <a:srgbClr val="3044A2"/>
                      </a:solidFill>
                      <a:prstDash val="solid"/>
                      <a:round/>
                      <a:headEnd type="none" w="med" len="med"/>
                      <a:tailEnd type="none" w="med" len="med"/>
                    </a:lnT>
                    <a:lnB w="9525" cap="flat" cmpd="sng" algn="ctr">
                      <a:solidFill>
                        <a:srgbClr val="904DA2"/>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 $16,271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D045A2"/>
                      </a:solidFill>
                      <a:prstDash val="solid"/>
                      <a:round/>
                      <a:headEnd type="none" w="med" len="med"/>
                      <a:tailEnd type="none" w="med" len="med"/>
                    </a:lnL>
                    <a:lnR w="28575" cap="flat" cmpd="dbl" algn="ctr">
                      <a:solidFill>
                        <a:srgbClr val="5045A2"/>
                      </a:solidFill>
                      <a:prstDash val="solid"/>
                      <a:round/>
                      <a:headEnd type="none" w="med" len="med"/>
                      <a:tailEnd type="none" w="med" len="med"/>
                    </a:lnR>
                    <a:lnT w="9525" cap="flat" cmpd="sng" algn="ctr">
                      <a:solidFill>
                        <a:srgbClr val="D045A2"/>
                      </a:solidFill>
                      <a:prstDash val="solid"/>
                      <a:round/>
                      <a:headEnd type="none" w="med" len="med"/>
                      <a:tailEnd type="none" w="med" len="med"/>
                    </a:lnT>
                    <a:lnB w="9525" cap="flat" cmpd="sng" algn="ctr">
                      <a:solidFill>
                        <a:srgbClr val="B04FA2"/>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panose="020F0502020204030204" pitchFamily="34" charset="0"/>
                        </a:rPr>
                        <a:t>75.22%</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5045A2"/>
                      </a:solidFill>
                      <a:prstDash val="solid"/>
                      <a:round/>
                      <a:headEnd type="none" w="med" len="med"/>
                      <a:tailEnd type="none" w="med" len="med"/>
                    </a:lnL>
                    <a:lnR w="28575" cap="flat" cmpd="dbl" algn="ctr">
                      <a:solidFill>
                        <a:srgbClr val="9045A2"/>
                      </a:solidFill>
                      <a:prstDash val="solid"/>
                      <a:round/>
                      <a:headEnd type="none" w="med" len="med"/>
                      <a:tailEnd type="none" w="med" len="med"/>
                    </a:lnR>
                    <a:lnT w="9525" cap="flat" cmpd="sng" algn="ctr">
                      <a:solidFill>
                        <a:srgbClr val="5045A2"/>
                      </a:solidFill>
                      <a:prstDash val="solid"/>
                      <a:round/>
                      <a:headEnd type="none" w="med" len="med"/>
                      <a:tailEnd type="none" w="med" len="med"/>
                    </a:lnT>
                    <a:lnB w="9525" cap="flat" cmpd="sng" algn="ctr">
                      <a:solidFill>
                        <a:srgbClr val="9055A2"/>
                      </a:solidFill>
                      <a:prstDash val="solid"/>
                      <a:round/>
                      <a:headEnd type="none" w="med" len="med"/>
                      <a:tailEnd type="none" w="med" len="med"/>
                    </a:lnB>
                    <a:solidFill>
                      <a:srgbClr val="FFFF00"/>
                    </a:solidFill>
                  </a:tcPr>
                </a:tc>
                <a:tc>
                  <a:txBody>
                    <a:bodyPr/>
                    <a:lstStyle/>
                    <a:p>
                      <a:pPr algn="r" rtl="0" fontAlgn="base"/>
                      <a:r>
                        <a:rPr lang="en-US" sz="1100" b="0" i="0" u="none" strike="noStrike">
                          <a:solidFill>
                            <a:srgbClr val="000000"/>
                          </a:solidFill>
                          <a:effectLst/>
                          <a:latin typeface="Calibri" panose="020F0502020204030204" pitchFamily="34" charset="0"/>
                        </a:rPr>
                        <a:t>11.06%</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9045A2"/>
                      </a:solidFill>
                      <a:prstDash val="solid"/>
                      <a:round/>
                      <a:headEnd type="none" w="med" len="med"/>
                      <a:tailEnd type="none" w="med" len="med"/>
                    </a:lnL>
                    <a:lnR w="28575" cap="flat" cmpd="dbl" algn="ctr">
                      <a:solidFill>
                        <a:srgbClr val="9045A2"/>
                      </a:solidFill>
                      <a:prstDash val="solid"/>
                      <a:round/>
                      <a:headEnd type="none" w="med" len="med"/>
                      <a:tailEnd type="none" w="med" len="med"/>
                    </a:lnR>
                    <a:lnT w="9525" cap="flat" cmpd="sng" algn="ctr">
                      <a:solidFill>
                        <a:srgbClr val="9045A2"/>
                      </a:solidFill>
                      <a:prstDash val="solid"/>
                      <a:round/>
                      <a:headEnd type="none" w="med" len="med"/>
                      <a:tailEnd type="none" w="med" len="med"/>
                    </a:lnT>
                    <a:lnB w="9525" cap="flat" cmpd="sng" algn="ctr">
                      <a:solidFill>
                        <a:srgbClr val="B052A2"/>
                      </a:solidFill>
                      <a:prstDash val="solid"/>
                      <a:round/>
                      <a:headEnd type="none" w="med" len="med"/>
                      <a:tailEnd type="none" w="med" len="med"/>
                    </a:lnB>
                    <a:solidFill>
                      <a:srgbClr val="FFFF00"/>
                    </a:solidFill>
                  </a:tcPr>
                </a:tc>
                <a:extLst>
                  <a:ext uri="{0D108BD9-81ED-4DB2-BD59-A6C34878D82A}">
                    <a16:rowId xmlns:a16="http://schemas.microsoft.com/office/drawing/2014/main" val="1795179384"/>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NVI / Road Ready</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a:noFill/>
                    </a:lnL>
                    <a:lnR w="28575" cap="flat" cmpd="dbl" algn="ctr">
                      <a:solidFill>
                        <a:srgbClr val="904DA2"/>
                      </a:solidFill>
                      <a:prstDash val="solid"/>
                      <a:round/>
                      <a:headEnd type="none" w="med" len="med"/>
                      <a:tailEnd type="none" w="med" len="med"/>
                    </a:lnR>
                    <a:lnT w="9525" cap="flat" cmpd="sng" algn="ctr">
                      <a:solidFill>
                        <a:srgbClr val="F04CA2"/>
                      </a:solidFill>
                      <a:prstDash val="solid"/>
                      <a:round/>
                      <a:headEnd type="none" w="med" len="med"/>
                      <a:tailEnd type="none" w="med" len="med"/>
                    </a:lnT>
                    <a:lnB w="9525" cap="flat" cmpd="sng" algn="ctr">
                      <a:solidFill>
                        <a:srgbClr val="5054A2"/>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$23,596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904DA2"/>
                      </a:solidFill>
                      <a:prstDash val="solid"/>
                      <a:round/>
                      <a:headEnd type="none" w="med" len="med"/>
                      <a:tailEnd type="none" w="med" len="med"/>
                    </a:lnL>
                    <a:lnR w="28575" cap="flat" cmpd="dbl" algn="ctr">
                      <a:solidFill>
                        <a:srgbClr val="B04FA2"/>
                      </a:solidFill>
                      <a:prstDash val="solid"/>
                      <a:round/>
                      <a:headEnd type="none" w="med" len="med"/>
                      <a:tailEnd type="none" w="med" len="med"/>
                    </a:lnR>
                    <a:lnT w="9525" cap="flat" cmpd="sng" algn="ctr">
                      <a:solidFill>
                        <a:srgbClr val="904DA2"/>
                      </a:solidFill>
                      <a:prstDash val="solid"/>
                      <a:round/>
                      <a:headEnd type="none" w="med" len="med"/>
                      <a:tailEnd type="none" w="med" len="med"/>
                    </a:lnT>
                    <a:lnB w="9525" cap="flat" cmpd="sng" algn="ctr">
                      <a:solidFill>
                        <a:srgbClr val="505DA2"/>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 $23,596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B04FA2"/>
                      </a:solidFill>
                      <a:prstDash val="solid"/>
                      <a:round/>
                      <a:headEnd type="none" w="med" len="med"/>
                      <a:tailEnd type="none" w="med" len="med"/>
                    </a:lnL>
                    <a:lnR w="28575" cap="flat" cmpd="dbl" algn="ctr">
                      <a:solidFill>
                        <a:srgbClr val="9055A2"/>
                      </a:solidFill>
                      <a:prstDash val="solid"/>
                      <a:round/>
                      <a:headEnd type="none" w="med" len="med"/>
                      <a:tailEnd type="none" w="med" len="med"/>
                    </a:lnR>
                    <a:lnT w="9525" cap="flat" cmpd="sng" algn="ctr">
                      <a:solidFill>
                        <a:srgbClr val="B04FA2"/>
                      </a:solidFill>
                      <a:prstDash val="solid"/>
                      <a:round/>
                      <a:headEnd type="none" w="med" len="med"/>
                      <a:tailEnd type="none" w="med" len="med"/>
                    </a:lnT>
                    <a:lnB w="9525" cap="flat" cmpd="sng" algn="ctr">
                      <a:solidFill>
                        <a:srgbClr val="305BA2"/>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panose="020F0502020204030204" pitchFamily="34" charset="0"/>
                        </a:rPr>
                        <a:t>100.00%</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9055A2"/>
                      </a:solidFill>
                      <a:prstDash val="solid"/>
                      <a:round/>
                      <a:headEnd type="none" w="med" len="med"/>
                      <a:tailEnd type="none" w="med" len="med"/>
                    </a:lnL>
                    <a:lnR w="28575" cap="flat" cmpd="dbl" algn="ctr">
                      <a:solidFill>
                        <a:srgbClr val="B052A2"/>
                      </a:solidFill>
                      <a:prstDash val="solid"/>
                      <a:round/>
                      <a:headEnd type="none" w="med" len="med"/>
                      <a:tailEnd type="none" w="med" len="med"/>
                    </a:lnR>
                    <a:lnT w="9525" cap="flat" cmpd="sng" algn="ctr">
                      <a:solidFill>
                        <a:srgbClr val="9055A2"/>
                      </a:solidFill>
                      <a:prstDash val="solid"/>
                      <a:round/>
                      <a:headEnd type="none" w="med" len="med"/>
                      <a:tailEnd type="none" w="med" len="med"/>
                    </a:lnT>
                    <a:lnB w="9525" cap="flat" cmpd="sng" algn="ctr">
                      <a:solidFill>
                        <a:srgbClr val="5067A2"/>
                      </a:solidFill>
                      <a:prstDash val="solid"/>
                      <a:round/>
                      <a:headEnd type="none" w="med" len="med"/>
                      <a:tailEnd type="none" w="med" len="med"/>
                    </a:lnB>
                    <a:solidFill>
                      <a:srgbClr val="FFFF00"/>
                    </a:solidFill>
                  </a:tcPr>
                </a:tc>
                <a:tc>
                  <a:txBody>
                    <a:bodyPr/>
                    <a:lstStyle/>
                    <a:p>
                      <a:pPr algn="r" rtl="0" fontAlgn="base"/>
                      <a:r>
                        <a:rPr lang="en-US" sz="1100" b="0" i="0" u="none" strike="noStrike">
                          <a:solidFill>
                            <a:srgbClr val="000000"/>
                          </a:solidFill>
                          <a:effectLst/>
                          <a:latin typeface="Calibri" panose="020F0502020204030204" pitchFamily="34" charset="0"/>
                        </a:rPr>
                        <a:t>12.07%</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B052A2"/>
                      </a:solidFill>
                      <a:prstDash val="solid"/>
                      <a:round/>
                      <a:headEnd type="none" w="med" len="med"/>
                      <a:tailEnd type="none" w="med" len="med"/>
                    </a:lnL>
                    <a:lnR w="28575" cap="flat" cmpd="dbl" algn="ctr">
                      <a:solidFill>
                        <a:srgbClr val="B052A2"/>
                      </a:solidFill>
                      <a:prstDash val="solid"/>
                      <a:round/>
                      <a:headEnd type="none" w="med" len="med"/>
                      <a:tailEnd type="none" w="med" len="med"/>
                    </a:lnR>
                    <a:lnT w="9525" cap="flat" cmpd="sng" algn="ctr">
                      <a:solidFill>
                        <a:srgbClr val="B052A2"/>
                      </a:solidFill>
                      <a:prstDash val="solid"/>
                      <a:round/>
                      <a:headEnd type="none" w="med" len="med"/>
                      <a:tailEnd type="none" w="med" len="med"/>
                    </a:lnT>
                    <a:lnB w="9525" cap="flat" cmpd="sng" algn="ctr">
                      <a:solidFill>
                        <a:srgbClr val="5063A2"/>
                      </a:solidFill>
                      <a:prstDash val="solid"/>
                      <a:round/>
                      <a:headEnd type="none" w="med" len="med"/>
                      <a:tailEnd type="none" w="med" len="med"/>
                    </a:lnB>
                    <a:solidFill>
                      <a:srgbClr val="FFFF00"/>
                    </a:solidFill>
                  </a:tcPr>
                </a:tc>
                <a:extLst>
                  <a:ext uri="{0D108BD9-81ED-4DB2-BD59-A6C34878D82A}">
                    <a16:rowId xmlns:a16="http://schemas.microsoft.com/office/drawing/2014/main" val="67495132"/>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Adj. Cost Of Labor</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a:noFill/>
                    </a:lnL>
                    <a:lnR w="28575" cap="flat" cmpd="dbl" algn="ctr">
                      <a:solidFill>
                        <a:srgbClr val="505DA2"/>
                      </a:solidFill>
                      <a:prstDash val="solid"/>
                      <a:round/>
                      <a:headEnd type="none" w="med" len="med"/>
                      <a:tailEnd type="none" w="med" len="med"/>
                    </a:lnR>
                    <a:lnT w="9525" cap="flat" cmpd="sng" algn="ctr">
                      <a:solidFill>
                        <a:srgbClr val="5054A2"/>
                      </a:solidFill>
                      <a:prstDash val="solid"/>
                      <a:round/>
                      <a:headEnd type="none" w="med" len="med"/>
                      <a:tailEnd type="none" w="med" len="med"/>
                    </a:lnT>
                    <a:lnB w="9525" cap="flat" cmpd="sng" algn="ctr">
                      <a:solidFill>
                        <a:srgbClr val="F06CA2"/>
                      </a:solidFill>
                      <a:prstDash val="solid"/>
                      <a:round/>
                      <a:headEnd type="none" w="med" len="med"/>
                      <a:tailEnd type="none" w="med" len="med"/>
                    </a:lnB>
                    <a:no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28575" cap="flat" cmpd="dbl" algn="ctr">
                      <a:solidFill>
                        <a:srgbClr val="505DA2"/>
                      </a:solidFill>
                      <a:prstDash val="solid"/>
                      <a:round/>
                      <a:headEnd type="none" w="med" len="med"/>
                      <a:tailEnd type="none" w="med" len="med"/>
                    </a:lnL>
                    <a:lnR w="28575" cap="flat" cmpd="dbl" algn="ctr">
                      <a:solidFill>
                        <a:srgbClr val="305BA2"/>
                      </a:solidFill>
                      <a:prstDash val="solid"/>
                      <a:round/>
                      <a:headEnd type="none" w="med" len="med"/>
                      <a:tailEnd type="none" w="med" len="med"/>
                    </a:lnR>
                    <a:lnT w="9525" cap="flat" cmpd="sng" algn="ctr">
                      <a:solidFill>
                        <a:srgbClr val="505DA2"/>
                      </a:solidFill>
                      <a:prstDash val="solid"/>
                      <a:round/>
                      <a:headEnd type="none" w="med" len="med"/>
                      <a:tailEnd type="none" w="med" len="med"/>
                    </a:lnT>
                    <a:lnB w="9525" cap="flat" cmpd="sng" algn="ctr">
                      <a:solidFill>
                        <a:srgbClr val="9069A2"/>
                      </a:solidFill>
                      <a:prstDash val="solid"/>
                      <a:round/>
                      <a:headEnd type="none" w="med" len="med"/>
                      <a:tailEnd type="none" w="med" len="med"/>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$6,749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305BA2"/>
                      </a:solidFill>
                      <a:prstDash val="solid"/>
                      <a:round/>
                      <a:headEnd type="none" w="med" len="med"/>
                      <a:tailEnd type="none" w="med" len="med"/>
                    </a:lnL>
                    <a:lnR w="28575" cap="flat" cmpd="dbl" algn="ctr">
                      <a:solidFill>
                        <a:srgbClr val="5067A2"/>
                      </a:solidFill>
                      <a:prstDash val="solid"/>
                      <a:round/>
                      <a:headEnd type="none" w="med" len="med"/>
                      <a:tailEnd type="none" w="med" len="med"/>
                    </a:lnR>
                    <a:lnT w="9525" cap="flat" cmpd="sng" algn="ctr">
                      <a:solidFill>
                        <a:srgbClr val="305BA2"/>
                      </a:solidFill>
                      <a:prstDash val="solid"/>
                      <a:round/>
                      <a:headEnd type="none" w="med" len="med"/>
                      <a:tailEnd type="none" w="med" len="med"/>
                    </a:lnT>
                    <a:lnB w="9525" cap="flat" cmpd="sng" algn="ctr">
                      <a:solidFill>
                        <a:srgbClr val="3070A2"/>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panose="020F0502020204030204" pitchFamily="34" charset="0"/>
                        </a:rPr>
                        <a:t>0%</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5067A2"/>
                      </a:solidFill>
                      <a:prstDash val="solid"/>
                      <a:round/>
                      <a:headEnd type="none" w="med" len="med"/>
                      <a:tailEnd type="none" w="med" len="med"/>
                    </a:lnL>
                    <a:lnR w="28575" cap="flat" cmpd="dbl" algn="ctr">
                      <a:solidFill>
                        <a:srgbClr val="5063A2"/>
                      </a:solidFill>
                      <a:prstDash val="solid"/>
                      <a:round/>
                      <a:headEnd type="none" w="med" len="med"/>
                      <a:tailEnd type="none" w="med" len="med"/>
                    </a:lnR>
                    <a:lnT w="9525" cap="flat" cmpd="sng" algn="ctr">
                      <a:solidFill>
                        <a:srgbClr val="5067A2"/>
                      </a:solidFill>
                      <a:prstDash val="solid"/>
                      <a:round/>
                      <a:headEnd type="none" w="med" len="med"/>
                      <a:tailEnd type="none" w="med" len="med"/>
                    </a:lnT>
                    <a:lnB w="9525" cap="flat" cmpd="sng" algn="ctr">
                      <a:solidFill>
                        <a:srgbClr val="306EA2"/>
                      </a:solidFill>
                      <a:prstDash val="solid"/>
                      <a:round/>
                      <a:headEnd type="none" w="med" len="med"/>
                      <a:tailEnd type="none" w="med" len="med"/>
                    </a:lnB>
                    <a:solidFill>
                      <a:srgbClr val="FFFF00"/>
                    </a:solidFill>
                  </a:tcPr>
                </a:tc>
                <a:tc>
                  <a:txBody>
                    <a:bodyPr/>
                    <a:lstStyle/>
                    <a:p>
                      <a:pPr algn="r" rtl="0" fontAlgn="base"/>
                      <a:r>
                        <a:rPr lang="en-US" sz="1100" b="0" i="0" u="none" strike="noStrike">
                          <a:solidFill>
                            <a:srgbClr val="000000"/>
                          </a:solidFill>
                          <a:effectLst/>
                          <a:latin typeface="Calibri" panose="020F0502020204030204" pitchFamily="34" charset="0"/>
                        </a:rPr>
                        <a:t>0.00%</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5063A2"/>
                      </a:solidFill>
                      <a:prstDash val="solid"/>
                      <a:round/>
                      <a:headEnd type="none" w="med" len="med"/>
                      <a:tailEnd type="none" w="med" len="med"/>
                    </a:lnL>
                    <a:lnR w="28575" cap="flat" cmpd="dbl" algn="ctr">
                      <a:solidFill>
                        <a:srgbClr val="5063A2"/>
                      </a:solidFill>
                      <a:prstDash val="solid"/>
                      <a:round/>
                      <a:headEnd type="none" w="med" len="med"/>
                      <a:tailEnd type="none" w="med" len="med"/>
                    </a:lnR>
                    <a:lnT w="9525" cap="flat" cmpd="sng" algn="ctr">
                      <a:solidFill>
                        <a:srgbClr val="5063A2"/>
                      </a:solidFill>
                      <a:prstDash val="solid"/>
                      <a:round/>
                      <a:headEnd type="none" w="med" len="med"/>
                      <a:tailEnd type="none" w="med" len="med"/>
                    </a:lnT>
                    <a:lnB w="9525" cap="flat" cmpd="sng" algn="ctr">
                      <a:solidFill>
                        <a:srgbClr val="306FA2"/>
                      </a:solidFill>
                      <a:prstDash val="solid"/>
                      <a:round/>
                      <a:headEnd type="none" w="med" len="med"/>
                      <a:tailEnd type="none" w="med" len="med"/>
                    </a:lnB>
                    <a:solidFill>
                      <a:srgbClr val="FFFF00"/>
                    </a:solidFill>
                  </a:tcPr>
                </a:tc>
                <a:extLst>
                  <a:ext uri="{0D108BD9-81ED-4DB2-BD59-A6C34878D82A}">
                    <a16:rowId xmlns:a16="http://schemas.microsoft.com/office/drawing/2014/main" val="1150921362"/>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w="9525" cap="flat" cmpd="sng" algn="ctr">
                      <a:solidFill>
                        <a:srgbClr val="7064A2"/>
                      </a:solidFill>
                      <a:prstDash val="solid"/>
                      <a:round/>
                      <a:headEnd type="none" w="med" len="med"/>
                      <a:tailEnd type="none" w="med" len="med"/>
                    </a:lnB>
                    <a:solidFill>
                      <a:srgbClr val="4472C4"/>
                    </a:solidFill>
                  </a:tcPr>
                </a:tc>
                <a:tc>
                  <a:txBody>
                    <a:bodyPr/>
                    <a:lstStyle/>
                    <a:p>
                      <a:pPr algn="r" rtl="0" fontAlgn="base"/>
                      <a:r>
                        <a:rPr lang="en-US" sz="1000" b="1" i="0" u="none" strike="noStrike">
                          <a:effectLst/>
                          <a:latin typeface="Arial" panose="020B0604020202020204" pitchFamily="34" charset="0"/>
                        </a:rPr>
                        <a:t>Total</a:t>
                      </a:r>
                      <a:r>
                        <a:rPr lang="en-US" sz="1000" b="0" i="0">
                          <a:effectLst/>
                          <a:latin typeface="Arial" panose="020B0604020202020204" pitchFamily="34" charset="0"/>
                        </a:rPr>
                        <a:t> </a:t>
                      </a:r>
                      <a:endParaRPr lang="en-US" b="0" i="0">
                        <a:effectLst/>
                      </a:endParaRPr>
                    </a:p>
                  </a:txBody>
                  <a:tcPr marL="9525" marR="9525" marT="9525" anchor="b">
                    <a:lnL>
                      <a:noFill/>
                    </a:lnL>
                    <a:lnR w="28575" cap="flat" cmpd="dbl" algn="ctr">
                      <a:solidFill>
                        <a:srgbClr val="9069A2"/>
                      </a:solidFill>
                      <a:prstDash val="solid"/>
                      <a:round/>
                      <a:headEnd type="none" w="med" len="med"/>
                      <a:tailEnd type="none" w="med" len="med"/>
                    </a:lnR>
                    <a:lnT w="9525" cap="flat" cmpd="sng" algn="ctr">
                      <a:solidFill>
                        <a:srgbClr val="F06CA2"/>
                      </a:solidFill>
                      <a:prstDash val="solid"/>
                      <a:round/>
                      <a:headEnd type="none" w="med" len="med"/>
                      <a:tailEnd type="none" w="med" len="med"/>
                    </a:lnT>
                    <a:lnB w="9525" cap="flat" cmpd="sng" algn="ctr">
                      <a:solidFill>
                        <a:srgbClr val="F06CA2"/>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panose="020F0502020204030204" pitchFamily="34" charset="0"/>
                        </a:rPr>
                        <a:t>$195,558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9069A2"/>
                      </a:solidFill>
                      <a:prstDash val="solid"/>
                      <a:round/>
                      <a:headEnd type="none" w="med" len="med"/>
                      <a:tailEnd type="none" w="med" len="med"/>
                    </a:lnL>
                    <a:lnR w="28575" cap="flat" cmpd="dbl" algn="ctr">
                      <a:solidFill>
                        <a:srgbClr val="3070A2"/>
                      </a:solidFill>
                      <a:prstDash val="solid"/>
                      <a:round/>
                      <a:headEnd type="none" w="med" len="med"/>
                      <a:tailEnd type="none" w="med" len="med"/>
                    </a:lnR>
                    <a:lnT w="9525" cap="flat" cmpd="sng" algn="ctr">
                      <a:solidFill>
                        <a:srgbClr val="9069A2"/>
                      </a:solidFill>
                      <a:prstDash val="solid"/>
                      <a:round/>
                      <a:headEnd type="none" w="med" len="med"/>
                      <a:tailEnd type="none" w="med" len="med"/>
                    </a:lnT>
                    <a:lnB w="9525" cap="flat" cmpd="sng" algn="ctr">
                      <a:solidFill>
                        <a:srgbClr val="9069A2"/>
                      </a:solidFill>
                      <a:prstDash val="solid"/>
                      <a:round/>
                      <a:headEnd type="none" w="med" len="med"/>
                      <a:tailEnd type="none" w="med" len="med"/>
                    </a:lnB>
                    <a:solidFill>
                      <a:srgbClr val="FFFF00"/>
                    </a:solidFill>
                  </a:tcPr>
                </a:tc>
                <a:tc>
                  <a:txBody>
                    <a:bodyPr/>
                    <a:lstStyle/>
                    <a:p>
                      <a:pPr algn="l" rtl="0" fontAlgn="base"/>
                      <a:r>
                        <a:rPr lang="en-US" sz="1100" b="0" i="0" u="none" strike="noStrike">
                          <a:solidFill>
                            <a:srgbClr val="000000"/>
                          </a:solidFill>
                          <a:effectLst/>
                          <a:latin typeface="Calibri" panose="020F0502020204030204" pitchFamily="34" charset="0"/>
                        </a:rPr>
                        <a:t> $153,537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3070A2"/>
                      </a:solidFill>
                      <a:prstDash val="solid"/>
                      <a:round/>
                      <a:headEnd type="none" w="med" len="med"/>
                      <a:tailEnd type="none" w="med" len="med"/>
                    </a:lnL>
                    <a:lnR w="28575" cap="flat" cmpd="dbl" algn="ctr">
                      <a:solidFill>
                        <a:srgbClr val="306EA2"/>
                      </a:solidFill>
                      <a:prstDash val="solid"/>
                      <a:round/>
                      <a:headEnd type="none" w="med" len="med"/>
                      <a:tailEnd type="none" w="med" len="med"/>
                    </a:lnR>
                    <a:lnT w="9525" cap="flat" cmpd="sng" algn="ctr">
                      <a:solidFill>
                        <a:srgbClr val="3070A2"/>
                      </a:solidFill>
                      <a:prstDash val="solid"/>
                      <a:round/>
                      <a:headEnd type="none" w="med" len="med"/>
                      <a:tailEnd type="none" w="med" len="med"/>
                    </a:lnT>
                    <a:lnB w="9525" cap="flat" cmpd="sng" algn="ctr">
                      <a:solidFill>
                        <a:srgbClr val="3070A2"/>
                      </a:solidFill>
                      <a:prstDash val="solid"/>
                      <a:round/>
                      <a:headEnd type="none" w="med" len="med"/>
                      <a:tailEnd type="none" w="med" len="med"/>
                    </a:lnB>
                    <a:solidFill>
                      <a:srgbClr val="FFFF00"/>
                    </a:solidFill>
                  </a:tcPr>
                </a:tc>
                <a:tc>
                  <a:txBody>
                    <a:bodyPr/>
                    <a:lstStyle/>
                    <a:p>
                      <a:pPr algn="r" rtl="0" fontAlgn="base"/>
                      <a:r>
                        <a:rPr lang="en-US" sz="1100" b="0" i="0" u="none" strike="noStrike">
                          <a:solidFill>
                            <a:srgbClr val="000000"/>
                          </a:solidFill>
                          <a:effectLst/>
                          <a:latin typeface="Calibri" panose="020F0502020204030204" pitchFamily="34" charset="0"/>
                        </a:rPr>
                        <a:t>78.51%</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306EA2"/>
                      </a:solidFill>
                      <a:prstDash val="solid"/>
                      <a:round/>
                      <a:headEnd type="none" w="med" len="med"/>
                      <a:tailEnd type="none" w="med" len="med"/>
                    </a:lnL>
                    <a:lnR w="28575" cap="flat" cmpd="dbl" algn="ctr">
                      <a:solidFill>
                        <a:srgbClr val="306FA2"/>
                      </a:solidFill>
                      <a:prstDash val="solid"/>
                      <a:round/>
                      <a:headEnd type="none" w="med" len="med"/>
                      <a:tailEnd type="none" w="med" len="med"/>
                    </a:lnR>
                    <a:lnT w="9525" cap="flat" cmpd="sng" algn="ctr">
                      <a:solidFill>
                        <a:srgbClr val="306EA2"/>
                      </a:solidFill>
                      <a:prstDash val="solid"/>
                      <a:round/>
                      <a:headEnd type="none" w="med" len="med"/>
                      <a:tailEnd type="none" w="med" len="med"/>
                    </a:lnT>
                    <a:lnB w="9525" cap="flat" cmpd="sng" algn="ctr">
                      <a:solidFill>
                        <a:srgbClr val="306EA2"/>
                      </a:solidFill>
                      <a:prstDash val="solid"/>
                      <a:round/>
                      <a:headEnd type="none" w="med" len="med"/>
                      <a:tailEnd type="none" w="med" len="med"/>
                    </a:lnB>
                    <a:solidFill>
                      <a:srgbClr val="FFFF00"/>
                    </a:solidFill>
                  </a:tcPr>
                </a:tc>
                <a:tc>
                  <a:txBody>
                    <a:bodyPr/>
                    <a:lstStyle/>
                    <a:p>
                      <a:pPr algn="r" rtl="0" fontAlgn="base"/>
                      <a:r>
                        <a:rPr lang="en-US" sz="1100" b="0" i="0" u="none" strike="noStrike">
                          <a:solidFill>
                            <a:srgbClr val="000000"/>
                          </a:solidFill>
                          <a:effectLst/>
                          <a:latin typeface="Calibri" panose="020F0502020204030204" pitchFamily="34" charset="0"/>
                        </a:rPr>
                        <a:t>100.00%</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28575" cap="flat" cmpd="dbl" algn="ctr">
                      <a:solidFill>
                        <a:srgbClr val="306FA2"/>
                      </a:solidFill>
                      <a:prstDash val="solid"/>
                      <a:round/>
                      <a:headEnd type="none" w="med" len="med"/>
                      <a:tailEnd type="none" w="med" len="med"/>
                    </a:lnL>
                    <a:lnR w="28575" cap="flat" cmpd="dbl" algn="ctr">
                      <a:solidFill>
                        <a:srgbClr val="306FA2"/>
                      </a:solidFill>
                      <a:prstDash val="solid"/>
                      <a:round/>
                      <a:headEnd type="none" w="med" len="med"/>
                      <a:tailEnd type="none" w="med" len="med"/>
                    </a:lnR>
                    <a:lnT w="9525" cap="flat" cmpd="sng" algn="ctr">
                      <a:solidFill>
                        <a:srgbClr val="306FA2"/>
                      </a:solidFill>
                      <a:prstDash val="solid"/>
                      <a:round/>
                      <a:headEnd type="none" w="med" len="med"/>
                      <a:tailEnd type="none" w="med" len="med"/>
                    </a:lnT>
                    <a:lnB w="9525" cap="flat" cmpd="sng" algn="ctr">
                      <a:solidFill>
                        <a:srgbClr val="306FA2"/>
                      </a:solidFill>
                      <a:prstDash val="solid"/>
                      <a:round/>
                      <a:headEnd type="none" w="med" len="med"/>
                      <a:tailEnd type="none" w="med" len="med"/>
                    </a:lnB>
                    <a:solidFill>
                      <a:srgbClr val="FFFF00"/>
                    </a:solidFill>
                  </a:tcPr>
                </a:tc>
                <a:extLst>
                  <a:ext uri="{0D108BD9-81ED-4DB2-BD59-A6C34878D82A}">
                    <a16:rowId xmlns:a16="http://schemas.microsoft.com/office/drawing/2014/main" val="219683688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411093" y="1875987"/>
            <a:ext cx="4184035" cy="3880772"/>
          </a:xfrm>
        </p:spPr>
        <p:txBody>
          <a:bodyPr vert="horz" lIns="91440" tIns="45720" rIns="91440" bIns="45720" rtlCol="0" anchor="t">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a:ea typeface="Calibri"/>
                <a:cs typeface="Calibri"/>
              </a:rPr>
              <a:t>Current practices</a:t>
            </a:r>
            <a:r>
              <a:rPr lang="en-US" dirty="0">
                <a:solidFill>
                  <a:srgbClr val="221E1F"/>
                </a:solidFill>
                <a:latin typeface="Calibri"/>
                <a:ea typeface="Calibri"/>
                <a:cs typeface="Calibri"/>
              </a:rPr>
              <a:t> </a:t>
            </a:r>
            <a:endParaRPr lang="en-US" sz="1800" b="0" i="0" u="none" strike="noStrike" baseline="0" dirty="0">
              <a:solidFill>
                <a:srgbClr val="221E1F"/>
              </a:solidFill>
              <a:latin typeface="Calibri" panose="020F0502020204030204" pitchFamily="34" charset="0"/>
              <a:ea typeface="Calibri"/>
              <a:cs typeface="Calibri"/>
            </a:endParaRPr>
          </a:p>
          <a:p>
            <a:pPr lvl="1">
              <a:buFont typeface="Courier New" charset="2"/>
              <a:buChar char="o"/>
            </a:pPr>
            <a:r>
              <a:rPr lang="en-US" dirty="0">
                <a:solidFill>
                  <a:srgbClr val="221E1F"/>
                </a:solidFill>
                <a:latin typeface="Calibri"/>
                <a:ea typeface="Calibri"/>
                <a:cs typeface="Calibri"/>
              </a:rPr>
              <a:t>Old AC, Older equipment, don't really evaluate how much energy we waste, turnover issues</a:t>
            </a:r>
          </a:p>
          <a:p>
            <a:r>
              <a:rPr lang="en-US" sz="1800" b="0" i="0" u="none" strike="noStrike" baseline="0" dirty="0">
                <a:solidFill>
                  <a:srgbClr val="221E1F"/>
                </a:solidFill>
                <a:latin typeface="Calibri" panose="020F0502020204030204" pitchFamily="34" charset="0"/>
              </a:rPr>
              <a:t>Goals for improvement </a:t>
            </a:r>
          </a:p>
          <a:p>
            <a:pPr lvl="1">
              <a:buFont typeface="Courier New" charset="2"/>
              <a:buChar char="o"/>
            </a:pPr>
            <a:r>
              <a:rPr lang="en-US" dirty="0">
                <a:solidFill>
                  <a:srgbClr val="221E1F"/>
                </a:solidFill>
                <a:latin typeface="Calibri"/>
                <a:ea typeface="Calibri"/>
                <a:cs typeface="Calibri"/>
              </a:rPr>
              <a:t>Get more modern and energy efficient equipment, reduce turnover </a:t>
            </a:r>
            <a:r>
              <a:rPr lang="en-US" dirty="0" err="1">
                <a:solidFill>
                  <a:srgbClr val="221E1F"/>
                </a:solidFill>
                <a:latin typeface="Calibri"/>
                <a:ea typeface="Calibri"/>
                <a:cs typeface="Calibri"/>
              </a:rPr>
              <a:t>nd</a:t>
            </a:r>
            <a:r>
              <a:rPr lang="en-US" dirty="0">
                <a:solidFill>
                  <a:srgbClr val="221E1F"/>
                </a:solidFill>
                <a:latin typeface="Calibri"/>
                <a:ea typeface="Calibri"/>
                <a:cs typeface="Calibri"/>
              </a:rPr>
              <a:t> expenses </a:t>
            </a:r>
          </a:p>
          <a:p>
            <a:r>
              <a:rPr lang="en-US" sz="1800" b="0" i="0" u="none" strike="noStrike" baseline="0" dirty="0">
                <a:solidFill>
                  <a:srgbClr val="221E1F"/>
                </a:solidFill>
                <a:latin typeface="Calibri" panose="020F0502020204030204" pitchFamily="34" charset="0"/>
              </a:rPr>
              <a:t>Plans to achieve your goals </a:t>
            </a:r>
          </a:p>
          <a:p>
            <a:pPr lvl="1">
              <a:buFont typeface="Courier New" charset="2"/>
              <a:buChar char="o"/>
            </a:pPr>
            <a:r>
              <a:rPr lang="en-US" dirty="0">
                <a:solidFill>
                  <a:srgbClr val="221E1F"/>
                </a:solidFill>
                <a:latin typeface="Calibri"/>
                <a:ea typeface="Calibri"/>
                <a:cs typeface="Calibri"/>
              </a:rPr>
              <a:t>Form a tech committee to  go over options for new equipment, work with quick lube guys to figure out why turnover is an issue</a:t>
            </a:r>
          </a:p>
          <a:p>
            <a:r>
              <a:rPr lang="en-US" sz="1800" b="0" i="0" u="none" strike="noStrike" baseline="0" dirty="0">
                <a:solidFill>
                  <a:srgbClr val="221E1F"/>
                </a:solidFill>
                <a:latin typeface="Calibri" panose="020F0502020204030204" pitchFamily="34" charset="0"/>
              </a:rPr>
              <a:t>Plans to evaluate your changes </a:t>
            </a:r>
          </a:p>
          <a:p>
            <a:pPr lvl="1">
              <a:buFont typeface="Courier New" charset="2"/>
              <a:buChar char="o"/>
            </a:pPr>
            <a:r>
              <a:rPr lang="en-US" dirty="0">
                <a:solidFill>
                  <a:srgbClr val="221E1F"/>
                </a:solidFill>
                <a:latin typeface="Calibri"/>
                <a:ea typeface="Calibri"/>
                <a:cs typeface="Calibri"/>
              </a:rPr>
              <a:t>Track expenses before and after changes are implemented to see if we actually are reducing costs at all </a:t>
            </a:r>
          </a:p>
          <a:p>
            <a:endParaRPr lang="en-US" dirty="0"/>
          </a:p>
        </p:txBody>
      </p:sp>
      <p:graphicFrame>
        <p:nvGraphicFramePr>
          <p:cNvPr id="15" name="Content Placeholder 14">
            <a:extLst>
              <a:ext uri="{FF2B5EF4-FFF2-40B4-BE49-F238E27FC236}">
                <a16:creationId xmlns:a16="http://schemas.microsoft.com/office/drawing/2014/main" id="{ED8F7088-F877-194B-5001-0825C479336D}"/>
              </a:ext>
            </a:extLst>
          </p:cNvPr>
          <p:cNvGraphicFramePr>
            <a:graphicFrameLocks noGrp="1"/>
          </p:cNvGraphicFramePr>
          <p:nvPr>
            <p:ph sz="half" idx="2"/>
            <p:extLst>
              <p:ext uri="{D42A27DB-BD31-4B8C-83A1-F6EECF244321}">
                <p14:modId xmlns:p14="http://schemas.microsoft.com/office/powerpoint/2010/main" val="2339682542"/>
              </p:ext>
            </p:extLst>
          </p:nvPr>
        </p:nvGraphicFramePr>
        <p:xfrm>
          <a:off x="5168747" y="1955493"/>
          <a:ext cx="5718781" cy="3707555"/>
        </p:xfrm>
        <a:graphic>
          <a:graphicData uri="http://schemas.openxmlformats.org/drawingml/2006/table">
            <a:tbl>
              <a:tblPr bandRow="1">
                <a:tableStyleId>{5C22544A-7EE6-4342-B048-85BDC9FD1C3A}</a:tableStyleId>
              </a:tblPr>
              <a:tblGrid>
                <a:gridCol w="3177105">
                  <a:extLst>
                    <a:ext uri="{9D8B030D-6E8A-4147-A177-3AD203B41FA5}">
                      <a16:colId xmlns:a16="http://schemas.microsoft.com/office/drawing/2014/main" val="3990577303"/>
                    </a:ext>
                  </a:extLst>
                </a:gridCol>
                <a:gridCol w="1221960">
                  <a:extLst>
                    <a:ext uri="{9D8B030D-6E8A-4147-A177-3AD203B41FA5}">
                      <a16:colId xmlns:a16="http://schemas.microsoft.com/office/drawing/2014/main" val="4200636751"/>
                    </a:ext>
                  </a:extLst>
                </a:gridCol>
                <a:gridCol w="733175">
                  <a:extLst>
                    <a:ext uri="{9D8B030D-6E8A-4147-A177-3AD203B41FA5}">
                      <a16:colId xmlns:a16="http://schemas.microsoft.com/office/drawing/2014/main" val="1915791758"/>
                    </a:ext>
                  </a:extLst>
                </a:gridCol>
                <a:gridCol w="586541">
                  <a:extLst>
                    <a:ext uri="{9D8B030D-6E8A-4147-A177-3AD203B41FA5}">
                      <a16:colId xmlns:a16="http://schemas.microsoft.com/office/drawing/2014/main" val="3471263040"/>
                    </a:ext>
                  </a:extLst>
                </a:gridCol>
              </a:tblGrid>
              <a:tr h="247914">
                <a:tc>
                  <a:txBody>
                    <a:bodyPr/>
                    <a:lstStyle/>
                    <a:p>
                      <a:pPr algn="l" rtl="0" fontAlgn="base"/>
                      <a:r>
                        <a:rPr lang="en-US" sz="1000" b="1" i="0" u="none" strike="noStrike">
                          <a:effectLst/>
                          <a:latin typeface="Arial"/>
                        </a:rPr>
                        <a:t>                     Service Department Profit Centering    </a:t>
                      </a:r>
                      <a:r>
                        <a:rPr lang="en-US" sz="800" b="1" i="0" u="none" strike="noStrike" dirty="0">
                          <a:effectLst/>
                          <a:latin typeface="Arial"/>
                        </a:rPr>
                        <a:t> </a:t>
                      </a:r>
                      <a:r>
                        <a:rPr lang="en-US" sz="800" b="0" i="0" dirty="0">
                          <a:effectLst/>
                          <a:latin typeface="Arial"/>
                        </a:rPr>
                        <a:t> </a:t>
                      </a:r>
                      <a:endParaRPr lang="en-US" b="0" i="0" dirty="0">
                        <a:effectLst/>
                        <a:latin typeface="Arial"/>
                      </a:endParaRPr>
                    </a:p>
                  </a:txBody>
                  <a:tcPr marL="9525" marR="9525" marT="9525" anchor="b">
                    <a:lnL>
                      <a:noFill/>
                    </a:lnL>
                    <a:lnR>
                      <a:noFill/>
                    </a:lnR>
                    <a:lnT>
                      <a:noFill/>
                    </a:lnT>
                    <a:lnB>
                      <a:noFill/>
                    </a:lnB>
                    <a:noFill/>
                  </a:tcPr>
                </a:tc>
                <a:tc>
                  <a:txBody>
                    <a:bodyPr/>
                    <a:lstStyle/>
                    <a:p>
                      <a:pPr algn="l" rtl="0" fontAlgn="base"/>
                      <a:endParaRPr lang="en-US" sz="1200" b="0" i="0" dirty="0">
                        <a:effectLst/>
                        <a:latin typeface="Aptos"/>
                      </a:endParaRPr>
                    </a:p>
                  </a:txBody>
                  <a:tcPr marL="9525" marR="9525" marT="9525" anchor="b">
                    <a:lnL>
                      <a:noFill/>
                    </a:lnL>
                    <a:lnR>
                      <a:noFill/>
                    </a:lnR>
                    <a:lnT>
                      <a:noFill/>
                    </a:lnT>
                    <a:lnB>
                      <a:noFill/>
                    </a:lnB>
                    <a:noFill/>
                  </a:tcPr>
                </a:tc>
                <a:tc>
                  <a:txBody>
                    <a:bodyPr/>
                    <a:lstStyle/>
                    <a:p>
                      <a:pPr algn="l" rtl="0" fontAlgn="base"/>
                      <a:endParaRPr lang="en-US" sz="1200" b="0" i="0" dirty="0">
                        <a:effectLst/>
                        <a:latin typeface="Aptos"/>
                      </a:endParaRPr>
                    </a:p>
                  </a:txBody>
                  <a:tcPr marL="9525" marR="9525" marT="9525" anchor="b">
                    <a:lnL>
                      <a:noFill/>
                    </a:lnL>
                    <a:lnR>
                      <a:noFill/>
                    </a:lnR>
                    <a:lnT>
                      <a:noFill/>
                    </a:lnT>
                    <a:lnB>
                      <a:noFill/>
                    </a:lnB>
                    <a:noFill/>
                  </a:tcPr>
                </a:tc>
                <a:tc>
                  <a:txBody>
                    <a:bodyPr/>
                    <a:lstStyle/>
                    <a:p>
                      <a:pPr algn="l" rtl="0" fontAlgn="base"/>
                      <a:endParaRPr lang="en-US" sz="1200" b="0" i="0" dirty="0">
                        <a:effectLst/>
                        <a:latin typeface="Aptos"/>
                      </a:endParaRPr>
                    </a:p>
                  </a:txBody>
                  <a:tcPr marL="9525" marR="9525" marT="9525" anchor="b">
                    <a:lnL>
                      <a:noFill/>
                    </a:lnL>
                    <a:lnR>
                      <a:noFill/>
                    </a:lnR>
                    <a:lnT>
                      <a:noFill/>
                    </a:lnT>
                    <a:lnB>
                      <a:noFill/>
                    </a:lnB>
                    <a:noFill/>
                  </a:tcPr>
                </a:tc>
                <a:extLst>
                  <a:ext uri="{0D108BD9-81ED-4DB2-BD59-A6C34878D82A}">
                    <a16:rowId xmlns:a16="http://schemas.microsoft.com/office/drawing/2014/main" val="1996392295"/>
                  </a:ext>
                </a:extLst>
              </a:tr>
              <a:tr h="162915">
                <a:tc>
                  <a:txBody>
                    <a:bodyPr/>
                    <a:lstStyle/>
                    <a:p>
                      <a:pPr algn="l" rtl="0" fontAlgn="base"/>
                      <a:endParaRPr lang="en-US" sz="1200" b="0" i="0" dirty="0">
                        <a:effectLst/>
                        <a:latin typeface="Aptos"/>
                      </a:endParaRPr>
                    </a:p>
                  </a:txBody>
                  <a:tcPr marL="9525" marR="9525" marT="9525" anchor="b">
                    <a:lnL>
                      <a:noFill/>
                    </a:lnL>
                    <a:lnR>
                      <a:noFill/>
                    </a:lnR>
                    <a:lnT>
                      <a:noFill/>
                    </a:lnT>
                    <a:lnB w="9525" cap="flat" cmpd="sng" algn="ctr">
                      <a:solidFill>
                        <a:srgbClr val="E0D576"/>
                      </a:solidFill>
                      <a:prstDash val="solid"/>
                      <a:round/>
                      <a:headEnd type="none" w="med" len="med"/>
                      <a:tailEnd type="none" w="med" len="med"/>
                    </a:lnB>
                    <a:noFill/>
                  </a:tcPr>
                </a:tc>
                <a:tc>
                  <a:txBody>
                    <a:bodyPr/>
                    <a:lstStyle/>
                    <a:p>
                      <a:pPr algn="l" rtl="0" fontAlgn="base"/>
                      <a:endParaRPr lang="en-US" sz="1200" b="0" i="0" dirty="0">
                        <a:effectLst/>
                        <a:latin typeface="Aptos"/>
                      </a:endParaRPr>
                    </a:p>
                  </a:txBody>
                  <a:tcPr marL="9525" marR="9525" marT="9525" anchor="b">
                    <a:lnL>
                      <a:noFill/>
                    </a:lnL>
                    <a:lnR>
                      <a:noFill/>
                    </a:lnR>
                    <a:lnT>
                      <a:noFill/>
                    </a:lnT>
                    <a:lnB w="9525" cap="flat" cmpd="sng" algn="ctr">
                      <a:solidFill>
                        <a:srgbClr val="80D676"/>
                      </a:solidFill>
                      <a:prstDash val="solid"/>
                      <a:round/>
                      <a:headEnd type="none" w="med" len="med"/>
                      <a:tailEnd type="none" w="med" len="med"/>
                    </a:lnB>
                    <a:noFill/>
                  </a:tcPr>
                </a:tc>
                <a:tc>
                  <a:txBody>
                    <a:bodyPr/>
                    <a:lstStyle/>
                    <a:p>
                      <a:pPr algn="l" rtl="0" fontAlgn="base"/>
                      <a:endParaRPr lang="en-US" sz="1200" b="0" i="0" dirty="0">
                        <a:effectLst/>
                        <a:latin typeface="Aptos"/>
                      </a:endParaRPr>
                    </a:p>
                  </a:txBody>
                  <a:tcPr marL="9525" marR="9525" marT="9525" anchor="b">
                    <a:lnL>
                      <a:noFill/>
                    </a:lnL>
                    <a:lnR>
                      <a:noFill/>
                    </a:lnR>
                    <a:lnT>
                      <a:noFill/>
                    </a:lnT>
                    <a:lnB w="9525" cap="flat" cmpd="sng" algn="ctr">
                      <a:solidFill>
                        <a:srgbClr val="80D176"/>
                      </a:solidFill>
                      <a:prstDash val="solid"/>
                      <a:round/>
                      <a:headEnd type="none" w="med" len="med"/>
                      <a:tailEnd type="none" w="med" len="med"/>
                    </a:lnB>
                    <a:noFill/>
                  </a:tcPr>
                </a:tc>
                <a:tc>
                  <a:txBody>
                    <a:bodyPr/>
                    <a:lstStyle/>
                    <a:p>
                      <a:pPr algn="l" rtl="0" fontAlgn="base"/>
                      <a:endParaRPr lang="en-US" sz="1200" b="0" i="0" dirty="0">
                        <a:effectLst/>
                        <a:latin typeface="Aptos"/>
                      </a:endParaRPr>
                    </a:p>
                  </a:txBody>
                  <a:tcPr marL="9525" marR="9525" marT="9525" anchor="b">
                    <a:lnL>
                      <a:noFill/>
                    </a:lnL>
                    <a:lnR>
                      <a:noFill/>
                    </a:lnR>
                    <a:lnT>
                      <a:noFill/>
                    </a:lnT>
                    <a:lnB w="9525" cap="flat" cmpd="sng" algn="ctr">
                      <a:solidFill>
                        <a:srgbClr val="A0DA76"/>
                      </a:solidFill>
                      <a:prstDash val="solid"/>
                      <a:round/>
                      <a:headEnd type="none" w="med" len="med"/>
                      <a:tailEnd type="none" w="med" len="med"/>
                    </a:lnB>
                    <a:noFill/>
                  </a:tcPr>
                </a:tc>
                <a:extLst>
                  <a:ext uri="{0D108BD9-81ED-4DB2-BD59-A6C34878D82A}">
                    <a16:rowId xmlns:a16="http://schemas.microsoft.com/office/drawing/2014/main" val="342096834"/>
                  </a:ext>
                </a:extLst>
              </a:tr>
              <a:tr h="304581">
                <a:tc>
                  <a:txBody>
                    <a:bodyPr/>
                    <a:lstStyle/>
                    <a:p>
                      <a:pPr algn="l" rtl="0" fontAlgn="base"/>
                      <a:endParaRPr lang="en-US" sz="1200" b="0" i="0" dirty="0">
                        <a:effectLst/>
                        <a:latin typeface="Aptos"/>
                      </a:endParaRPr>
                    </a:p>
                  </a:txBody>
                  <a:tcPr marL="9525" marR="9525" marT="9525" anchor="b">
                    <a:lnL w="9525" cap="flat" cmpd="sng" algn="ctr">
                      <a:solidFill>
                        <a:srgbClr val="E0D576"/>
                      </a:solidFill>
                      <a:prstDash val="solid"/>
                      <a:round/>
                      <a:headEnd type="none" w="med" len="med"/>
                      <a:tailEnd type="none" w="med" len="med"/>
                    </a:lnL>
                    <a:lnR>
                      <a:noFill/>
                    </a:lnR>
                    <a:lnT w="9525" cap="flat" cmpd="sng" algn="ctr">
                      <a:solidFill>
                        <a:srgbClr val="E0D576"/>
                      </a:solidFill>
                      <a:prstDash val="solid"/>
                      <a:round/>
                      <a:headEnd type="none" w="med" len="med"/>
                      <a:tailEnd type="none" w="med" len="med"/>
                    </a:lnT>
                    <a:lnB>
                      <a:noFill/>
                    </a:lnB>
                    <a:solidFill>
                      <a:srgbClr val="4472C4"/>
                    </a:solidFill>
                  </a:tcPr>
                </a:tc>
                <a:tc>
                  <a:txBody>
                    <a:bodyPr/>
                    <a:lstStyle/>
                    <a:p>
                      <a:pPr algn="l" rtl="0" fontAlgn="base"/>
                      <a:r>
                        <a:rPr lang="en-US" sz="900" b="0" i="0" u="none" strike="noStrike" dirty="0">
                          <a:solidFill>
                            <a:srgbClr val="FFFFFF"/>
                          </a:solidFill>
                          <a:effectLst/>
                          <a:latin typeface="Arial"/>
                        </a:rPr>
                        <a:t>Expense Category</a:t>
                      </a:r>
                      <a:r>
                        <a:rPr lang="en-US" sz="900" b="0" i="0" dirty="0">
                          <a:solidFill>
                            <a:srgbClr val="FFFFFF"/>
                          </a:solidFill>
                          <a:effectLst/>
                          <a:latin typeface="Arial"/>
                        </a:rPr>
                        <a:t> </a:t>
                      </a:r>
                      <a:endParaRPr lang="en-US" b="0" i="0" dirty="0">
                        <a:effectLst/>
                        <a:latin typeface="Arial"/>
                      </a:endParaRPr>
                    </a:p>
                  </a:txBody>
                  <a:tcPr marL="9525" marR="9525" marT="9525" anchor="b">
                    <a:lnL>
                      <a:noFill/>
                    </a:lnL>
                    <a:lnR>
                      <a:noFill/>
                    </a:lnR>
                    <a:lnT w="9525" cap="flat" cmpd="sng" algn="ctr">
                      <a:solidFill>
                        <a:srgbClr val="80D676"/>
                      </a:solidFill>
                      <a:prstDash val="solid"/>
                      <a:round/>
                      <a:headEnd type="none" w="med" len="med"/>
                      <a:tailEnd type="none" w="med" len="med"/>
                    </a:lnT>
                    <a:lnB w="9525" cap="flat" cmpd="sng" algn="ctr">
                      <a:solidFill>
                        <a:srgbClr val="80DF76"/>
                      </a:solidFill>
                      <a:prstDash val="solid"/>
                      <a:round/>
                      <a:headEnd type="none" w="med" len="med"/>
                      <a:tailEnd type="none" w="med" len="med"/>
                    </a:lnB>
                    <a:solidFill>
                      <a:srgbClr val="4472C4"/>
                    </a:solidFill>
                  </a:tcPr>
                </a:tc>
                <a:tc>
                  <a:txBody>
                    <a:bodyPr/>
                    <a:lstStyle/>
                    <a:p>
                      <a:pPr algn="ctr" rtl="0" fontAlgn="base"/>
                      <a:r>
                        <a:rPr lang="en-US" sz="900" b="0" i="0" u="none" strike="noStrike">
                          <a:solidFill>
                            <a:srgbClr val="FFFFFF"/>
                          </a:solidFill>
                          <a:effectLst/>
                          <a:latin typeface="Arial"/>
                        </a:rPr>
                        <a:t>Dollar Amount</a:t>
                      </a:r>
                      <a:r>
                        <a:rPr lang="en-US" sz="900" b="0" i="0" dirty="0">
                          <a:solidFill>
                            <a:srgbClr val="FFFFFF"/>
                          </a:solidFill>
                          <a:effectLst/>
                          <a:latin typeface="Arial"/>
                        </a:rPr>
                        <a:t> </a:t>
                      </a:r>
                      <a:endParaRPr lang="en-US" b="0" i="0" dirty="0">
                        <a:effectLst/>
                        <a:latin typeface="Arial"/>
                      </a:endParaRPr>
                    </a:p>
                  </a:txBody>
                  <a:tcPr marL="9525" marR="9525" marT="9525" anchor="b">
                    <a:lnL>
                      <a:noFill/>
                    </a:lnL>
                    <a:lnR>
                      <a:noFill/>
                    </a:lnR>
                    <a:lnT w="9525" cap="flat" cmpd="sng" algn="ctr">
                      <a:solidFill>
                        <a:srgbClr val="80D176"/>
                      </a:solidFill>
                      <a:prstDash val="solid"/>
                      <a:round/>
                      <a:headEnd type="none" w="med" len="med"/>
                      <a:tailEnd type="none" w="med" len="med"/>
                    </a:lnT>
                    <a:lnB w="9525" cap="flat" cmpd="sng" algn="ctr">
                      <a:solidFill>
                        <a:srgbClr val="20E276"/>
                      </a:solidFill>
                      <a:prstDash val="solid"/>
                      <a:round/>
                      <a:headEnd type="none" w="med" len="med"/>
                      <a:tailEnd type="none" w="med" len="med"/>
                    </a:lnB>
                    <a:solidFill>
                      <a:srgbClr val="4472C4"/>
                    </a:solidFill>
                  </a:tcPr>
                </a:tc>
                <a:tc>
                  <a:txBody>
                    <a:bodyPr/>
                    <a:lstStyle/>
                    <a:p>
                      <a:pPr algn="l" rtl="0" fontAlgn="base"/>
                      <a:endParaRPr lang="en-US" sz="1200" b="0" i="0" dirty="0">
                        <a:effectLst/>
                        <a:latin typeface="Aptos"/>
                      </a:endParaRPr>
                    </a:p>
                  </a:txBody>
                  <a:tcPr marL="9525" marR="9525" marT="9525" anchor="b">
                    <a:lnL>
                      <a:noFill/>
                    </a:lnL>
                    <a:lnR w="9525" cap="flat" cmpd="sng" algn="ctr">
                      <a:solidFill>
                        <a:srgbClr val="A0DA76"/>
                      </a:solidFill>
                      <a:prstDash val="solid"/>
                      <a:round/>
                      <a:headEnd type="none" w="med" len="med"/>
                      <a:tailEnd type="none" w="med" len="med"/>
                    </a:lnR>
                    <a:lnT w="9525" cap="flat" cmpd="sng" algn="ctr">
                      <a:solidFill>
                        <a:srgbClr val="A0DA76"/>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1304898959"/>
                  </a:ext>
                </a:extLst>
              </a:tr>
              <a:tr h="276248">
                <a:tc>
                  <a:txBody>
                    <a:bodyPr/>
                    <a:lstStyle/>
                    <a:p>
                      <a:pPr algn="l" rtl="0" fontAlgn="base"/>
                      <a:endParaRPr lang="en-US" sz="1200" b="0" i="0" dirty="0">
                        <a:effectLst/>
                        <a:latin typeface="Aptos"/>
                      </a:endParaRPr>
                    </a:p>
                  </a:txBody>
                  <a:tcPr marL="9525" marR="9525" marT="9525" anchor="b">
                    <a:lnL w="9525" cap="flat" cmpd="sng" algn="ctr">
                      <a:solidFill>
                        <a:srgbClr val="20DC76"/>
                      </a:solidFill>
                      <a:prstDash val="solid"/>
                      <a:round/>
                      <a:headEnd type="none" w="med" len="med"/>
                      <a:tailEnd type="none" w="med" len="med"/>
                    </a:lnL>
                    <a:lnR w="28575" cap="flat" cmpd="dbl" algn="ctr">
                      <a:solidFill>
                        <a:srgbClr val="80DF76"/>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dirty="0">
                          <a:solidFill>
                            <a:srgbClr val="000000"/>
                          </a:solidFill>
                          <a:effectLst/>
                          <a:latin typeface="Calibri"/>
                        </a:rPr>
                        <a:t>Department Gross</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80DF76"/>
                      </a:solidFill>
                      <a:prstDash val="solid"/>
                      <a:round/>
                      <a:headEnd type="none" w="med" len="med"/>
                      <a:tailEnd type="none" w="med" len="med"/>
                    </a:lnL>
                    <a:lnR w="28575" cap="flat" cmpd="dbl" algn="ctr">
                      <a:solidFill>
                        <a:srgbClr val="20E276"/>
                      </a:solidFill>
                      <a:prstDash val="solid"/>
                      <a:round/>
                      <a:headEnd type="none" w="med" len="med"/>
                      <a:tailEnd type="none" w="med" len="med"/>
                    </a:lnR>
                    <a:lnT w="9525" cap="flat" cmpd="sng" algn="ctr">
                      <a:solidFill>
                        <a:srgbClr val="80DF76"/>
                      </a:solidFill>
                      <a:prstDash val="solid"/>
                      <a:round/>
                      <a:headEnd type="none" w="med" len="med"/>
                      <a:tailEnd type="none" w="med" len="med"/>
                    </a:lnT>
                    <a:lnB w="9525" cap="flat" cmpd="sng" algn="ctr">
                      <a:solidFill>
                        <a:srgbClr val="40FB76"/>
                      </a:solidFill>
                      <a:prstDash val="solid"/>
                      <a:round/>
                      <a:headEnd type="none" w="med" len="med"/>
                      <a:tailEnd type="none" w="med" len="med"/>
                    </a:lnB>
                    <a:noFill/>
                  </a:tcPr>
                </a:tc>
                <a:tc>
                  <a:txBody>
                    <a:bodyPr/>
                    <a:lstStyle/>
                    <a:p>
                      <a:pPr algn="l" rtl="0" fontAlgn="base"/>
                      <a:r>
                        <a:rPr lang="en-US" sz="1100" b="0" i="0" u="none" strike="noStrike" dirty="0">
                          <a:solidFill>
                            <a:srgbClr val="000000"/>
                          </a:solidFill>
                          <a:effectLst/>
                          <a:latin typeface="Calibri"/>
                        </a:rPr>
                        <a:t>$153,537 </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20E276"/>
                      </a:solidFill>
                      <a:prstDash val="solid"/>
                      <a:round/>
                      <a:headEnd type="none" w="med" len="med"/>
                      <a:tailEnd type="none" w="med" len="med"/>
                    </a:lnL>
                    <a:lnR w="28575" cap="flat" cmpd="dbl" algn="ctr">
                      <a:solidFill>
                        <a:srgbClr val="80EB76"/>
                      </a:solidFill>
                      <a:prstDash val="solid"/>
                      <a:round/>
                      <a:headEnd type="none" w="med" len="med"/>
                      <a:tailEnd type="none" w="med" len="med"/>
                    </a:lnR>
                    <a:lnT w="9525" cap="flat" cmpd="sng" algn="ctr">
                      <a:solidFill>
                        <a:srgbClr val="20E276"/>
                      </a:solidFill>
                      <a:prstDash val="solid"/>
                      <a:round/>
                      <a:headEnd type="none" w="med" len="med"/>
                      <a:tailEnd type="none" w="med" len="med"/>
                    </a:lnT>
                    <a:lnB w="9525" cap="flat" cmpd="sng" algn="ctr">
                      <a:solidFill>
                        <a:srgbClr val="200D77"/>
                      </a:solidFill>
                      <a:prstDash val="solid"/>
                      <a:round/>
                      <a:headEnd type="none" w="med" len="med"/>
                      <a:tailEnd type="none" w="med" len="med"/>
                    </a:lnB>
                    <a:solidFill>
                      <a:srgbClr val="FFFF00"/>
                    </a:solidFill>
                  </a:tcPr>
                </a:tc>
                <a:tc>
                  <a:txBody>
                    <a:bodyPr/>
                    <a:lstStyle/>
                    <a:p>
                      <a:pPr algn="ctr" rtl="0" fontAlgn="base"/>
                      <a:r>
                        <a:rPr lang="en-US" sz="900" b="0" i="0" u="none" strike="noStrike">
                          <a:solidFill>
                            <a:srgbClr val="FFFFFF"/>
                          </a:solidFill>
                          <a:effectLst/>
                          <a:latin typeface="Arial"/>
                        </a:rPr>
                        <a:t>% of Gross</a:t>
                      </a:r>
                      <a:r>
                        <a:rPr lang="en-US" sz="900" b="0" i="0" dirty="0">
                          <a:solidFill>
                            <a:srgbClr val="FFFFFF"/>
                          </a:solidFill>
                          <a:effectLst/>
                          <a:latin typeface="Arial"/>
                        </a:rPr>
                        <a:t> </a:t>
                      </a:r>
                      <a:endParaRPr lang="en-US" b="0" i="0" dirty="0">
                        <a:effectLst/>
                        <a:latin typeface="Arial"/>
                      </a:endParaRPr>
                    </a:p>
                  </a:txBody>
                  <a:tcPr marL="9525" marR="9525" marT="9525" anchor="b">
                    <a:lnL w="28575" cap="flat" cmpd="dbl" algn="ctr">
                      <a:solidFill>
                        <a:srgbClr val="80EB76"/>
                      </a:solidFill>
                      <a:prstDash val="solid"/>
                      <a:round/>
                      <a:headEnd type="none" w="med" len="med"/>
                      <a:tailEnd type="none" w="med" len="med"/>
                    </a:lnL>
                    <a:lnR w="9525" cap="flat" cmpd="sng" algn="ctr">
                      <a:solidFill>
                        <a:srgbClr val="80EB76"/>
                      </a:solidFill>
                      <a:prstDash val="solid"/>
                      <a:round/>
                      <a:headEnd type="none" w="med" len="med"/>
                      <a:tailEnd type="none" w="med" len="med"/>
                    </a:lnR>
                    <a:lnT>
                      <a:noFill/>
                    </a:lnT>
                    <a:lnB w="9525" cap="flat" cmpd="sng" algn="ctr">
                      <a:solidFill>
                        <a:srgbClr val="601E77"/>
                      </a:solidFill>
                      <a:prstDash val="solid"/>
                      <a:round/>
                      <a:headEnd type="none" w="med" len="med"/>
                      <a:tailEnd type="none" w="med" len="med"/>
                    </a:lnB>
                    <a:solidFill>
                      <a:srgbClr val="4472C4"/>
                    </a:solidFill>
                  </a:tcPr>
                </a:tc>
                <a:extLst>
                  <a:ext uri="{0D108BD9-81ED-4DB2-BD59-A6C34878D82A}">
                    <a16:rowId xmlns:a16="http://schemas.microsoft.com/office/drawing/2014/main" val="810531960"/>
                  </a:ext>
                </a:extLst>
              </a:tr>
              <a:tr h="276248">
                <a:tc>
                  <a:txBody>
                    <a:bodyPr/>
                    <a:lstStyle/>
                    <a:p>
                      <a:pPr algn="l" rtl="0" fontAlgn="base"/>
                      <a:endParaRPr lang="en-US" sz="1200" b="0" i="0" dirty="0">
                        <a:effectLst/>
                        <a:latin typeface="Aptos"/>
                      </a:endParaRPr>
                    </a:p>
                  </a:txBody>
                  <a:tcPr marL="9525" marR="9525" marT="9525" anchor="b">
                    <a:lnL w="9525" cap="flat" cmpd="sng" algn="ctr">
                      <a:solidFill>
                        <a:srgbClr val="60F176"/>
                      </a:solidFill>
                      <a:prstDash val="solid"/>
                      <a:round/>
                      <a:headEnd type="none" w="med" len="med"/>
                      <a:tailEnd type="none" w="med" len="med"/>
                    </a:lnL>
                    <a:lnR w="28575" cap="flat" cmpd="dbl" algn="ctr">
                      <a:solidFill>
                        <a:srgbClr val="40FB76"/>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dirty="0">
                          <a:solidFill>
                            <a:srgbClr val="000000"/>
                          </a:solidFill>
                          <a:effectLst/>
                          <a:latin typeface="Calibri"/>
                        </a:rPr>
                        <a:t>Variable Expense</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40FB76"/>
                      </a:solidFill>
                      <a:prstDash val="solid"/>
                      <a:round/>
                      <a:headEnd type="none" w="med" len="med"/>
                      <a:tailEnd type="none" w="med" len="med"/>
                    </a:lnL>
                    <a:lnR w="28575" cap="flat" cmpd="dbl" algn="ctr">
                      <a:solidFill>
                        <a:srgbClr val="200D77"/>
                      </a:solidFill>
                      <a:prstDash val="solid"/>
                      <a:round/>
                      <a:headEnd type="none" w="med" len="med"/>
                      <a:tailEnd type="none" w="med" len="med"/>
                    </a:lnR>
                    <a:lnT w="9525" cap="flat" cmpd="sng" algn="ctr">
                      <a:solidFill>
                        <a:srgbClr val="40FB76"/>
                      </a:solidFill>
                      <a:prstDash val="solid"/>
                      <a:round/>
                      <a:headEnd type="none" w="med" len="med"/>
                      <a:tailEnd type="none" w="med" len="med"/>
                    </a:lnT>
                    <a:lnB w="9525" cap="flat" cmpd="sng" algn="ctr">
                      <a:solidFill>
                        <a:srgbClr val="E03E77"/>
                      </a:solidFill>
                      <a:prstDash val="solid"/>
                      <a:round/>
                      <a:headEnd type="none" w="med" len="med"/>
                      <a:tailEnd type="none" w="med" len="med"/>
                    </a:lnB>
                    <a:noFill/>
                  </a:tcPr>
                </a:tc>
                <a:tc>
                  <a:txBody>
                    <a:bodyPr/>
                    <a:lstStyle/>
                    <a:p>
                      <a:pPr algn="l" rtl="0" fontAlgn="base"/>
                      <a:r>
                        <a:rPr lang="en-US" sz="1100" b="0" i="0" u="none" strike="noStrike" dirty="0">
                          <a:solidFill>
                            <a:srgbClr val="000000"/>
                          </a:solidFill>
                          <a:effectLst/>
                          <a:latin typeface="Calibri"/>
                        </a:rPr>
                        <a:t> </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200D77"/>
                      </a:solidFill>
                      <a:prstDash val="solid"/>
                      <a:round/>
                      <a:headEnd type="none" w="med" len="med"/>
                      <a:tailEnd type="none" w="med" len="med"/>
                    </a:lnL>
                    <a:lnR w="28575" cap="flat" cmpd="dbl" algn="ctr">
                      <a:solidFill>
                        <a:srgbClr val="601E77"/>
                      </a:solidFill>
                      <a:prstDash val="solid"/>
                      <a:round/>
                      <a:headEnd type="none" w="med" len="med"/>
                      <a:tailEnd type="none" w="med" len="med"/>
                    </a:lnR>
                    <a:lnT w="9525" cap="flat" cmpd="sng" algn="ctr">
                      <a:solidFill>
                        <a:srgbClr val="200D77"/>
                      </a:solidFill>
                      <a:prstDash val="solid"/>
                      <a:round/>
                      <a:headEnd type="none" w="med" len="med"/>
                      <a:tailEnd type="none" w="med" len="med"/>
                    </a:lnT>
                    <a:lnB w="9525" cap="flat" cmpd="sng" algn="ctr">
                      <a:solidFill>
                        <a:srgbClr val="604777"/>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a:rPr>
                        <a:t>0.00%</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601E77"/>
                      </a:solidFill>
                      <a:prstDash val="solid"/>
                      <a:round/>
                      <a:headEnd type="none" w="med" len="med"/>
                      <a:tailEnd type="none" w="med" len="med"/>
                    </a:lnL>
                    <a:lnR w="9525" cap="flat" cmpd="sng" algn="ctr">
                      <a:solidFill>
                        <a:srgbClr val="601E77"/>
                      </a:solidFill>
                      <a:prstDash val="solid"/>
                      <a:round/>
                      <a:headEnd type="none" w="med" len="med"/>
                      <a:tailEnd type="none" w="med" len="med"/>
                    </a:lnR>
                    <a:lnT w="9525" cap="flat" cmpd="sng" algn="ctr">
                      <a:solidFill>
                        <a:srgbClr val="601E77"/>
                      </a:solidFill>
                      <a:prstDash val="solid"/>
                      <a:round/>
                      <a:headEnd type="none" w="med" len="med"/>
                      <a:tailEnd type="none" w="med" len="med"/>
                    </a:lnT>
                    <a:lnB w="9525" cap="flat" cmpd="sng" algn="ctr">
                      <a:solidFill>
                        <a:srgbClr val="604277"/>
                      </a:solidFill>
                      <a:prstDash val="solid"/>
                      <a:round/>
                      <a:headEnd type="none" w="med" len="med"/>
                      <a:tailEnd type="none" w="med" len="med"/>
                    </a:lnB>
                    <a:solidFill>
                      <a:srgbClr val="FFFF00"/>
                    </a:solidFill>
                  </a:tcPr>
                </a:tc>
                <a:extLst>
                  <a:ext uri="{0D108BD9-81ED-4DB2-BD59-A6C34878D82A}">
                    <a16:rowId xmlns:a16="http://schemas.microsoft.com/office/drawing/2014/main" val="505322286"/>
                  </a:ext>
                </a:extLst>
              </a:tr>
              <a:tr h="276248">
                <a:tc>
                  <a:txBody>
                    <a:bodyPr/>
                    <a:lstStyle/>
                    <a:p>
                      <a:pPr algn="l" rtl="0" fontAlgn="base"/>
                      <a:endParaRPr lang="en-US" sz="1200" b="0" i="0" dirty="0">
                        <a:effectLst/>
                        <a:latin typeface="Aptos"/>
                      </a:endParaRPr>
                    </a:p>
                  </a:txBody>
                  <a:tcPr marL="9525" marR="9525" marT="9525" anchor="b">
                    <a:lnL w="9525" cap="flat" cmpd="sng" algn="ctr">
                      <a:solidFill>
                        <a:srgbClr val="C03777"/>
                      </a:solidFill>
                      <a:prstDash val="solid"/>
                      <a:round/>
                      <a:headEnd type="none" w="med" len="med"/>
                      <a:tailEnd type="none" w="med" len="med"/>
                    </a:lnL>
                    <a:lnR w="28575" cap="flat" cmpd="dbl" algn="ctr">
                      <a:solidFill>
                        <a:srgbClr val="E03E77"/>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dirty="0">
                          <a:solidFill>
                            <a:srgbClr val="000000"/>
                          </a:solidFill>
                          <a:effectLst/>
                          <a:latin typeface="Calibri"/>
                        </a:rPr>
                        <a:t>Selling Expense</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E03E77"/>
                      </a:solidFill>
                      <a:prstDash val="solid"/>
                      <a:round/>
                      <a:headEnd type="none" w="med" len="med"/>
                      <a:tailEnd type="none" w="med" len="med"/>
                    </a:lnL>
                    <a:lnR w="28575" cap="flat" cmpd="dbl" algn="ctr">
                      <a:solidFill>
                        <a:srgbClr val="604777"/>
                      </a:solidFill>
                      <a:prstDash val="solid"/>
                      <a:round/>
                      <a:headEnd type="none" w="med" len="med"/>
                      <a:tailEnd type="none" w="med" len="med"/>
                    </a:lnR>
                    <a:lnT w="9525" cap="flat" cmpd="sng" algn="ctr">
                      <a:solidFill>
                        <a:srgbClr val="E03E77"/>
                      </a:solidFill>
                      <a:prstDash val="solid"/>
                      <a:round/>
                      <a:headEnd type="none" w="med" len="med"/>
                      <a:tailEnd type="none" w="med" len="med"/>
                    </a:lnT>
                    <a:lnB w="9525" cap="flat" cmpd="sng" algn="ctr">
                      <a:solidFill>
                        <a:srgbClr val="604B77"/>
                      </a:solidFill>
                      <a:prstDash val="solid"/>
                      <a:round/>
                      <a:headEnd type="none" w="med" len="med"/>
                      <a:tailEnd type="none" w="med" len="med"/>
                    </a:lnB>
                    <a:noFill/>
                  </a:tcPr>
                </a:tc>
                <a:tc>
                  <a:txBody>
                    <a:bodyPr/>
                    <a:lstStyle/>
                    <a:p>
                      <a:pPr algn="l" rtl="0" fontAlgn="base"/>
                      <a:r>
                        <a:rPr lang="en-US" sz="1100" b="0" i="0" u="none" strike="noStrike" dirty="0">
                          <a:solidFill>
                            <a:srgbClr val="000000"/>
                          </a:solidFill>
                          <a:effectLst/>
                          <a:latin typeface="Calibri"/>
                        </a:rPr>
                        <a:t>$44,510 </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604777"/>
                      </a:solidFill>
                      <a:prstDash val="solid"/>
                      <a:round/>
                      <a:headEnd type="none" w="med" len="med"/>
                      <a:tailEnd type="none" w="med" len="med"/>
                    </a:lnL>
                    <a:lnR w="28575" cap="flat" cmpd="dbl" algn="ctr">
                      <a:solidFill>
                        <a:srgbClr val="604277"/>
                      </a:solidFill>
                      <a:prstDash val="solid"/>
                      <a:round/>
                      <a:headEnd type="none" w="med" len="med"/>
                      <a:tailEnd type="none" w="med" len="med"/>
                    </a:lnR>
                    <a:lnT w="9525" cap="flat" cmpd="sng" algn="ctr">
                      <a:solidFill>
                        <a:srgbClr val="604777"/>
                      </a:solidFill>
                      <a:prstDash val="solid"/>
                      <a:round/>
                      <a:headEnd type="none" w="med" len="med"/>
                      <a:tailEnd type="none" w="med" len="med"/>
                    </a:lnT>
                    <a:lnB w="9525" cap="flat" cmpd="sng" algn="ctr">
                      <a:solidFill>
                        <a:srgbClr val="204E77"/>
                      </a:solidFill>
                      <a:prstDash val="solid"/>
                      <a:round/>
                      <a:headEnd type="none" w="med" len="med"/>
                      <a:tailEnd type="none" w="med" len="med"/>
                    </a:lnB>
                    <a:noFill/>
                  </a:tcPr>
                </a:tc>
                <a:tc>
                  <a:txBody>
                    <a:bodyPr/>
                    <a:lstStyle/>
                    <a:p>
                      <a:pPr algn="r" rtl="0" fontAlgn="base"/>
                      <a:r>
                        <a:rPr lang="en-US" sz="1100" b="0" i="0" u="none" strike="noStrike" dirty="0">
                          <a:solidFill>
                            <a:srgbClr val="000000"/>
                          </a:solidFill>
                          <a:effectLst/>
                          <a:latin typeface="Calibri"/>
                        </a:rPr>
                        <a:t>28.99%</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604277"/>
                      </a:solidFill>
                      <a:prstDash val="solid"/>
                      <a:round/>
                      <a:headEnd type="none" w="med" len="med"/>
                      <a:tailEnd type="none" w="med" len="med"/>
                    </a:lnL>
                    <a:lnR w="9525" cap="flat" cmpd="sng" algn="ctr">
                      <a:solidFill>
                        <a:srgbClr val="604277"/>
                      </a:solidFill>
                      <a:prstDash val="solid"/>
                      <a:round/>
                      <a:headEnd type="none" w="med" len="med"/>
                      <a:tailEnd type="none" w="med" len="med"/>
                    </a:lnR>
                    <a:lnT w="9525" cap="flat" cmpd="sng" algn="ctr">
                      <a:solidFill>
                        <a:srgbClr val="604277"/>
                      </a:solidFill>
                      <a:prstDash val="solid"/>
                      <a:round/>
                      <a:headEnd type="none" w="med" len="med"/>
                      <a:tailEnd type="none" w="med" len="med"/>
                    </a:lnT>
                    <a:lnB w="9525" cap="flat" cmpd="sng" algn="ctr">
                      <a:solidFill>
                        <a:srgbClr val="A04A77"/>
                      </a:solidFill>
                      <a:prstDash val="solid"/>
                      <a:round/>
                      <a:headEnd type="none" w="med" len="med"/>
                      <a:tailEnd type="none" w="med" len="med"/>
                    </a:lnB>
                    <a:solidFill>
                      <a:srgbClr val="FFFF00"/>
                    </a:solidFill>
                  </a:tcPr>
                </a:tc>
                <a:extLst>
                  <a:ext uri="{0D108BD9-81ED-4DB2-BD59-A6C34878D82A}">
                    <a16:rowId xmlns:a16="http://schemas.microsoft.com/office/drawing/2014/main" val="2419909847"/>
                  </a:ext>
                </a:extLst>
              </a:tr>
              <a:tr h="276248">
                <a:tc>
                  <a:txBody>
                    <a:bodyPr/>
                    <a:lstStyle/>
                    <a:p>
                      <a:pPr algn="l" rtl="0" fontAlgn="base"/>
                      <a:endParaRPr lang="en-US" sz="1200" b="0" i="0" dirty="0">
                        <a:effectLst/>
                        <a:latin typeface="Aptos"/>
                      </a:endParaRPr>
                    </a:p>
                  </a:txBody>
                  <a:tcPr marL="9525" marR="9525" marT="9525" anchor="b">
                    <a:lnL w="9525" cap="flat" cmpd="sng" algn="ctr">
                      <a:solidFill>
                        <a:srgbClr val="404577"/>
                      </a:solidFill>
                      <a:prstDash val="solid"/>
                      <a:round/>
                      <a:headEnd type="none" w="med" len="med"/>
                      <a:tailEnd type="none" w="med" len="med"/>
                    </a:lnL>
                    <a:lnR w="28575" cap="flat" cmpd="dbl" algn="ctr">
                      <a:solidFill>
                        <a:srgbClr val="604B77"/>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dirty="0">
                          <a:solidFill>
                            <a:srgbClr val="000000"/>
                          </a:solidFill>
                          <a:effectLst/>
                          <a:latin typeface="Calibri"/>
                        </a:rPr>
                        <a:t>Personnel Expense</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604B77"/>
                      </a:solidFill>
                      <a:prstDash val="solid"/>
                      <a:round/>
                      <a:headEnd type="none" w="med" len="med"/>
                      <a:tailEnd type="none" w="med" len="med"/>
                    </a:lnL>
                    <a:lnR w="28575" cap="flat" cmpd="dbl" algn="ctr">
                      <a:solidFill>
                        <a:srgbClr val="204E77"/>
                      </a:solidFill>
                      <a:prstDash val="solid"/>
                      <a:round/>
                      <a:headEnd type="none" w="med" len="med"/>
                      <a:tailEnd type="none" w="med" len="med"/>
                    </a:lnR>
                    <a:lnT w="9525" cap="flat" cmpd="sng" algn="ctr">
                      <a:solidFill>
                        <a:srgbClr val="604B77"/>
                      </a:solidFill>
                      <a:prstDash val="solid"/>
                      <a:round/>
                      <a:headEnd type="none" w="med" len="med"/>
                      <a:tailEnd type="none" w="med" len="med"/>
                    </a:lnT>
                    <a:lnB w="9525" cap="flat" cmpd="sng" algn="ctr">
                      <a:solidFill>
                        <a:srgbClr val="005376"/>
                      </a:solidFill>
                      <a:prstDash val="solid"/>
                      <a:round/>
                      <a:headEnd type="none" w="med" len="med"/>
                      <a:tailEnd type="none" w="med" len="med"/>
                    </a:lnB>
                    <a:noFill/>
                  </a:tcPr>
                </a:tc>
                <a:tc>
                  <a:txBody>
                    <a:bodyPr/>
                    <a:lstStyle/>
                    <a:p>
                      <a:pPr algn="l" rtl="0" fontAlgn="base"/>
                      <a:endParaRPr lang="en-US" sz="1200" b="0" i="0" dirty="0">
                        <a:effectLst/>
                        <a:latin typeface="Aptos"/>
                      </a:endParaRPr>
                    </a:p>
                  </a:txBody>
                  <a:tcPr marL="9525" marR="9525" marT="9525" anchor="b">
                    <a:lnL w="28575" cap="flat" cmpd="dbl" algn="ctr">
                      <a:solidFill>
                        <a:srgbClr val="204E77"/>
                      </a:solidFill>
                      <a:prstDash val="solid"/>
                      <a:round/>
                      <a:headEnd type="none" w="med" len="med"/>
                      <a:tailEnd type="none" w="med" len="med"/>
                    </a:lnL>
                    <a:lnR w="28575" cap="flat" cmpd="dbl" algn="ctr">
                      <a:solidFill>
                        <a:srgbClr val="A04A77"/>
                      </a:solidFill>
                      <a:prstDash val="solid"/>
                      <a:round/>
                      <a:headEnd type="none" w="med" len="med"/>
                      <a:tailEnd type="none" w="med" len="med"/>
                    </a:lnR>
                    <a:lnT w="9525" cap="flat" cmpd="sng" algn="ctr">
                      <a:solidFill>
                        <a:srgbClr val="204E77"/>
                      </a:solidFill>
                      <a:prstDash val="solid"/>
                      <a:round/>
                      <a:headEnd type="none" w="med" len="med"/>
                      <a:tailEnd type="none" w="med" len="med"/>
                    </a:lnT>
                    <a:lnB w="9525" cap="flat" cmpd="sng" algn="ctr">
                      <a:solidFill>
                        <a:srgbClr val="005376"/>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a:rPr>
                        <a:t>0.00%</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A04A77"/>
                      </a:solidFill>
                      <a:prstDash val="solid"/>
                      <a:round/>
                      <a:headEnd type="none" w="med" len="med"/>
                      <a:tailEnd type="none" w="med" len="med"/>
                    </a:lnL>
                    <a:lnR w="9525" cap="flat" cmpd="sng" algn="ctr">
                      <a:solidFill>
                        <a:srgbClr val="A04A77"/>
                      </a:solidFill>
                      <a:prstDash val="solid"/>
                      <a:round/>
                      <a:headEnd type="none" w="med" len="med"/>
                      <a:tailEnd type="none" w="med" len="med"/>
                    </a:lnR>
                    <a:lnT w="9525" cap="flat" cmpd="sng" algn="ctr">
                      <a:solidFill>
                        <a:srgbClr val="A04A77"/>
                      </a:solidFill>
                      <a:prstDash val="solid"/>
                      <a:round/>
                      <a:headEnd type="none" w="med" len="med"/>
                      <a:tailEnd type="none" w="med" len="med"/>
                    </a:lnT>
                    <a:lnB w="9525" cap="flat" cmpd="sng" algn="ctr">
                      <a:solidFill>
                        <a:srgbClr val="C05376"/>
                      </a:solidFill>
                      <a:prstDash val="solid"/>
                      <a:round/>
                      <a:headEnd type="none" w="med" len="med"/>
                      <a:tailEnd type="none" w="med" len="med"/>
                    </a:lnB>
                    <a:solidFill>
                      <a:srgbClr val="FFFF00"/>
                    </a:solidFill>
                  </a:tcPr>
                </a:tc>
                <a:extLst>
                  <a:ext uri="{0D108BD9-81ED-4DB2-BD59-A6C34878D82A}">
                    <a16:rowId xmlns:a16="http://schemas.microsoft.com/office/drawing/2014/main" val="1561810110"/>
                  </a:ext>
                </a:extLst>
              </a:tr>
              <a:tr h="276248">
                <a:tc>
                  <a:txBody>
                    <a:bodyPr/>
                    <a:lstStyle/>
                    <a:p>
                      <a:pPr algn="l" rtl="0" fontAlgn="base"/>
                      <a:endParaRPr lang="en-US" sz="1200" b="0" i="0" dirty="0">
                        <a:effectLst/>
                        <a:latin typeface="Aptos"/>
                      </a:endParaRPr>
                    </a:p>
                  </a:txBody>
                  <a:tcPr marL="9525" marR="9525" marT="9525" anchor="b">
                    <a:lnL w="9525" cap="flat" cmpd="sng" algn="ctr">
                      <a:solidFill>
                        <a:srgbClr val="C05676"/>
                      </a:solidFill>
                      <a:prstDash val="solid"/>
                      <a:round/>
                      <a:headEnd type="none" w="med" len="med"/>
                      <a:tailEnd type="none" w="med" len="med"/>
                    </a:lnL>
                    <a:lnR w="28575" cap="flat" cmpd="dbl" algn="ctr">
                      <a:solidFill>
                        <a:srgbClr val="005376"/>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a:rPr>
                        <a:t>Semi-Fixed Expense</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005376"/>
                      </a:solidFill>
                      <a:prstDash val="solid"/>
                      <a:round/>
                      <a:headEnd type="none" w="med" len="med"/>
                      <a:tailEnd type="none" w="med" len="med"/>
                    </a:lnL>
                    <a:lnR w="28575" cap="flat" cmpd="dbl" algn="ctr">
                      <a:solidFill>
                        <a:srgbClr val="005376"/>
                      </a:solidFill>
                      <a:prstDash val="solid"/>
                      <a:round/>
                      <a:headEnd type="none" w="med" len="med"/>
                      <a:tailEnd type="none" w="med" len="med"/>
                    </a:lnR>
                    <a:lnT w="9525" cap="flat" cmpd="sng" algn="ctr">
                      <a:solidFill>
                        <a:srgbClr val="005376"/>
                      </a:solidFill>
                      <a:prstDash val="solid"/>
                      <a:round/>
                      <a:headEnd type="none" w="med" len="med"/>
                      <a:tailEnd type="none" w="med" len="med"/>
                    </a:lnT>
                    <a:lnB w="9525" cap="flat" cmpd="sng" algn="ctr">
                      <a:solidFill>
                        <a:srgbClr val="A05B76"/>
                      </a:solidFill>
                      <a:prstDash val="solid"/>
                      <a:round/>
                      <a:headEnd type="none" w="med" len="med"/>
                      <a:tailEnd type="none" w="med" len="med"/>
                    </a:lnB>
                    <a:noFill/>
                  </a:tcPr>
                </a:tc>
                <a:tc>
                  <a:txBody>
                    <a:bodyPr/>
                    <a:lstStyle/>
                    <a:p>
                      <a:pPr algn="l" rtl="0" fontAlgn="base"/>
                      <a:r>
                        <a:rPr lang="en-US" sz="1100" b="0" i="0" u="none" strike="noStrike" dirty="0">
                          <a:solidFill>
                            <a:srgbClr val="000000"/>
                          </a:solidFill>
                          <a:effectLst/>
                          <a:latin typeface="Calibri"/>
                        </a:rPr>
                        <a:t>$53,500 </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005376"/>
                      </a:solidFill>
                      <a:prstDash val="solid"/>
                      <a:round/>
                      <a:headEnd type="none" w="med" len="med"/>
                      <a:tailEnd type="none" w="med" len="med"/>
                    </a:lnL>
                    <a:lnR w="28575" cap="flat" cmpd="dbl" algn="ctr">
                      <a:solidFill>
                        <a:srgbClr val="C05376"/>
                      </a:solidFill>
                      <a:prstDash val="solid"/>
                      <a:round/>
                      <a:headEnd type="none" w="med" len="med"/>
                      <a:tailEnd type="none" w="med" len="med"/>
                    </a:lnR>
                    <a:lnT w="9525" cap="flat" cmpd="sng" algn="ctr">
                      <a:solidFill>
                        <a:srgbClr val="005376"/>
                      </a:solidFill>
                      <a:prstDash val="solid"/>
                      <a:round/>
                      <a:headEnd type="none" w="med" len="med"/>
                      <a:tailEnd type="none" w="med" len="med"/>
                    </a:lnT>
                    <a:lnB w="9525" cap="flat" cmpd="sng" algn="ctr">
                      <a:solidFill>
                        <a:srgbClr val="606476"/>
                      </a:solidFill>
                      <a:prstDash val="solid"/>
                      <a:round/>
                      <a:headEnd type="none" w="med" len="med"/>
                      <a:tailEnd type="none" w="med" len="med"/>
                    </a:lnB>
                    <a:noFill/>
                  </a:tcPr>
                </a:tc>
                <a:tc>
                  <a:txBody>
                    <a:bodyPr/>
                    <a:lstStyle/>
                    <a:p>
                      <a:pPr algn="r" rtl="0" fontAlgn="base"/>
                      <a:r>
                        <a:rPr lang="en-US" sz="1100" b="0" i="0" u="none" strike="noStrike" dirty="0">
                          <a:solidFill>
                            <a:srgbClr val="000000"/>
                          </a:solidFill>
                          <a:effectLst/>
                          <a:latin typeface="Calibri"/>
                        </a:rPr>
                        <a:t>34.85%</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C05376"/>
                      </a:solidFill>
                      <a:prstDash val="solid"/>
                      <a:round/>
                      <a:headEnd type="none" w="med" len="med"/>
                      <a:tailEnd type="none" w="med" len="med"/>
                    </a:lnL>
                    <a:lnR w="9525" cap="flat" cmpd="sng" algn="ctr">
                      <a:solidFill>
                        <a:srgbClr val="C05376"/>
                      </a:solidFill>
                      <a:prstDash val="solid"/>
                      <a:round/>
                      <a:headEnd type="none" w="med" len="med"/>
                      <a:tailEnd type="none" w="med" len="med"/>
                    </a:lnR>
                    <a:lnT w="9525" cap="flat" cmpd="sng" algn="ctr">
                      <a:solidFill>
                        <a:srgbClr val="C05376"/>
                      </a:solidFill>
                      <a:prstDash val="solid"/>
                      <a:round/>
                      <a:headEnd type="none" w="med" len="med"/>
                      <a:tailEnd type="none" w="med" len="med"/>
                    </a:lnT>
                    <a:lnB w="9525" cap="flat" cmpd="sng" algn="ctr">
                      <a:solidFill>
                        <a:srgbClr val="C06776"/>
                      </a:solidFill>
                      <a:prstDash val="solid"/>
                      <a:round/>
                      <a:headEnd type="none" w="med" len="med"/>
                      <a:tailEnd type="none" w="med" len="med"/>
                    </a:lnB>
                    <a:solidFill>
                      <a:srgbClr val="FFFF00"/>
                    </a:solidFill>
                  </a:tcPr>
                </a:tc>
                <a:extLst>
                  <a:ext uri="{0D108BD9-81ED-4DB2-BD59-A6C34878D82A}">
                    <a16:rowId xmlns:a16="http://schemas.microsoft.com/office/drawing/2014/main" val="424561091"/>
                  </a:ext>
                </a:extLst>
              </a:tr>
              <a:tr h="276248">
                <a:tc>
                  <a:txBody>
                    <a:bodyPr/>
                    <a:lstStyle/>
                    <a:p>
                      <a:pPr algn="l" rtl="0" fontAlgn="base"/>
                      <a:endParaRPr lang="en-US" sz="1200" b="0" i="0" dirty="0">
                        <a:effectLst/>
                        <a:latin typeface="Aptos"/>
                      </a:endParaRPr>
                    </a:p>
                  </a:txBody>
                  <a:tcPr marL="9525" marR="9525" marT="9525" anchor="b">
                    <a:lnL w="9525" cap="flat" cmpd="sng" algn="ctr">
                      <a:solidFill>
                        <a:srgbClr val="A05E76"/>
                      </a:solidFill>
                      <a:prstDash val="solid"/>
                      <a:round/>
                      <a:headEnd type="none" w="med" len="med"/>
                      <a:tailEnd type="none" w="med" len="med"/>
                    </a:lnL>
                    <a:lnR w="28575" cap="flat" cmpd="dbl" algn="ctr">
                      <a:solidFill>
                        <a:srgbClr val="A05B76"/>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a:rPr>
                        <a:t>Fixed Expense</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A05B76"/>
                      </a:solidFill>
                      <a:prstDash val="solid"/>
                      <a:round/>
                      <a:headEnd type="none" w="med" len="med"/>
                      <a:tailEnd type="none" w="med" len="med"/>
                    </a:lnL>
                    <a:lnR w="28575" cap="flat" cmpd="dbl" algn="ctr">
                      <a:solidFill>
                        <a:srgbClr val="606476"/>
                      </a:solidFill>
                      <a:prstDash val="solid"/>
                      <a:round/>
                      <a:headEnd type="none" w="med" len="med"/>
                      <a:tailEnd type="none" w="med" len="med"/>
                    </a:lnR>
                    <a:lnT w="9525" cap="flat" cmpd="sng" algn="ctr">
                      <a:solidFill>
                        <a:srgbClr val="A05B76"/>
                      </a:solidFill>
                      <a:prstDash val="solid"/>
                      <a:round/>
                      <a:headEnd type="none" w="med" len="med"/>
                      <a:tailEnd type="none" w="med" len="med"/>
                    </a:lnT>
                    <a:lnB w="9525" cap="flat" cmpd="sng" algn="ctr">
                      <a:solidFill>
                        <a:srgbClr val="E06F76"/>
                      </a:solidFill>
                      <a:prstDash val="solid"/>
                      <a:round/>
                      <a:headEnd type="none" w="med" len="med"/>
                      <a:tailEnd type="none" w="med" len="med"/>
                    </a:lnB>
                    <a:noFill/>
                  </a:tcPr>
                </a:tc>
                <a:tc>
                  <a:txBody>
                    <a:bodyPr/>
                    <a:lstStyle/>
                    <a:p>
                      <a:pPr algn="l" rtl="0" fontAlgn="base"/>
                      <a:r>
                        <a:rPr lang="en-US" sz="1100" b="0" i="0" u="none" strike="noStrike" dirty="0">
                          <a:solidFill>
                            <a:srgbClr val="000000"/>
                          </a:solidFill>
                          <a:effectLst/>
                          <a:latin typeface="Calibri"/>
                        </a:rPr>
                        <a:t>$58,531 </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606476"/>
                      </a:solidFill>
                      <a:prstDash val="solid"/>
                      <a:round/>
                      <a:headEnd type="none" w="med" len="med"/>
                      <a:tailEnd type="none" w="med" len="med"/>
                    </a:lnL>
                    <a:lnR w="28575" cap="flat" cmpd="dbl" algn="ctr">
                      <a:solidFill>
                        <a:srgbClr val="C06776"/>
                      </a:solidFill>
                      <a:prstDash val="solid"/>
                      <a:round/>
                      <a:headEnd type="none" w="med" len="med"/>
                      <a:tailEnd type="none" w="med" len="med"/>
                    </a:lnR>
                    <a:lnT w="9525" cap="flat" cmpd="sng" algn="ctr">
                      <a:solidFill>
                        <a:srgbClr val="606476"/>
                      </a:solidFill>
                      <a:prstDash val="solid"/>
                      <a:round/>
                      <a:headEnd type="none" w="med" len="med"/>
                      <a:tailEnd type="none" w="med" len="med"/>
                    </a:lnT>
                    <a:lnB w="9525" cap="flat" cmpd="sng" algn="ctr">
                      <a:solidFill>
                        <a:srgbClr val="C07376"/>
                      </a:solidFill>
                      <a:prstDash val="solid"/>
                      <a:round/>
                      <a:headEnd type="none" w="med" len="med"/>
                      <a:tailEnd type="none" w="med" len="med"/>
                    </a:lnB>
                    <a:noFill/>
                  </a:tcPr>
                </a:tc>
                <a:tc>
                  <a:txBody>
                    <a:bodyPr/>
                    <a:lstStyle/>
                    <a:p>
                      <a:pPr algn="r" rtl="0" fontAlgn="base"/>
                      <a:r>
                        <a:rPr lang="en-US" sz="1100" b="0" i="0" u="none" strike="noStrike" dirty="0">
                          <a:solidFill>
                            <a:srgbClr val="000000"/>
                          </a:solidFill>
                          <a:effectLst/>
                          <a:latin typeface="Calibri"/>
                        </a:rPr>
                        <a:t>38.12%</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C06776"/>
                      </a:solidFill>
                      <a:prstDash val="solid"/>
                      <a:round/>
                      <a:headEnd type="none" w="med" len="med"/>
                      <a:tailEnd type="none" w="med" len="med"/>
                    </a:lnL>
                    <a:lnR w="9525" cap="flat" cmpd="sng" algn="ctr">
                      <a:solidFill>
                        <a:srgbClr val="C06776"/>
                      </a:solidFill>
                      <a:prstDash val="solid"/>
                      <a:round/>
                      <a:headEnd type="none" w="med" len="med"/>
                      <a:tailEnd type="none" w="med" len="med"/>
                    </a:lnR>
                    <a:lnT w="9525" cap="flat" cmpd="sng" algn="ctr">
                      <a:solidFill>
                        <a:srgbClr val="C06776"/>
                      </a:solidFill>
                      <a:prstDash val="solid"/>
                      <a:round/>
                      <a:headEnd type="none" w="med" len="med"/>
                      <a:tailEnd type="none" w="med" len="med"/>
                    </a:lnT>
                    <a:lnB w="9525" cap="flat" cmpd="sng" algn="ctr">
                      <a:solidFill>
                        <a:srgbClr val="407576"/>
                      </a:solidFill>
                      <a:prstDash val="solid"/>
                      <a:round/>
                      <a:headEnd type="none" w="med" len="med"/>
                      <a:tailEnd type="none" w="med" len="med"/>
                    </a:lnB>
                    <a:solidFill>
                      <a:srgbClr val="FFFF00"/>
                    </a:solidFill>
                  </a:tcPr>
                </a:tc>
                <a:extLst>
                  <a:ext uri="{0D108BD9-81ED-4DB2-BD59-A6C34878D82A}">
                    <a16:rowId xmlns:a16="http://schemas.microsoft.com/office/drawing/2014/main" val="3279285712"/>
                  </a:ext>
                </a:extLst>
              </a:tr>
              <a:tr h="276248">
                <a:tc>
                  <a:txBody>
                    <a:bodyPr/>
                    <a:lstStyle/>
                    <a:p>
                      <a:pPr algn="l" rtl="0" fontAlgn="base"/>
                      <a:endParaRPr lang="en-US" sz="1200" b="0" i="0" dirty="0">
                        <a:effectLst/>
                        <a:latin typeface="Aptos"/>
                      </a:endParaRPr>
                    </a:p>
                  </a:txBody>
                  <a:tcPr marL="9525" marR="9525" marT="9525" anchor="b">
                    <a:lnL w="9525" cap="flat" cmpd="sng" algn="ctr">
                      <a:solidFill>
                        <a:srgbClr val="C06F76"/>
                      </a:solidFill>
                      <a:prstDash val="solid"/>
                      <a:round/>
                      <a:headEnd type="none" w="med" len="med"/>
                      <a:tailEnd type="none" w="med" len="med"/>
                    </a:lnL>
                    <a:lnR w="28575" cap="flat" cmpd="dbl" algn="ctr">
                      <a:solidFill>
                        <a:srgbClr val="E06F76"/>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a:rPr>
                        <a:t>Unallocated Expense</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E06F76"/>
                      </a:solidFill>
                      <a:prstDash val="solid"/>
                      <a:round/>
                      <a:headEnd type="none" w="med" len="med"/>
                      <a:tailEnd type="none" w="med" len="med"/>
                    </a:lnL>
                    <a:lnR w="28575" cap="flat" cmpd="dbl" algn="ctr">
                      <a:solidFill>
                        <a:srgbClr val="C07376"/>
                      </a:solidFill>
                      <a:prstDash val="solid"/>
                      <a:round/>
                      <a:headEnd type="none" w="med" len="med"/>
                      <a:tailEnd type="none" w="med" len="med"/>
                    </a:lnR>
                    <a:lnT w="9525" cap="flat" cmpd="sng" algn="ctr">
                      <a:solidFill>
                        <a:srgbClr val="E06F76"/>
                      </a:solidFill>
                      <a:prstDash val="solid"/>
                      <a:round/>
                      <a:headEnd type="none" w="med" len="med"/>
                      <a:tailEnd type="none" w="med" len="med"/>
                    </a:lnT>
                    <a:lnB w="9525" cap="flat" cmpd="sng" algn="ctr">
                      <a:solidFill>
                        <a:srgbClr val="E07676"/>
                      </a:solidFill>
                      <a:prstDash val="solid"/>
                      <a:round/>
                      <a:headEnd type="none" w="med" len="med"/>
                      <a:tailEnd type="none" w="med" len="med"/>
                    </a:lnB>
                    <a:noFill/>
                  </a:tcPr>
                </a:tc>
                <a:tc>
                  <a:txBody>
                    <a:bodyPr/>
                    <a:lstStyle/>
                    <a:p>
                      <a:pPr algn="l" rtl="0" fontAlgn="base"/>
                      <a:endParaRPr lang="en-US" sz="1200" b="0" i="0" dirty="0">
                        <a:effectLst/>
                        <a:latin typeface="Aptos"/>
                      </a:endParaRPr>
                    </a:p>
                  </a:txBody>
                  <a:tcPr marL="9525" marR="9525" marT="9525" anchor="b">
                    <a:lnL w="28575" cap="flat" cmpd="dbl" algn="ctr">
                      <a:solidFill>
                        <a:srgbClr val="C07376"/>
                      </a:solidFill>
                      <a:prstDash val="solid"/>
                      <a:round/>
                      <a:headEnd type="none" w="med" len="med"/>
                      <a:tailEnd type="none" w="med" len="med"/>
                    </a:lnL>
                    <a:lnR w="28575" cap="flat" cmpd="dbl" algn="ctr">
                      <a:solidFill>
                        <a:srgbClr val="407576"/>
                      </a:solidFill>
                      <a:prstDash val="solid"/>
                      <a:round/>
                      <a:headEnd type="none" w="med" len="med"/>
                      <a:tailEnd type="none" w="med" len="med"/>
                    </a:lnR>
                    <a:lnT w="9525" cap="flat" cmpd="sng" algn="ctr">
                      <a:solidFill>
                        <a:srgbClr val="C07376"/>
                      </a:solidFill>
                      <a:prstDash val="solid"/>
                      <a:round/>
                      <a:headEnd type="none" w="med" len="med"/>
                      <a:tailEnd type="none" w="med" len="med"/>
                    </a:lnT>
                    <a:lnB w="9525" cap="flat" cmpd="sng" algn="ctr">
                      <a:solidFill>
                        <a:srgbClr val="407A76"/>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a:rPr>
                        <a:t>0.00%</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407576"/>
                      </a:solidFill>
                      <a:prstDash val="solid"/>
                      <a:round/>
                      <a:headEnd type="none" w="med" len="med"/>
                      <a:tailEnd type="none" w="med" len="med"/>
                    </a:lnL>
                    <a:lnR w="9525" cap="flat" cmpd="sng" algn="ctr">
                      <a:solidFill>
                        <a:srgbClr val="407576"/>
                      </a:solidFill>
                      <a:prstDash val="solid"/>
                      <a:round/>
                      <a:headEnd type="none" w="med" len="med"/>
                      <a:tailEnd type="none" w="med" len="med"/>
                    </a:lnR>
                    <a:lnT w="9525" cap="flat" cmpd="sng" algn="ctr">
                      <a:solidFill>
                        <a:srgbClr val="407576"/>
                      </a:solidFill>
                      <a:prstDash val="solid"/>
                      <a:round/>
                      <a:headEnd type="none" w="med" len="med"/>
                      <a:tailEnd type="none" w="med" len="med"/>
                    </a:lnT>
                    <a:lnB w="9525" cap="flat" cmpd="sng" algn="ctr">
                      <a:solidFill>
                        <a:srgbClr val="807E76"/>
                      </a:solidFill>
                      <a:prstDash val="solid"/>
                      <a:round/>
                      <a:headEnd type="none" w="med" len="med"/>
                      <a:tailEnd type="none" w="med" len="med"/>
                    </a:lnB>
                    <a:solidFill>
                      <a:srgbClr val="FFFF00"/>
                    </a:solidFill>
                  </a:tcPr>
                </a:tc>
                <a:extLst>
                  <a:ext uri="{0D108BD9-81ED-4DB2-BD59-A6C34878D82A}">
                    <a16:rowId xmlns:a16="http://schemas.microsoft.com/office/drawing/2014/main" val="1244918085"/>
                  </a:ext>
                </a:extLst>
              </a:tr>
              <a:tr h="162915">
                <a:tc>
                  <a:txBody>
                    <a:bodyPr/>
                    <a:lstStyle/>
                    <a:p>
                      <a:pPr algn="l" rtl="0" fontAlgn="base"/>
                      <a:endParaRPr lang="en-US" sz="1200" b="0" i="0" dirty="0">
                        <a:effectLst/>
                        <a:latin typeface="Aptos"/>
                      </a:endParaRPr>
                    </a:p>
                  </a:txBody>
                  <a:tcPr marL="9525" marR="9525" marT="9525" anchor="b">
                    <a:lnL w="9525" cap="flat" cmpd="sng" algn="ctr">
                      <a:solidFill>
                        <a:srgbClr val="A07676"/>
                      </a:solidFill>
                      <a:prstDash val="solid"/>
                      <a:round/>
                      <a:headEnd type="none" w="med" len="med"/>
                      <a:tailEnd type="none" w="med" len="med"/>
                    </a:lnL>
                    <a:lnR w="28575" cap="flat" cmpd="dbl" algn="ctr">
                      <a:solidFill>
                        <a:srgbClr val="E07676"/>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a:rPr>
                        <a:t>Dealer's Salary</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E07676"/>
                      </a:solidFill>
                      <a:prstDash val="solid"/>
                      <a:round/>
                      <a:headEnd type="none" w="med" len="med"/>
                      <a:tailEnd type="none" w="med" len="med"/>
                    </a:lnL>
                    <a:lnR w="28575" cap="flat" cmpd="dbl" algn="ctr">
                      <a:solidFill>
                        <a:srgbClr val="407A76"/>
                      </a:solidFill>
                      <a:prstDash val="solid"/>
                      <a:round/>
                      <a:headEnd type="none" w="med" len="med"/>
                      <a:tailEnd type="none" w="med" len="med"/>
                    </a:lnR>
                    <a:lnT w="9525" cap="flat" cmpd="sng" algn="ctr">
                      <a:solidFill>
                        <a:srgbClr val="E07676"/>
                      </a:solidFill>
                      <a:prstDash val="solid"/>
                      <a:round/>
                      <a:headEnd type="none" w="med" len="med"/>
                      <a:tailEnd type="none" w="med" len="med"/>
                    </a:lnT>
                    <a:lnB w="9525" cap="flat" cmpd="sng" algn="ctr">
                      <a:solidFill>
                        <a:srgbClr val="C08876"/>
                      </a:solidFill>
                      <a:prstDash val="solid"/>
                      <a:round/>
                      <a:headEnd type="none" w="med" len="med"/>
                      <a:tailEnd type="none" w="med" len="med"/>
                    </a:lnB>
                    <a:noFill/>
                  </a:tcPr>
                </a:tc>
                <a:tc>
                  <a:txBody>
                    <a:bodyPr/>
                    <a:lstStyle/>
                    <a:p>
                      <a:pPr algn="l" rtl="0" fontAlgn="base"/>
                      <a:endParaRPr lang="en-US" sz="1200" b="0" i="0" dirty="0">
                        <a:effectLst/>
                        <a:latin typeface="Aptos"/>
                      </a:endParaRPr>
                    </a:p>
                  </a:txBody>
                  <a:tcPr marL="9525" marR="9525" marT="9525" anchor="b">
                    <a:lnL w="28575" cap="flat" cmpd="dbl" algn="ctr">
                      <a:solidFill>
                        <a:srgbClr val="407A76"/>
                      </a:solidFill>
                      <a:prstDash val="solid"/>
                      <a:round/>
                      <a:headEnd type="none" w="med" len="med"/>
                      <a:tailEnd type="none" w="med" len="med"/>
                    </a:lnL>
                    <a:lnR w="28575" cap="flat" cmpd="dbl" algn="ctr">
                      <a:solidFill>
                        <a:srgbClr val="807E76"/>
                      </a:solidFill>
                      <a:prstDash val="solid"/>
                      <a:round/>
                      <a:headEnd type="none" w="med" len="med"/>
                      <a:tailEnd type="none" w="med" len="med"/>
                    </a:lnR>
                    <a:lnT w="9525" cap="flat" cmpd="sng" algn="ctr">
                      <a:solidFill>
                        <a:srgbClr val="407A76"/>
                      </a:solidFill>
                      <a:prstDash val="solid"/>
                      <a:round/>
                      <a:headEnd type="none" w="med" len="med"/>
                      <a:tailEnd type="none" w="med" len="med"/>
                    </a:lnT>
                    <a:lnB w="9525" cap="flat" cmpd="sng" algn="ctr">
                      <a:solidFill>
                        <a:srgbClr val="608176"/>
                      </a:solidFill>
                      <a:prstDash val="solid"/>
                      <a:round/>
                      <a:headEnd type="none" w="med" len="med"/>
                      <a:tailEnd type="none" w="med" len="med"/>
                    </a:lnB>
                    <a:noFill/>
                  </a:tcPr>
                </a:tc>
                <a:tc>
                  <a:txBody>
                    <a:bodyPr/>
                    <a:lstStyle/>
                    <a:p>
                      <a:pPr algn="r" rtl="0" fontAlgn="base"/>
                      <a:r>
                        <a:rPr lang="en-US" sz="1100" b="0" i="0" u="none" strike="noStrike">
                          <a:solidFill>
                            <a:srgbClr val="000000"/>
                          </a:solidFill>
                          <a:effectLst/>
                          <a:latin typeface="Calibri"/>
                        </a:rPr>
                        <a:t>0.00%</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807E76"/>
                      </a:solidFill>
                      <a:prstDash val="solid"/>
                      <a:round/>
                      <a:headEnd type="none" w="med" len="med"/>
                      <a:tailEnd type="none" w="med" len="med"/>
                    </a:lnL>
                    <a:lnR w="9525" cap="flat" cmpd="sng" algn="ctr">
                      <a:solidFill>
                        <a:srgbClr val="807E76"/>
                      </a:solidFill>
                      <a:prstDash val="solid"/>
                      <a:round/>
                      <a:headEnd type="none" w="med" len="med"/>
                      <a:tailEnd type="none" w="med" len="med"/>
                    </a:lnR>
                    <a:lnT w="9525" cap="flat" cmpd="sng" algn="ctr">
                      <a:solidFill>
                        <a:srgbClr val="807E76"/>
                      </a:solidFill>
                      <a:prstDash val="solid"/>
                      <a:round/>
                      <a:headEnd type="none" w="med" len="med"/>
                      <a:tailEnd type="none" w="med" len="med"/>
                    </a:lnT>
                    <a:lnB w="9525" cap="flat" cmpd="sng" algn="ctr">
                      <a:solidFill>
                        <a:srgbClr val="E08576"/>
                      </a:solidFill>
                      <a:prstDash val="solid"/>
                      <a:round/>
                      <a:headEnd type="none" w="med" len="med"/>
                      <a:tailEnd type="none" w="med" len="med"/>
                    </a:lnB>
                    <a:solidFill>
                      <a:srgbClr val="FFFF00"/>
                    </a:solidFill>
                  </a:tcPr>
                </a:tc>
                <a:extLst>
                  <a:ext uri="{0D108BD9-81ED-4DB2-BD59-A6C34878D82A}">
                    <a16:rowId xmlns:a16="http://schemas.microsoft.com/office/drawing/2014/main" val="469664271"/>
                  </a:ext>
                </a:extLst>
              </a:tr>
              <a:tr h="276248">
                <a:tc>
                  <a:txBody>
                    <a:bodyPr/>
                    <a:lstStyle/>
                    <a:p>
                      <a:pPr algn="l" rtl="0" fontAlgn="base"/>
                      <a:endParaRPr lang="en-US" sz="1200" b="0" i="0" dirty="0">
                        <a:effectLst/>
                        <a:latin typeface="Aptos"/>
                      </a:endParaRPr>
                    </a:p>
                  </a:txBody>
                  <a:tcPr marL="9525" marR="9525" marT="9525" anchor="b">
                    <a:lnL w="9525" cap="flat" cmpd="sng" algn="ctr">
                      <a:solidFill>
                        <a:srgbClr val="607A76"/>
                      </a:solidFill>
                      <a:prstDash val="solid"/>
                      <a:round/>
                      <a:headEnd type="none" w="med" len="med"/>
                      <a:tailEnd type="none" w="med" len="med"/>
                    </a:lnL>
                    <a:lnR w="28575" cap="flat" cmpd="dbl" algn="ctr">
                      <a:solidFill>
                        <a:srgbClr val="C08876"/>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a:rPr>
                        <a:t>Total Expenses</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C08876"/>
                      </a:solidFill>
                      <a:prstDash val="solid"/>
                      <a:round/>
                      <a:headEnd type="none" w="med" len="med"/>
                      <a:tailEnd type="none" w="med" len="med"/>
                    </a:lnL>
                    <a:lnR w="28575" cap="flat" cmpd="dbl" algn="ctr">
                      <a:solidFill>
                        <a:srgbClr val="608176"/>
                      </a:solidFill>
                      <a:prstDash val="solid"/>
                      <a:round/>
                      <a:headEnd type="none" w="med" len="med"/>
                      <a:tailEnd type="none" w="med" len="med"/>
                    </a:lnR>
                    <a:lnT w="9525" cap="flat" cmpd="sng" algn="ctr">
                      <a:solidFill>
                        <a:srgbClr val="C08876"/>
                      </a:solidFill>
                      <a:prstDash val="solid"/>
                      <a:round/>
                      <a:headEnd type="none" w="med" len="med"/>
                      <a:tailEnd type="none" w="med" len="med"/>
                    </a:lnT>
                    <a:lnB w="9525" cap="flat" cmpd="sng" algn="ctr">
                      <a:solidFill>
                        <a:srgbClr val="009876"/>
                      </a:solidFill>
                      <a:prstDash val="solid"/>
                      <a:round/>
                      <a:headEnd type="none" w="med" len="med"/>
                      <a:tailEnd type="none" w="med" len="med"/>
                    </a:lnB>
                    <a:noFill/>
                  </a:tcPr>
                </a:tc>
                <a:tc>
                  <a:txBody>
                    <a:bodyPr/>
                    <a:lstStyle/>
                    <a:p>
                      <a:pPr algn="l" rtl="0" fontAlgn="base"/>
                      <a:r>
                        <a:rPr lang="en-US" sz="1100" b="0" i="0" u="none" strike="noStrike" dirty="0">
                          <a:solidFill>
                            <a:srgbClr val="000000"/>
                          </a:solidFill>
                          <a:effectLst/>
                          <a:latin typeface="Calibri"/>
                        </a:rPr>
                        <a:t>$156,541 </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608176"/>
                      </a:solidFill>
                      <a:prstDash val="solid"/>
                      <a:round/>
                      <a:headEnd type="none" w="med" len="med"/>
                      <a:tailEnd type="none" w="med" len="med"/>
                    </a:lnL>
                    <a:lnR w="28575" cap="flat" cmpd="dbl" algn="ctr">
                      <a:solidFill>
                        <a:srgbClr val="E08576"/>
                      </a:solidFill>
                      <a:prstDash val="solid"/>
                      <a:round/>
                      <a:headEnd type="none" w="med" len="med"/>
                      <a:tailEnd type="none" w="med" len="med"/>
                    </a:lnR>
                    <a:lnT w="9525" cap="flat" cmpd="sng" algn="ctr">
                      <a:solidFill>
                        <a:srgbClr val="608176"/>
                      </a:solidFill>
                      <a:prstDash val="solid"/>
                      <a:round/>
                      <a:headEnd type="none" w="med" len="med"/>
                      <a:tailEnd type="none" w="med" len="med"/>
                    </a:lnT>
                    <a:lnB w="9525" cap="flat" cmpd="sng" algn="ctr">
                      <a:solidFill>
                        <a:srgbClr val="009276"/>
                      </a:solidFill>
                      <a:prstDash val="solid"/>
                      <a:round/>
                      <a:headEnd type="none" w="med" len="med"/>
                      <a:tailEnd type="none" w="med" len="med"/>
                    </a:lnB>
                    <a:solidFill>
                      <a:srgbClr val="FFFF00"/>
                    </a:solidFill>
                  </a:tcPr>
                </a:tc>
                <a:tc>
                  <a:txBody>
                    <a:bodyPr/>
                    <a:lstStyle/>
                    <a:p>
                      <a:pPr algn="r" rtl="0" fontAlgn="base"/>
                      <a:r>
                        <a:rPr lang="en-US" sz="1100" b="0" i="0" u="none" strike="noStrike" dirty="0">
                          <a:solidFill>
                            <a:srgbClr val="000000"/>
                          </a:solidFill>
                          <a:effectLst/>
                          <a:latin typeface="Calibri"/>
                        </a:rPr>
                        <a:t>101.96%</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E08576"/>
                      </a:solidFill>
                      <a:prstDash val="solid"/>
                      <a:round/>
                      <a:headEnd type="none" w="med" len="med"/>
                      <a:tailEnd type="none" w="med" len="med"/>
                    </a:lnL>
                    <a:lnR w="9525" cap="flat" cmpd="sng" algn="ctr">
                      <a:solidFill>
                        <a:srgbClr val="E08576"/>
                      </a:solidFill>
                      <a:prstDash val="solid"/>
                      <a:round/>
                      <a:headEnd type="none" w="med" len="med"/>
                      <a:tailEnd type="none" w="med" len="med"/>
                    </a:lnR>
                    <a:lnT w="9525" cap="flat" cmpd="sng" algn="ctr">
                      <a:solidFill>
                        <a:srgbClr val="E08576"/>
                      </a:solidFill>
                      <a:prstDash val="solid"/>
                      <a:round/>
                      <a:headEnd type="none" w="med" len="med"/>
                      <a:tailEnd type="none" w="med" len="med"/>
                    </a:lnT>
                    <a:lnB w="9525" cap="flat" cmpd="sng" algn="ctr">
                      <a:solidFill>
                        <a:srgbClr val="A09476"/>
                      </a:solidFill>
                      <a:prstDash val="solid"/>
                      <a:round/>
                      <a:headEnd type="none" w="med" len="med"/>
                      <a:tailEnd type="none" w="med" len="med"/>
                    </a:lnB>
                    <a:solidFill>
                      <a:srgbClr val="FFFF00"/>
                    </a:solidFill>
                  </a:tcPr>
                </a:tc>
                <a:extLst>
                  <a:ext uri="{0D108BD9-81ED-4DB2-BD59-A6C34878D82A}">
                    <a16:rowId xmlns:a16="http://schemas.microsoft.com/office/drawing/2014/main" val="4161390353"/>
                  </a:ext>
                </a:extLst>
              </a:tr>
              <a:tr h="276248">
                <a:tc>
                  <a:txBody>
                    <a:bodyPr/>
                    <a:lstStyle/>
                    <a:p>
                      <a:pPr algn="l" rtl="0" fontAlgn="base"/>
                      <a:endParaRPr lang="en-US" sz="1200" b="0" i="0" dirty="0">
                        <a:effectLst/>
                        <a:latin typeface="Aptos"/>
                      </a:endParaRPr>
                    </a:p>
                  </a:txBody>
                  <a:tcPr marL="9525" marR="9525" marT="9525" anchor="b">
                    <a:lnL w="9525" cap="flat" cmpd="sng" algn="ctr">
                      <a:solidFill>
                        <a:srgbClr val="008E76"/>
                      </a:solidFill>
                      <a:prstDash val="solid"/>
                      <a:round/>
                      <a:headEnd type="none" w="med" len="med"/>
                      <a:tailEnd type="none" w="med" len="med"/>
                    </a:lnL>
                    <a:lnR w="28575" cap="flat" cmpd="dbl" algn="ctr">
                      <a:solidFill>
                        <a:srgbClr val="009876"/>
                      </a:solidFill>
                      <a:prstDash val="solid"/>
                      <a:round/>
                      <a:headEnd type="none" w="med" len="med"/>
                      <a:tailEnd type="none" w="med" len="med"/>
                    </a:lnR>
                    <a:lnT>
                      <a:noFill/>
                    </a:lnT>
                    <a:lnB w="9525" cap="flat" cmpd="sng" algn="ctr">
                      <a:solidFill>
                        <a:srgbClr val="008E76"/>
                      </a:solidFill>
                      <a:prstDash val="solid"/>
                      <a:round/>
                      <a:headEnd type="none" w="med" len="med"/>
                      <a:tailEnd type="none" w="med" len="med"/>
                    </a:lnB>
                    <a:solidFill>
                      <a:srgbClr val="4472C4"/>
                    </a:solidFill>
                  </a:tcPr>
                </a:tc>
                <a:tc>
                  <a:txBody>
                    <a:bodyPr/>
                    <a:lstStyle/>
                    <a:p>
                      <a:pPr algn="l" rtl="0" fontAlgn="base"/>
                      <a:r>
                        <a:rPr lang="en-US" sz="1100" b="0" i="0" u="none" strike="noStrike">
                          <a:solidFill>
                            <a:srgbClr val="000000"/>
                          </a:solidFill>
                          <a:effectLst/>
                          <a:latin typeface="Calibri"/>
                        </a:rPr>
                        <a:t>Net Profit</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009876"/>
                      </a:solidFill>
                      <a:prstDash val="solid"/>
                      <a:round/>
                      <a:headEnd type="none" w="med" len="med"/>
                      <a:tailEnd type="none" w="med" len="med"/>
                    </a:lnL>
                    <a:lnR w="28575" cap="flat" cmpd="dbl" algn="ctr">
                      <a:solidFill>
                        <a:srgbClr val="009276"/>
                      </a:solidFill>
                      <a:prstDash val="solid"/>
                      <a:round/>
                      <a:headEnd type="none" w="med" len="med"/>
                      <a:tailEnd type="none" w="med" len="med"/>
                    </a:lnR>
                    <a:lnT w="9525" cap="flat" cmpd="sng" algn="ctr">
                      <a:solidFill>
                        <a:srgbClr val="009876"/>
                      </a:solidFill>
                      <a:prstDash val="solid"/>
                      <a:round/>
                      <a:headEnd type="none" w="med" len="med"/>
                      <a:tailEnd type="none" w="med" len="med"/>
                    </a:lnT>
                    <a:lnB w="9525" cap="flat" cmpd="sng" algn="ctr">
                      <a:solidFill>
                        <a:srgbClr val="009876"/>
                      </a:solidFill>
                      <a:prstDash val="solid"/>
                      <a:round/>
                      <a:headEnd type="none" w="med" len="med"/>
                      <a:tailEnd type="none" w="med" len="med"/>
                    </a:lnB>
                    <a:noFill/>
                  </a:tcPr>
                </a:tc>
                <a:tc>
                  <a:txBody>
                    <a:bodyPr/>
                    <a:lstStyle/>
                    <a:p>
                      <a:pPr algn="l" rtl="0" fontAlgn="base"/>
                      <a:r>
                        <a:rPr lang="en-US" sz="1100" b="0" i="0" u="none" strike="noStrike">
                          <a:solidFill>
                            <a:srgbClr val="000000"/>
                          </a:solidFill>
                          <a:effectLst/>
                          <a:latin typeface="Calibri"/>
                        </a:rPr>
                        <a:t>$(3,004)</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009276"/>
                      </a:solidFill>
                      <a:prstDash val="solid"/>
                      <a:round/>
                      <a:headEnd type="none" w="med" len="med"/>
                      <a:tailEnd type="none" w="med" len="med"/>
                    </a:lnL>
                    <a:lnR w="28575" cap="flat" cmpd="dbl" algn="ctr">
                      <a:solidFill>
                        <a:srgbClr val="A09476"/>
                      </a:solidFill>
                      <a:prstDash val="solid"/>
                      <a:round/>
                      <a:headEnd type="none" w="med" len="med"/>
                      <a:tailEnd type="none" w="med" len="med"/>
                    </a:lnR>
                    <a:lnT w="9525" cap="flat" cmpd="sng" algn="ctr">
                      <a:solidFill>
                        <a:srgbClr val="009276"/>
                      </a:solidFill>
                      <a:prstDash val="solid"/>
                      <a:round/>
                      <a:headEnd type="none" w="med" len="med"/>
                      <a:tailEnd type="none" w="med" len="med"/>
                    </a:lnT>
                    <a:lnB w="9525" cap="flat" cmpd="sng" algn="ctr">
                      <a:solidFill>
                        <a:srgbClr val="009276"/>
                      </a:solidFill>
                      <a:prstDash val="solid"/>
                      <a:round/>
                      <a:headEnd type="none" w="med" len="med"/>
                      <a:tailEnd type="none" w="med" len="med"/>
                    </a:lnB>
                    <a:solidFill>
                      <a:srgbClr val="FFFF00"/>
                    </a:solidFill>
                  </a:tcPr>
                </a:tc>
                <a:tc>
                  <a:txBody>
                    <a:bodyPr/>
                    <a:lstStyle/>
                    <a:p>
                      <a:pPr algn="r" rtl="0" fontAlgn="base"/>
                      <a:r>
                        <a:rPr lang="en-US" sz="1100" b="0" i="0" u="none" strike="noStrike" dirty="0">
                          <a:solidFill>
                            <a:srgbClr val="000000"/>
                          </a:solidFill>
                          <a:effectLst/>
                          <a:latin typeface="Calibri"/>
                        </a:rPr>
                        <a:t>-1.96%</a:t>
                      </a:r>
                      <a:r>
                        <a:rPr lang="en-US" sz="1100" b="0" i="0" dirty="0">
                          <a:solidFill>
                            <a:srgbClr val="000000"/>
                          </a:solidFill>
                          <a:effectLst/>
                          <a:latin typeface="Calibri"/>
                        </a:rPr>
                        <a:t> </a:t>
                      </a:r>
                      <a:endParaRPr lang="en-US" b="0" i="0" dirty="0">
                        <a:effectLst/>
                        <a:latin typeface="Calibri"/>
                      </a:endParaRPr>
                    </a:p>
                  </a:txBody>
                  <a:tcPr marL="9525" marR="9525" marT="9525" anchor="b">
                    <a:lnL w="28575" cap="flat" cmpd="dbl" algn="ctr">
                      <a:solidFill>
                        <a:srgbClr val="A09476"/>
                      </a:solidFill>
                      <a:prstDash val="solid"/>
                      <a:round/>
                      <a:headEnd type="none" w="med" len="med"/>
                      <a:tailEnd type="none" w="med" len="med"/>
                    </a:lnL>
                    <a:lnR w="9525" cap="flat" cmpd="sng" algn="ctr">
                      <a:solidFill>
                        <a:srgbClr val="A09476"/>
                      </a:solidFill>
                      <a:prstDash val="solid"/>
                      <a:round/>
                      <a:headEnd type="none" w="med" len="med"/>
                      <a:tailEnd type="none" w="med" len="med"/>
                    </a:lnR>
                    <a:lnT w="9525" cap="flat" cmpd="sng" algn="ctr">
                      <a:solidFill>
                        <a:srgbClr val="A09476"/>
                      </a:solidFill>
                      <a:prstDash val="solid"/>
                      <a:round/>
                      <a:headEnd type="none" w="med" len="med"/>
                      <a:tailEnd type="none" w="med" len="med"/>
                    </a:lnT>
                    <a:lnB w="9525" cap="flat" cmpd="sng" algn="ctr">
                      <a:solidFill>
                        <a:srgbClr val="A09476"/>
                      </a:solidFill>
                      <a:prstDash val="solid"/>
                      <a:round/>
                      <a:headEnd type="none" w="med" len="med"/>
                      <a:tailEnd type="none" w="med" len="med"/>
                    </a:lnB>
                    <a:solidFill>
                      <a:srgbClr val="FFFF00"/>
                    </a:solidFill>
                  </a:tcPr>
                </a:tc>
                <a:extLst>
                  <a:ext uri="{0D108BD9-81ED-4DB2-BD59-A6C34878D82A}">
                    <a16:rowId xmlns:a16="http://schemas.microsoft.com/office/drawing/2014/main" val="2503367015"/>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vert="horz" lIns="91440" tIns="45720" rIns="91440" bIns="45720" rtlCol="0" anchor="t">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buFont typeface="Courier New" charset="2"/>
              <a:buChar char="o"/>
            </a:pPr>
            <a:r>
              <a:rPr lang="en-US" dirty="0">
                <a:solidFill>
                  <a:srgbClr val="221E1F"/>
                </a:solidFill>
                <a:latin typeface="Calibri"/>
                <a:ea typeface="Calibri"/>
                <a:cs typeface="Calibri"/>
              </a:rPr>
              <a:t>Regular smoke breaks, techs just standing around at </a:t>
            </a:r>
            <a:r>
              <a:rPr lang="en-US">
                <a:solidFill>
                  <a:srgbClr val="221E1F"/>
                </a:solidFill>
                <a:latin typeface="Calibri"/>
                <a:ea typeface="Calibri"/>
                <a:cs typeface="Calibri"/>
              </a:rPr>
              <a:t>times (wither waiting for a part or no car to work on), it is hot, so we are ok with them taking some </a:t>
            </a:r>
            <a:r>
              <a:rPr lang="en-US" dirty="0">
                <a:solidFill>
                  <a:srgbClr val="221E1F"/>
                </a:solidFill>
                <a:latin typeface="Calibri"/>
                <a:ea typeface="Calibri"/>
                <a:cs typeface="Calibri"/>
              </a:rPr>
              <a:t>time to cool off, just scheduling jobs as they come in ( we do try and save bigger jobs for the master techs)</a:t>
            </a:r>
          </a:p>
          <a:p>
            <a:r>
              <a:rPr lang="en-US" sz="1800" b="0" i="0" u="none" strike="noStrike" baseline="0" dirty="0">
                <a:solidFill>
                  <a:srgbClr val="221E1F"/>
                </a:solidFill>
                <a:latin typeface="Calibri" panose="020F0502020204030204" pitchFamily="34" charset="0"/>
              </a:rPr>
              <a:t>Goals for improvement </a:t>
            </a:r>
          </a:p>
          <a:p>
            <a:pPr lvl="1">
              <a:buFont typeface="Courier New" charset="2"/>
              <a:buChar char="o"/>
            </a:pPr>
            <a:r>
              <a:rPr lang="en-US" dirty="0">
                <a:solidFill>
                  <a:srgbClr val="221E1F"/>
                </a:solidFill>
                <a:latin typeface="Calibri"/>
                <a:ea typeface="Calibri"/>
                <a:cs typeface="Calibri"/>
              </a:rPr>
              <a:t>I would like to increase our tech proficiency from 40% and 50% to at least the 70% by the end of the year and onward</a:t>
            </a:r>
          </a:p>
          <a:p>
            <a:r>
              <a:rPr lang="en-US" sz="1800" b="0" i="0" u="none" strike="noStrike" baseline="0" dirty="0">
                <a:solidFill>
                  <a:srgbClr val="221E1F"/>
                </a:solidFill>
                <a:latin typeface="Calibri" panose="020F0502020204030204" pitchFamily="34" charset="0"/>
              </a:rPr>
              <a:t>Plans to achieve your goals </a:t>
            </a:r>
          </a:p>
          <a:p>
            <a:pPr lvl="1">
              <a:buFont typeface="Courier New" charset="2"/>
              <a:buChar char="o"/>
            </a:pPr>
            <a:r>
              <a:rPr lang="en-US" dirty="0">
                <a:solidFill>
                  <a:srgbClr val="221E1F"/>
                </a:solidFill>
                <a:latin typeface="Calibri"/>
                <a:ea typeface="Calibri"/>
                <a:cs typeface="Calibri"/>
              </a:rPr>
              <a:t>We need to schedule our appointments so everyone in the shop always has something to do, make sure we are giving the right jobs to the right techs, improve our parts inventory </a:t>
            </a:r>
            <a:r>
              <a:rPr lang="en-US">
                <a:solidFill>
                  <a:srgbClr val="221E1F"/>
                </a:solidFill>
                <a:latin typeface="Calibri"/>
                <a:ea typeface="Calibri"/>
                <a:cs typeface="Calibri"/>
              </a:rPr>
              <a:t>management</a:t>
            </a:r>
            <a:endParaRPr lang="en-US" dirty="0">
              <a:solidFill>
                <a:srgbClr val="221E1F"/>
              </a:solidFill>
              <a:latin typeface="Calibri"/>
              <a:ea typeface="Calibri"/>
              <a:cs typeface="Calibri"/>
            </a:endParaRPr>
          </a:p>
          <a:p>
            <a:r>
              <a:rPr lang="en-US" sz="1800" b="0" i="0" u="none" strike="noStrike" baseline="0">
                <a:solidFill>
                  <a:srgbClr val="221E1F"/>
                </a:solidFill>
                <a:latin typeface="Calibri"/>
                <a:ea typeface="Calibri"/>
                <a:cs typeface="Calibri"/>
              </a:rPr>
              <a:t>Plans to evaluate your changes</a:t>
            </a:r>
            <a:endParaRPr lang="en-US">
              <a:solidFill>
                <a:srgbClr val="221E1F"/>
              </a:solidFill>
              <a:latin typeface="Calibri"/>
              <a:ea typeface="Calibri"/>
              <a:cs typeface="Calibri"/>
            </a:endParaRPr>
          </a:p>
          <a:p>
            <a:pPr lvl="1">
              <a:buFont typeface="Courier New" charset="2"/>
              <a:buChar char="o"/>
            </a:pPr>
            <a:r>
              <a:rPr lang="en-US" dirty="0"/>
              <a:t>Make sure our first time fill rate is at an acceptable level, walk around the shop and take note of who is just standing around with no work, calculate hours billed to hours available every month, check to see that all job scheduled for a week are getting out around the time </a:t>
            </a:r>
            <a:r>
              <a:rPr lang="en-US"/>
              <a:t>estimated</a:t>
            </a:r>
            <a:r>
              <a:rPr lang="en-US" dirty="0"/>
              <a:t> </a:t>
            </a:r>
          </a:p>
          <a:p>
            <a:pPr lvl="1">
              <a:buFont typeface="Courier New" charset="2"/>
              <a:buChar char="o"/>
            </a:pPr>
            <a:endParaRPr lang="en-US" dirty="0">
              <a:solidFill>
                <a:srgbClr val="221E1F"/>
              </a:solidFill>
              <a:latin typeface="Calibri"/>
              <a:ea typeface="Calibri"/>
              <a:cs typeface="Calibri"/>
            </a:endParaRPr>
          </a:p>
          <a:p>
            <a:endParaRPr lang="en-US" dirty="0">
              <a:solidFill>
                <a:srgbClr val="221E1F"/>
              </a:solidFill>
              <a:latin typeface="Calibri"/>
              <a:ea typeface="Calibri"/>
              <a:cs typeface="Calibri"/>
            </a:endParaRPr>
          </a:p>
          <a:p>
            <a:endParaRPr lang="en-US" dirty="0"/>
          </a:p>
        </p:txBody>
      </p:sp>
      <p:pic>
        <p:nvPicPr>
          <p:cNvPr id="13" name="Content Placeholder 12" descr="A screenshot of a service report&#10;&#10;Description automatically generated">
            <a:extLst>
              <a:ext uri="{FF2B5EF4-FFF2-40B4-BE49-F238E27FC236}">
                <a16:creationId xmlns:a16="http://schemas.microsoft.com/office/drawing/2014/main" id="{208580E0-F616-D360-57F2-41CFF5EB0B02}"/>
              </a:ext>
            </a:extLst>
          </p:cNvPr>
          <p:cNvPicPr>
            <a:picLocks noGrp="1" noChangeAspect="1"/>
          </p:cNvPicPr>
          <p:nvPr>
            <p:ph sz="half" idx="2"/>
          </p:nvPr>
        </p:nvPicPr>
        <p:blipFill>
          <a:blip r:embed="rId2"/>
          <a:stretch>
            <a:fillRect/>
          </a:stretch>
        </p:blipFill>
        <p:spPr>
          <a:xfrm>
            <a:off x="5904414" y="925528"/>
            <a:ext cx="5985876" cy="5047569"/>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vert="horz" lIns="91440" tIns="45720" rIns="91440" bIns="45720" rtlCol="0" anchor="t">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buFont typeface="Courier New" charset="2"/>
              <a:buChar char="o"/>
            </a:pPr>
            <a:r>
              <a:rPr lang="en-US" dirty="0">
                <a:solidFill>
                  <a:srgbClr val="221E1F"/>
                </a:solidFill>
                <a:latin typeface="Calibri"/>
                <a:ea typeface="Calibri"/>
                <a:cs typeface="Calibri"/>
              </a:rPr>
              <a:t>12 bays in the main shop, 3 in quick lube, not doing video MPIs, offer online scheduling, some cross training, track </a:t>
            </a:r>
            <a:r>
              <a:rPr lang="en-US">
                <a:solidFill>
                  <a:srgbClr val="221E1F"/>
                </a:solidFill>
                <a:latin typeface="Calibri"/>
                <a:ea typeface="Calibri"/>
                <a:cs typeface="Calibri"/>
              </a:rPr>
              <a:t>turnaround, try and avoid overstaffing</a:t>
            </a:r>
            <a:endParaRPr lang="en-US" dirty="0">
              <a:solidFill>
                <a:srgbClr val="221E1F"/>
              </a:solidFill>
              <a:latin typeface="Calibri"/>
              <a:ea typeface="Calibri"/>
              <a:cs typeface="Calibri"/>
            </a:endParaRPr>
          </a:p>
          <a:p>
            <a:r>
              <a:rPr lang="en-US" sz="1800" b="0" i="0" u="none" strike="noStrike" baseline="0" dirty="0">
                <a:solidFill>
                  <a:srgbClr val="221E1F"/>
                </a:solidFill>
                <a:latin typeface="Calibri" panose="020F0502020204030204" pitchFamily="34" charset="0"/>
              </a:rPr>
              <a:t>Goals for improvement </a:t>
            </a:r>
          </a:p>
          <a:p>
            <a:pPr lvl="1">
              <a:buFont typeface="Courier New" charset="2"/>
              <a:buChar char="o"/>
            </a:pPr>
            <a:r>
              <a:rPr lang="en-US" dirty="0">
                <a:solidFill>
                  <a:srgbClr val="221E1F"/>
                </a:solidFill>
                <a:latin typeface="Calibri"/>
                <a:ea typeface="Calibri"/>
                <a:cs typeface="Calibri"/>
              </a:rPr>
              <a:t>We are a small </a:t>
            </a:r>
            <a:r>
              <a:rPr lang="en-US">
                <a:solidFill>
                  <a:srgbClr val="221E1F"/>
                </a:solidFill>
                <a:latin typeface="Calibri"/>
                <a:ea typeface="Calibri"/>
                <a:cs typeface="Calibri"/>
              </a:rPr>
              <a:t>store,</a:t>
            </a:r>
            <a:r>
              <a:rPr lang="en-US" dirty="0">
                <a:solidFill>
                  <a:srgbClr val="221E1F"/>
                </a:solidFill>
                <a:latin typeface="Calibri"/>
                <a:ea typeface="Calibri"/>
                <a:cs typeface="Calibri"/>
              </a:rPr>
              <a:t> but I would like to maximize the space we have to get utilization to at least 50% </a:t>
            </a:r>
            <a:r>
              <a:rPr lang="en-US">
                <a:solidFill>
                  <a:srgbClr val="221E1F"/>
                </a:solidFill>
                <a:latin typeface="Calibri"/>
                <a:ea typeface="Calibri"/>
                <a:cs typeface="Calibri"/>
              </a:rPr>
              <a:t>by this year </a:t>
            </a:r>
            <a:endParaRPr lang="en-US" dirty="0">
              <a:solidFill>
                <a:srgbClr val="221E1F"/>
              </a:solidFill>
              <a:latin typeface="Calibri"/>
              <a:ea typeface="Calibri"/>
              <a:cs typeface="Calibri"/>
            </a:endParaRPr>
          </a:p>
          <a:p>
            <a:r>
              <a:rPr lang="en-US" sz="1800" b="0" i="0" u="none" strike="noStrike" baseline="0" dirty="0">
                <a:solidFill>
                  <a:srgbClr val="221E1F"/>
                </a:solidFill>
                <a:latin typeface="Calibri" panose="020F0502020204030204" pitchFamily="34" charset="0"/>
              </a:rPr>
              <a:t>Plans to achieve your goals </a:t>
            </a:r>
          </a:p>
          <a:p>
            <a:pPr lvl="1">
              <a:buFont typeface="Courier New" charset="2"/>
              <a:buChar char="o"/>
            </a:pPr>
            <a:r>
              <a:rPr lang="en-US" dirty="0">
                <a:solidFill>
                  <a:srgbClr val="221E1F"/>
                </a:solidFill>
                <a:latin typeface="Calibri"/>
                <a:cs typeface="Calibri"/>
              </a:rPr>
              <a:t>If we have an empty bay find any reason to fill it, more cross training, move some service writers to drive up lane, track bay availability in real time,</a:t>
            </a:r>
          </a:p>
          <a:p>
            <a:r>
              <a:rPr lang="en-US" sz="1800" b="0" i="0" u="none" strike="noStrike" baseline="0" dirty="0">
                <a:solidFill>
                  <a:srgbClr val="221E1F"/>
                </a:solidFill>
                <a:latin typeface="Calibri" panose="020F0502020204030204" pitchFamily="34" charset="0"/>
              </a:rPr>
              <a:t>Plans to evaluate your changes </a:t>
            </a:r>
          </a:p>
          <a:p>
            <a:pPr lvl="1">
              <a:buFont typeface="Courier New" charset="2"/>
              <a:buChar char="o"/>
            </a:pPr>
            <a:r>
              <a:rPr lang="en-US" dirty="0">
                <a:solidFill>
                  <a:srgbClr val="221E1F"/>
                </a:solidFill>
                <a:latin typeface="Calibri"/>
                <a:cs typeface="Calibri"/>
              </a:rPr>
              <a:t>Tracking software so we can see what bays are being used and not used in real time, evaluate facility utilization every month</a:t>
            </a:r>
          </a:p>
          <a:p>
            <a:endParaRPr lang="en-US" dirty="0"/>
          </a:p>
        </p:txBody>
      </p:sp>
      <p:graphicFrame>
        <p:nvGraphicFramePr>
          <p:cNvPr id="8" name="Content Placeholder 7">
            <a:extLst>
              <a:ext uri="{FF2B5EF4-FFF2-40B4-BE49-F238E27FC236}">
                <a16:creationId xmlns:a16="http://schemas.microsoft.com/office/drawing/2014/main" id="{1F8167FE-3B72-1F5D-B9A5-489C4DD13791}"/>
              </a:ext>
            </a:extLst>
          </p:cNvPr>
          <p:cNvGraphicFramePr>
            <a:graphicFrameLocks noGrp="1"/>
          </p:cNvGraphicFramePr>
          <p:nvPr>
            <p:ph sz="half" idx="2"/>
            <p:extLst>
              <p:ext uri="{D42A27DB-BD31-4B8C-83A1-F6EECF244321}">
                <p14:modId xmlns:p14="http://schemas.microsoft.com/office/powerpoint/2010/main" val="1718934936"/>
              </p:ext>
            </p:extLst>
          </p:nvPr>
        </p:nvGraphicFramePr>
        <p:xfrm>
          <a:off x="6898128" y="1325142"/>
          <a:ext cx="4184647" cy="4827270"/>
        </p:xfrm>
        <a:graphic>
          <a:graphicData uri="http://schemas.openxmlformats.org/drawingml/2006/table">
            <a:tbl>
              <a:tblPr bandRow="1">
                <a:tableStyleId>{5C22544A-7EE6-4342-B048-85BDC9FD1C3A}</a:tableStyleId>
              </a:tblPr>
              <a:tblGrid>
                <a:gridCol w="1711369">
                  <a:extLst>
                    <a:ext uri="{9D8B030D-6E8A-4147-A177-3AD203B41FA5}">
                      <a16:colId xmlns:a16="http://schemas.microsoft.com/office/drawing/2014/main" val="3533502304"/>
                    </a:ext>
                  </a:extLst>
                </a:gridCol>
                <a:gridCol w="1090118">
                  <a:extLst>
                    <a:ext uri="{9D8B030D-6E8A-4147-A177-3AD203B41FA5}">
                      <a16:colId xmlns:a16="http://schemas.microsoft.com/office/drawing/2014/main" val="4234054884"/>
                    </a:ext>
                  </a:extLst>
                </a:gridCol>
                <a:gridCol w="691580">
                  <a:extLst>
                    <a:ext uri="{9D8B030D-6E8A-4147-A177-3AD203B41FA5}">
                      <a16:colId xmlns:a16="http://schemas.microsoft.com/office/drawing/2014/main" val="2247133631"/>
                    </a:ext>
                  </a:extLst>
                </a:gridCol>
                <a:gridCol w="691580">
                  <a:extLst>
                    <a:ext uri="{9D8B030D-6E8A-4147-A177-3AD203B41FA5}">
                      <a16:colId xmlns:a16="http://schemas.microsoft.com/office/drawing/2014/main" val="3201794181"/>
                    </a:ext>
                  </a:extLst>
                </a:gridCol>
              </a:tblGrid>
              <a:tr h="514350">
                <a:tc>
                  <a:txBody>
                    <a:bodyPr/>
                    <a:lstStyle/>
                    <a:p>
                      <a:pPr algn="l" rtl="0" fontAlgn="base"/>
                      <a:r>
                        <a:rPr lang="en-US" sz="1000" b="0" i="0" u="none" strike="noStrike">
                          <a:solidFill>
                            <a:srgbClr val="FFFFFF"/>
                          </a:solidFill>
                          <a:effectLst/>
                          <a:latin typeface="Arial" panose="020B0604020202020204" pitchFamily="34" charset="0"/>
                        </a:rPr>
                        <a:t>Number of Bays</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w="19050" cap="flat" cmpd="sng" algn="ctr">
                      <a:solidFill>
                        <a:srgbClr val="E0A44F"/>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15</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9525" cap="flat" cmpd="sng" algn="ctr">
                      <a:solidFill>
                        <a:schemeClr val="bg1"/>
                      </a:solidFill>
                      <a:prstDash val="solid"/>
                      <a:round/>
                      <a:headEnd type="none" w="med" len="med"/>
                      <a:tailEnd type="none" w="med" len="med"/>
                    </a:lnL>
                    <a:lnR w="9525" cap="flat" cmpd="sng" algn="ctr">
                      <a:solidFill>
                        <a:srgbClr val="C0A34F"/>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rgbClr val="20B84F"/>
                      </a:solidFill>
                      <a:prstDash val="solid"/>
                      <a:round/>
                      <a:headEnd type="none" w="med" len="med"/>
                      <a:tailEnd type="none" w="med" len="med"/>
                    </a:lnB>
                    <a:solidFill>
                      <a:srgbClr val="FFFFFF"/>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9525" cap="flat" cmpd="sng" algn="ctr">
                      <a:solidFill>
                        <a:srgbClr val="C0A34F"/>
                      </a:solidFill>
                      <a:prstDash val="solid"/>
                      <a:round/>
                      <a:headEnd type="none" w="med" len="med"/>
                      <a:tailEnd type="none" w="med" len="med"/>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40B54F"/>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60041011"/>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19050" cap="flat" cmpd="sng" algn="ctr">
                      <a:solidFill>
                        <a:srgbClr val="80B64F"/>
                      </a:solidFill>
                      <a:prstDash val="solid"/>
                      <a:round/>
                      <a:headEnd type="none" w="med" len="med"/>
                      <a:tailEnd type="none" w="med" len="med"/>
                    </a:lnL>
                    <a:lnR>
                      <a:noFill/>
                    </a:lnR>
                    <a:lnT>
                      <a:noFill/>
                    </a:lnT>
                    <a:lnB>
                      <a:noFill/>
                    </a:lnB>
                    <a:solidFill>
                      <a:srgbClr val="4472C4"/>
                    </a:solidFill>
                  </a:tcPr>
                </a:tc>
                <a:tc>
                  <a:txBody>
                    <a:bodyPr/>
                    <a:lstStyle/>
                    <a:p>
                      <a:pPr algn="ctr" rtl="0" fontAlgn="base"/>
                      <a:r>
                        <a:rPr lang="en-US" sz="1000" b="1" i="0" u="none" strike="noStrike">
                          <a:solidFill>
                            <a:srgbClr val="FFFFFF"/>
                          </a:solidFill>
                          <a:effectLst/>
                          <a:latin typeface="Arial" panose="020B0604020202020204" pitchFamily="34" charset="0"/>
                        </a:rPr>
                        <a:t>x</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20B84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20B24F"/>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718515065"/>
                  </a:ext>
                </a:extLst>
              </a:tr>
              <a:tr h="190500">
                <a:tc>
                  <a:txBody>
                    <a:bodyPr/>
                    <a:lstStyle/>
                    <a:p>
                      <a:pPr algn="l" rtl="0" fontAlgn="base"/>
                      <a:r>
                        <a:rPr lang="en-US" sz="1000" b="0" i="0" u="none" strike="noStrike">
                          <a:solidFill>
                            <a:srgbClr val="FFFFFF"/>
                          </a:solidFill>
                          <a:effectLst/>
                          <a:latin typeface="Arial" panose="020B0604020202020204" pitchFamily="34" charset="0"/>
                        </a:rPr>
                        <a:t>Number of Days</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w="19050" cap="flat" cmpd="sng" algn="ctr">
                      <a:solidFill>
                        <a:srgbClr val="00C04F"/>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23</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9525" cap="flat" cmpd="sng" algn="ctr">
                      <a:solidFill>
                        <a:schemeClr val="bg1"/>
                      </a:solidFill>
                      <a:prstDash val="solid"/>
                      <a:round/>
                      <a:headEnd type="none" w="med" len="med"/>
                      <a:tailEnd type="none" w="med" len="med"/>
                    </a:lnL>
                    <a:lnR w="9525" cap="flat" cmpd="sng" algn="ctr">
                      <a:solidFill>
                        <a:srgbClr val="20C14F"/>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rgbClr val="80C34F"/>
                      </a:solidFill>
                      <a:prstDash val="solid"/>
                      <a:round/>
                      <a:headEnd type="none" w="med" len="med"/>
                      <a:tailEnd type="none" w="med" len="med"/>
                    </a:lnB>
                    <a:solidFill>
                      <a:srgbClr val="FFFFFF"/>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9525" cap="flat" cmpd="sng" algn="ctr">
                      <a:solidFill>
                        <a:srgbClr val="20C14F"/>
                      </a:solidFill>
                      <a:prstDash val="solid"/>
                      <a:round/>
                      <a:headEnd type="none" w="med" len="med"/>
                      <a:tailEnd type="none" w="med" len="med"/>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00C74F"/>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589498137"/>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19050" cap="flat" cmpd="sng" algn="ctr">
                      <a:solidFill>
                        <a:srgbClr val="A0C74F"/>
                      </a:solidFill>
                      <a:prstDash val="solid"/>
                      <a:round/>
                      <a:headEnd type="none" w="med" len="med"/>
                      <a:tailEnd type="none" w="med" len="med"/>
                    </a:lnL>
                    <a:lnR>
                      <a:noFill/>
                    </a:lnR>
                    <a:lnT>
                      <a:noFill/>
                    </a:lnT>
                    <a:lnB>
                      <a:noFill/>
                    </a:lnB>
                    <a:solidFill>
                      <a:srgbClr val="4472C4"/>
                    </a:solidFill>
                  </a:tcPr>
                </a:tc>
                <a:tc>
                  <a:txBody>
                    <a:bodyPr/>
                    <a:lstStyle/>
                    <a:p>
                      <a:pPr algn="ctr" rtl="0" fontAlgn="base"/>
                      <a:r>
                        <a:rPr lang="en-US" sz="1000" b="1" i="0" u="none" strike="noStrike">
                          <a:solidFill>
                            <a:srgbClr val="FFFFFF"/>
                          </a:solidFill>
                          <a:effectLst/>
                          <a:latin typeface="Arial" panose="020B0604020202020204" pitchFamily="34" charset="0"/>
                        </a:rPr>
                        <a:t>x</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80C34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80CD4F"/>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04374867"/>
                  </a:ext>
                </a:extLst>
              </a:tr>
              <a:tr h="190500">
                <a:tc>
                  <a:txBody>
                    <a:bodyPr/>
                    <a:lstStyle/>
                    <a:p>
                      <a:pPr algn="l" rtl="0" fontAlgn="base"/>
                      <a:r>
                        <a:rPr lang="en-US" sz="1000" b="0" i="0" u="none" strike="noStrike">
                          <a:solidFill>
                            <a:srgbClr val="FFFFFF"/>
                          </a:solidFill>
                          <a:effectLst/>
                          <a:latin typeface="Arial" panose="020B0604020202020204" pitchFamily="34" charset="0"/>
                        </a:rPr>
                        <a:t>Number of Hours</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w="19050" cap="flat" cmpd="sng" algn="ctr">
                      <a:solidFill>
                        <a:srgbClr val="80C94F"/>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10</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9525" cap="flat" cmpd="sng" algn="ctr">
                      <a:solidFill>
                        <a:schemeClr val="bg1"/>
                      </a:solidFill>
                      <a:prstDash val="solid"/>
                      <a:round/>
                      <a:headEnd type="none" w="med" len="med"/>
                      <a:tailEnd type="none" w="med" len="med"/>
                    </a:lnL>
                    <a:lnR w="9525" cap="flat" cmpd="sng" algn="ctr">
                      <a:solidFill>
                        <a:srgbClr val="00CA4F"/>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rgbClr val="E0DF4F"/>
                      </a:solidFill>
                      <a:prstDash val="solid"/>
                      <a:round/>
                      <a:headEnd type="none" w="med" len="med"/>
                      <a:tailEnd type="none" w="med" len="med"/>
                    </a:lnB>
                    <a:solidFill>
                      <a:srgbClr val="FFFFFF"/>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9525" cap="flat" cmpd="sng" algn="ctr">
                      <a:solidFill>
                        <a:srgbClr val="00CA4F"/>
                      </a:solidFill>
                      <a:prstDash val="solid"/>
                      <a:round/>
                      <a:headEnd type="none" w="med" len="med"/>
                      <a:tailEnd type="none" w="med" len="med"/>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60D64F"/>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722520466"/>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19050" cap="flat" cmpd="sng" algn="ctr">
                      <a:solidFill>
                        <a:srgbClr val="A0DA4F"/>
                      </a:solidFill>
                      <a:prstDash val="solid"/>
                      <a:round/>
                      <a:headEnd type="none" w="med" len="med"/>
                      <a:tailEnd type="none" w="med" len="med"/>
                    </a:lnL>
                    <a:lnR>
                      <a:noFill/>
                    </a:lnR>
                    <a:lnT>
                      <a:noFill/>
                    </a:lnT>
                    <a:lnB>
                      <a:noFill/>
                    </a:lnB>
                    <a:solidFill>
                      <a:srgbClr val="4472C4"/>
                    </a:solidFill>
                  </a:tcPr>
                </a:tc>
                <a:tc>
                  <a:txBody>
                    <a:bodyPr/>
                    <a:lstStyle/>
                    <a:p>
                      <a:pPr algn="ctr" rtl="0" fontAlgn="base"/>
                      <a:r>
                        <a:rPr lang="en-US" sz="1000" b="1" i="0" u="none" strike="noStrike">
                          <a:solidFill>
                            <a:srgbClr val="FFFFFF"/>
                          </a:solidFill>
                          <a:effectLst/>
                          <a:latin typeface="Arial" panose="020B0604020202020204" pitchFamily="34" charset="0"/>
                        </a:rPr>
                        <a:t>x</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E0DF4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00DD4F"/>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78033468"/>
                  </a:ext>
                </a:extLst>
              </a:tr>
              <a:tr h="190500">
                <a:tc>
                  <a:txBody>
                    <a:bodyPr/>
                    <a:lstStyle/>
                    <a:p>
                      <a:pPr algn="l" rtl="0" fontAlgn="base"/>
                      <a:r>
                        <a:rPr lang="en-US" sz="1000" b="0" i="0" u="none" strike="noStrike">
                          <a:solidFill>
                            <a:srgbClr val="FFFFFF"/>
                          </a:solidFill>
                          <a:effectLst/>
                          <a:latin typeface="Arial" panose="020B0604020202020204" pitchFamily="34" charset="0"/>
                        </a:rPr>
                        <a:t>Effective Labor Rate</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w="19050" cap="flat" cmpd="sng" algn="ctr">
                      <a:solidFill>
                        <a:srgbClr val="60E54F"/>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$180.83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9525" cap="flat" cmpd="sng" algn="ctr">
                      <a:solidFill>
                        <a:schemeClr val="bg1"/>
                      </a:solidFill>
                      <a:prstDash val="solid"/>
                      <a:round/>
                      <a:headEnd type="none" w="med" len="med"/>
                      <a:tailEnd type="none" w="med" len="med"/>
                    </a:lnL>
                    <a:lnR w="9525" cap="flat" cmpd="sng" algn="ctr">
                      <a:solidFill>
                        <a:srgbClr val="C0E84F"/>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rgbClr val="40ED4F"/>
                      </a:solidFill>
                      <a:prstDash val="solid"/>
                      <a:round/>
                      <a:headEnd type="none" w="med" len="med"/>
                      <a:tailEnd type="none" w="med" len="med"/>
                    </a:lnB>
                    <a:solidFill>
                      <a:srgbClr val="FFFF00"/>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9525" cap="flat" cmpd="sng" algn="ctr">
                      <a:solidFill>
                        <a:srgbClr val="C0E84F"/>
                      </a:solidFill>
                      <a:prstDash val="solid"/>
                      <a:round/>
                      <a:headEnd type="none" w="med" len="med"/>
                      <a:tailEnd type="none" w="med" len="med"/>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E0E14F"/>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014431868"/>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19050" cap="flat" cmpd="sng" algn="ctr">
                      <a:solidFill>
                        <a:srgbClr val="C0EE4F"/>
                      </a:solidFill>
                      <a:prstDash val="solid"/>
                      <a:round/>
                      <a:headEnd type="none" w="med" len="med"/>
                      <a:tailEnd type="none" w="med" len="med"/>
                    </a:lnL>
                    <a:lnR>
                      <a:noFill/>
                    </a:lnR>
                    <a:lnT>
                      <a:noFill/>
                    </a:lnT>
                    <a:lnB>
                      <a:noFill/>
                    </a:lnB>
                    <a:solidFill>
                      <a:srgbClr val="4472C4"/>
                    </a:solidFill>
                  </a:tcPr>
                </a:tc>
                <a:tc>
                  <a:txBody>
                    <a:bodyPr/>
                    <a:lstStyle/>
                    <a:p>
                      <a:pPr algn="r" rtl="0" fontAlgn="base"/>
                      <a:r>
                        <a:rPr lang="en-US" sz="800" b="0" i="1" u="none" strike="noStrike">
                          <a:solidFill>
                            <a:srgbClr val="FFFFFF"/>
                          </a:solidFill>
                          <a:effectLst/>
                          <a:latin typeface="Arial" panose="020B0604020202020204" pitchFamily="34" charset="0"/>
                        </a:rPr>
                        <a:t> </a:t>
                      </a:r>
                      <a:r>
                        <a:rPr lang="en-US" sz="8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40ED4F"/>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00F04F"/>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308173145"/>
                  </a:ext>
                </a:extLst>
              </a:tr>
              <a:tr h="190500">
                <a:tc>
                  <a:txBody>
                    <a:bodyPr/>
                    <a:lstStyle/>
                    <a:p>
                      <a:pPr algn="l" rtl="0" fontAlgn="base"/>
                      <a:r>
                        <a:rPr lang="en-US" sz="1000" b="0" i="0" u="none" strike="noStrike">
                          <a:solidFill>
                            <a:srgbClr val="FFFFFF"/>
                          </a:solidFill>
                          <a:effectLst/>
                          <a:latin typeface="Arial" panose="020B0604020202020204" pitchFamily="34" charset="0"/>
                        </a:rPr>
                        <a:t>FACILITY POTENTIAL</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w="19050" cap="flat" cmpd="sng" algn="ctr">
                      <a:solidFill>
                        <a:srgbClr val="00F44F"/>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$623,876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9525" cap="flat" cmpd="sng" algn="ctr">
                      <a:solidFill>
                        <a:schemeClr val="bg1"/>
                      </a:solidFill>
                      <a:prstDash val="solid"/>
                      <a:round/>
                      <a:headEnd type="none" w="med" len="med"/>
                      <a:tailEnd type="none" w="med" len="med"/>
                    </a:lnL>
                    <a:lnR w="9525" cap="flat" cmpd="sng" algn="ctr">
                      <a:solidFill>
                        <a:srgbClr val="00F24F"/>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rgbClr val="400650"/>
                      </a:solidFill>
                      <a:prstDash val="solid"/>
                      <a:round/>
                      <a:headEnd type="none" w="med" len="med"/>
                      <a:tailEnd type="none" w="med" len="med"/>
                    </a:lnB>
                    <a:solidFill>
                      <a:srgbClr val="FFFF00"/>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9525" cap="flat" cmpd="sng" algn="ctr">
                      <a:solidFill>
                        <a:srgbClr val="00F24F"/>
                      </a:solidFill>
                      <a:prstDash val="solid"/>
                      <a:round/>
                      <a:headEnd type="none" w="med" len="med"/>
                      <a:tailEnd type="none" w="med" len="med"/>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20FB4F"/>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623665878"/>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19050" cap="flat" cmpd="sng" algn="ctr">
                      <a:solidFill>
                        <a:srgbClr val="20FA4F"/>
                      </a:solidFill>
                      <a:prstDash val="solid"/>
                      <a:round/>
                      <a:headEnd type="none" w="med" len="med"/>
                      <a:tailEnd type="none" w="med" len="med"/>
                    </a:lnL>
                    <a:lnR>
                      <a:noFill/>
                    </a:lnR>
                    <a:lnT>
                      <a:noFill/>
                    </a:lnT>
                    <a:lnB w="19050" cap="flat" cmpd="sng" algn="ctr">
                      <a:solidFill>
                        <a:srgbClr val="000550"/>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w="9525" cap="flat" cmpd="sng" algn="ctr">
                      <a:solidFill>
                        <a:srgbClr val="400650"/>
                      </a:solidFill>
                      <a:prstDash val="solid"/>
                      <a:round/>
                      <a:headEnd type="none" w="med" len="med"/>
                      <a:tailEnd type="none" w="med" len="med"/>
                    </a:lnT>
                    <a:lnB w="19050" cap="flat" cmpd="sng" algn="ctr">
                      <a:solidFill>
                        <a:srgbClr val="600E50"/>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w="19050" cap="flat" cmpd="sng" algn="ctr">
                      <a:solidFill>
                        <a:srgbClr val="E00B50"/>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E00450"/>
                      </a:solidFill>
                      <a:prstDash val="solid"/>
                      <a:round/>
                      <a:headEnd type="none" w="med" len="med"/>
                      <a:tailEnd type="none" w="med" len="med"/>
                    </a:lnR>
                    <a:lnT>
                      <a:noFill/>
                    </a:lnT>
                    <a:lnB w="19050" cap="flat" cmpd="sng" algn="ctr">
                      <a:solidFill>
                        <a:srgbClr val="001850"/>
                      </a:solidFill>
                      <a:prstDash val="solid"/>
                      <a:round/>
                      <a:headEnd type="none" w="med" len="med"/>
                      <a:tailEnd type="none" w="med" len="med"/>
                    </a:lnB>
                    <a:solidFill>
                      <a:srgbClr val="4472C4"/>
                    </a:solidFill>
                  </a:tcPr>
                </a:tc>
                <a:extLst>
                  <a:ext uri="{0D108BD9-81ED-4DB2-BD59-A6C34878D82A}">
                    <a16:rowId xmlns:a16="http://schemas.microsoft.com/office/drawing/2014/main" val="1901270026"/>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w="19050" cap="flat" cmpd="sng" algn="ctr">
                      <a:solidFill>
                        <a:srgbClr val="000550"/>
                      </a:solidFill>
                      <a:prstDash val="solid"/>
                      <a:round/>
                      <a:headEnd type="none" w="med" len="med"/>
                      <a:tailEnd type="none" w="med" len="med"/>
                    </a:lnT>
                    <a:lnB w="19050" cap="flat" cmpd="sng" algn="ctr">
                      <a:solidFill>
                        <a:srgbClr val="801150"/>
                      </a:solidFill>
                      <a:prstDash val="solid"/>
                      <a:round/>
                      <a:headEnd type="none" w="med" len="med"/>
                      <a:tailEnd type="none" w="med" len="med"/>
                    </a:lnB>
                    <a:no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w="19050" cap="flat" cmpd="sng" algn="ctr">
                      <a:solidFill>
                        <a:srgbClr val="600E50"/>
                      </a:solidFill>
                      <a:prstDash val="solid"/>
                      <a:round/>
                      <a:headEnd type="none" w="med" len="med"/>
                      <a:tailEnd type="none" w="med" len="med"/>
                    </a:lnT>
                    <a:lnB w="19050" cap="flat" cmpd="sng" algn="ctr">
                      <a:solidFill>
                        <a:srgbClr val="801150"/>
                      </a:solidFill>
                      <a:prstDash val="solid"/>
                      <a:round/>
                      <a:headEnd type="none" w="med" len="med"/>
                      <a:tailEnd type="none" w="med" len="med"/>
                    </a:lnB>
                    <a:no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w="19050" cap="flat" cmpd="sng" algn="ctr">
                      <a:solidFill>
                        <a:srgbClr val="E00B50"/>
                      </a:solidFill>
                      <a:prstDash val="solid"/>
                      <a:round/>
                      <a:headEnd type="none" w="med" len="med"/>
                      <a:tailEnd type="none" w="med" len="med"/>
                    </a:lnT>
                    <a:lnB w="19050" cap="flat" cmpd="sng" algn="ctr">
                      <a:solidFill>
                        <a:srgbClr val="801150"/>
                      </a:solidFill>
                      <a:prstDash val="solid"/>
                      <a:round/>
                      <a:headEnd type="none" w="med" len="med"/>
                      <a:tailEnd type="none" w="med" len="med"/>
                    </a:lnB>
                    <a:no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w="19050" cap="flat" cmpd="sng" algn="ctr">
                      <a:solidFill>
                        <a:srgbClr val="001850"/>
                      </a:solidFill>
                      <a:prstDash val="solid"/>
                      <a:round/>
                      <a:headEnd type="none" w="med" len="med"/>
                      <a:tailEnd type="none" w="med" len="med"/>
                    </a:lnT>
                    <a:lnB w="19050" cap="flat" cmpd="sng" algn="ctr">
                      <a:solidFill>
                        <a:srgbClr val="801150"/>
                      </a:solidFill>
                      <a:prstDash val="solid"/>
                      <a:round/>
                      <a:headEnd type="none" w="med" len="med"/>
                      <a:tailEnd type="none" w="med" len="med"/>
                    </a:lnB>
                    <a:noFill/>
                  </a:tcPr>
                </a:tc>
                <a:extLst>
                  <a:ext uri="{0D108BD9-81ED-4DB2-BD59-A6C34878D82A}">
                    <a16:rowId xmlns:a16="http://schemas.microsoft.com/office/drawing/2014/main" val="1608281272"/>
                  </a:ext>
                </a:extLst>
              </a:tr>
              <a:tr h="200025">
                <a:tc gridSpan="4">
                  <a:txBody>
                    <a:bodyPr/>
                    <a:lstStyle/>
                    <a:p>
                      <a:pPr algn="ctr" rtl="0" fontAlgn="base"/>
                      <a:r>
                        <a:rPr lang="en-US" sz="1000" b="1" i="0" u="none" strike="noStrike">
                          <a:solidFill>
                            <a:srgbClr val="FFFFFF"/>
                          </a:solidFill>
                          <a:effectLst/>
                          <a:latin typeface="Arial" panose="020B0604020202020204" pitchFamily="34" charset="0"/>
                        </a:rPr>
                        <a:t>FACILITY UTILIZATION</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w="19050" cap="flat" cmpd="sng" algn="ctr">
                      <a:solidFill>
                        <a:srgbClr val="801150"/>
                      </a:solidFill>
                      <a:prstDash val="solid"/>
                      <a:round/>
                      <a:headEnd type="none" w="med" len="med"/>
                      <a:tailEnd type="none" w="med" len="med"/>
                    </a:lnL>
                    <a:lnR>
                      <a:noFill/>
                    </a:lnR>
                    <a:lnT w="19050" cap="flat" cmpd="sng" algn="ctr">
                      <a:solidFill>
                        <a:srgbClr val="80115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959993"/>
                  </a:ext>
                </a:extLst>
              </a:tr>
              <a:tr h="180975">
                <a:tc>
                  <a:txBody>
                    <a:bodyPr/>
                    <a:lstStyle/>
                    <a:p>
                      <a:pPr algn="l" rtl="0" fontAlgn="base"/>
                      <a:r>
                        <a:rPr lang="en-US" sz="1000" b="0" i="0" u="none" strike="noStrike">
                          <a:solidFill>
                            <a:srgbClr val="FFFFFF"/>
                          </a:solidFill>
                          <a:effectLst/>
                          <a:latin typeface="Arial" panose="020B0604020202020204" pitchFamily="34" charset="0"/>
                        </a:rPr>
                        <a:t>Total Labor Sales</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w="19050" cap="flat" cmpd="sng" algn="ctr">
                      <a:solidFill>
                        <a:srgbClr val="C01550"/>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$168,731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9525" cap="flat" cmpd="sng" algn="ctr">
                      <a:solidFill>
                        <a:schemeClr val="bg1"/>
                      </a:solidFill>
                      <a:prstDash val="solid"/>
                      <a:round/>
                      <a:headEnd type="none" w="med" len="med"/>
                      <a:tailEnd type="none" w="med" len="med"/>
                    </a:lnL>
                    <a:lnR w="9525" cap="flat" cmpd="sng" algn="ctr">
                      <a:solidFill>
                        <a:srgbClr val="601650"/>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rgbClr val="E02750"/>
                      </a:solidFill>
                      <a:prstDash val="solid"/>
                      <a:round/>
                      <a:headEnd type="none" w="med" len="med"/>
                      <a:tailEnd type="none" w="med" len="med"/>
                    </a:lnB>
                    <a:solidFill>
                      <a:srgbClr val="FFFF00"/>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9525" cap="flat" cmpd="sng" algn="ctr">
                      <a:solidFill>
                        <a:srgbClr val="601650"/>
                      </a:solidFill>
                      <a:prstDash val="solid"/>
                      <a:round/>
                      <a:headEnd type="none" w="med" len="med"/>
                      <a:tailEnd type="none" w="med" len="med"/>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C01D5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97149725"/>
                  </a:ext>
                </a:extLst>
              </a:tr>
              <a:tr h="190500">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19050" cap="flat" cmpd="sng" algn="ctr">
                      <a:solidFill>
                        <a:srgbClr val="801E50"/>
                      </a:solidFill>
                      <a:prstDash val="solid"/>
                      <a:round/>
                      <a:headEnd type="none" w="med" len="med"/>
                      <a:tailEnd type="none" w="med" len="med"/>
                    </a:lnL>
                    <a:lnR>
                      <a:noFill/>
                    </a:lnR>
                    <a:lnT>
                      <a:noFill/>
                    </a:lnT>
                    <a:lnB>
                      <a:noFill/>
                    </a:lnB>
                    <a:solidFill>
                      <a:srgbClr val="4472C4"/>
                    </a:solidFill>
                  </a:tcPr>
                </a:tc>
                <a:tc>
                  <a:txBody>
                    <a:bodyPr/>
                    <a:lstStyle/>
                    <a:p>
                      <a:pPr algn="ctr" rtl="0" fontAlgn="base"/>
                      <a:r>
                        <a:rPr lang="en-US" sz="1200" b="0" i="0" u="none" strike="noStrike">
                          <a:solidFill>
                            <a:srgbClr val="FFFFFF"/>
                          </a:solidFill>
                          <a:effectLst/>
                          <a:latin typeface="Arial" panose="020B0604020202020204" pitchFamily="34" charset="0"/>
                        </a:rPr>
                        <a:t>÷</a:t>
                      </a:r>
                      <a:r>
                        <a:rPr lang="en-US" sz="12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E02750"/>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E0265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016821034"/>
                  </a:ext>
                </a:extLst>
              </a:tr>
              <a:tr h="180975">
                <a:tc>
                  <a:txBody>
                    <a:bodyPr/>
                    <a:lstStyle/>
                    <a:p>
                      <a:pPr algn="l" rtl="0" fontAlgn="base"/>
                      <a:r>
                        <a:rPr lang="en-US" sz="1000" b="0" i="0" u="none" strike="noStrike">
                          <a:solidFill>
                            <a:srgbClr val="FFFFFF"/>
                          </a:solidFill>
                          <a:effectLst/>
                          <a:latin typeface="Arial" panose="020B0604020202020204" pitchFamily="34" charset="0"/>
                        </a:rPr>
                        <a:t>Facility Potential</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w="19050" cap="flat" cmpd="sng" algn="ctr">
                      <a:solidFill>
                        <a:srgbClr val="402E50"/>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solidFill>
                      <a:srgbClr val="4472C4"/>
                    </a:solidFill>
                  </a:tcPr>
                </a:tc>
                <a:tc>
                  <a:txBody>
                    <a:bodyPr/>
                    <a:lstStyle/>
                    <a:p>
                      <a:pPr algn="l" rtl="0" fontAlgn="base"/>
                      <a:r>
                        <a:rPr lang="en-US" sz="1100" b="0" i="0" u="none" strike="noStrike">
                          <a:solidFill>
                            <a:srgbClr val="000000"/>
                          </a:solidFill>
                          <a:effectLst/>
                          <a:latin typeface="Calibri" panose="020F0502020204030204" pitchFamily="34" charset="0"/>
                        </a:rPr>
                        <a:t>$623,876 </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9525" cap="flat" cmpd="sng" algn="ctr">
                      <a:solidFill>
                        <a:schemeClr val="bg1"/>
                      </a:solidFill>
                      <a:prstDash val="solid"/>
                      <a:round/>
                      <a:headEnd type="none" w="med" len="med"/>
                      <a:tailEnd type="none" w="med" len="med"/>
                    </a:lnL>
                    <a:lnR w="9525" cap="flat" cmpd="sng" algn="ctr">
                      <a:solidFill>
                        <a:srgbClr val="002C50"/>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rgbClr val="E03350"/>
                      </a:solidFill>
                      <a:prstDash val="solid"/>
                      <a:round/>
                      <a:headEnd type="none" w="med" len="med"/>
                      <a:tailEnd type="none" w="med" len="med"/>
                    </a:lnB>
                    <a:solidFill>
                      <a:srgbClr val="FFFF00"/>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9525" cap="flat" cmpd="sng" algn="ctr">
                      <a:solidFill>
                        <a:srgbClr val="002C50"/>
                      </a:solidFill>
                      <a:prstDash val="solid"/>
                      <a:round/>
                      <a:headEnd type="none" w="med" len="med"/>
                      <a:tailEnd type="none" w="med" len="med"/>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E0365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982783026"/>
                  </a:ext>
                </a:extLst>
              </a:tr>
              <a:tr h="180975">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19050" cap="flat" cmpd="sng" algn="ctr">
                      <a:solidFill>
                        <a:srgbClr val="403350"/>
                      </a:solidFill>
                      <a:prstDash val="solid"/>
                      <a:round/>
                      <a:headEnd type="none" w="med" len="med"/>
                      <a:tailEnd type="none" w="med" len="med"/>
                    </a:lnL>
                    <a:lnR>
                      <a:noFill/>
                    </a:lnR>
                    <a:lnT>
                      <a:noFill/>
                    </a:lnT>
                    <a:lnB>
                      <a:noFill/>
                    </a:lnB>
                    <a:solidFill>
                      <a:srgbClr val="4472C4"/>
                    </a:solidFill>
                  </a:tcPr>
                </a:tc>
                <a:tc>
                  <a:txBody>
                    <a:bodyPr/>
                    <a:lstStyle/>
                    <a:p>
                      <a:pPr algn="r" rtl="0" fontAlgn="base"/>
                      <a:r>
                        <a:rPr lang="en-US" sz="800" b="0" i="1" u="none" strike="noStrike">
                          <a:solidFill>
                            <a:srgbClr val="FFFFFF"/>
                          </a:solidFill>
                          <a:effectLst/>
                          <a:latin typeface="Arial" panose="020B0604020202020204" pitchFamily="34" charset="0"/>
                        </a:rPr>
                        <a:t>equals</a:t>
                      </a:r>
                      <a:r>
                        <a:rPr lang="en-US" sz="800" b="0" i="0">
                          <a:solidFill>
                            <a:srgbClr val="FFFFFF"/>
                          </a:solidFill>
                          <a:effectLst/>
                          <a:latin typeface="Arial" panose="020B0604020202020204" pitchFamily="34" charset="0"/>
                        </a:rPr>
                        <a:t> </a:t>
                      </a:r>
                      <a:endParaRPr lang="en-US" b="0" i="0">
                        <a:effectLst/>
                      </a:endParaRPr>
                    </a:p>
                  </a:txBody>
                  <a:tcPr marL="9525" marR="9525" marT="9525" anchor="b">
                    <a:lnL>
                      <a:noFill/>
                    </a:lnL>
                    <a:lnR>
                      <a:noFill/>
                    </a:lnR>
                    <a:lnT w="9525" cap="flat" cmpd="sng" algn="ctr">
                      <a:solidFill>
                        <a:srgbClr val="E03350"/>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A03D5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002490103"/>
                  </a:ext>
                </a:extLst>
              </a:tr>
              <a:tr h="180975">
                <a:tc>
                  <a:txBody>
                    <a:bodyPr/>
                    <a:lstStyle/>
                    <a:p>
                      <a:pPr algn="l" rtl="0" fontAlgn="base"/>
                      <a:r>
                        <a:rPr lang="en-US" sz="1000" b="0" i="0" u="none" strike="noStrike">
                          <a:solidFill>
                            <a:srgbClr val="FFFFFF"/>
                          </a:solidFill>
                          <a:effectLst/>
                          <a:latin typeface="Arial" panose="020B0604020202020204" pitchFamily="34" charset="0"/>
                        </a:rPr>
                        <a:t>FACILITY UTILIZATION</a:t>
                      </a:r>
                      <a:r>
                        <a:rPr lang="en-US" sz="1000" b="0" i="0">
                          <a:solidFill>
                            <a:srgbClr val="FFFFFF"/>
                          </a:solidFill>
                          <a:effectLst/>
                          <a:latin typeface="Arial" panose="020B0604020202020204" pitchFamily="34" charset="0"/>
                        </a:rPr>
                        <a:t> </a:t>
                      </a:r>
                      <a:endParaRPr lang="en-US" b="0" i="0">
                        <a:effectLst/>
                      </a:endParaRPr>
                    </a:p>
                  </a:txBody>
                  <a:tcPr marL="9525" marR="9525" marT="9525" anchor="b">
                    <a:lnL w="19050" cap="flat" cmpd="sng" algn="ctr">
                      <a:solidFill>
                        <a:srgbClr val="403A50"/>
                      </a:solidFill>
                      <a:prstDash val="solid"/>
                      <a:round/>
                      <a:headEnd type="none" w="med" len="med"/>
                      <a:tailEnd type="none" w="med" len="med"/>
                    </a:lnL>
                    <a:lnR w="9525" cap="flat" cmpd="sng" algn="ctr">
                      <a:solidFill>
                        <a:schemeClr val="bg1"/>
                      </a:solidFill>
                      <a:prstDash val="solid"/>
                      <a:round/>
                      <a:headEnd type="none" w="med" len="med"/>
                      <a:tailEnd type="none" w="med" len="med"/>
                    </a:lnR>
                    <a:lnT>
                      <a:noFill/>
                    </a:lnT>
                    <a:lnB>
                      <a:noFill/>
                    </a:lnB>
                    <a:solidFill>
                      <a:srgbClr val="4472C4"/>
                    </a:solidFill>
                  </a:tcPr>
                </a:tc>
                <a:tc>
                  <a:txBody>
                    <a:bodyPr/>
                    <a:lstStyle/>
                    <a:p>
                      <a:pPr algn="r" rtl="0" fontAlgn="base"/>
                      <a:r>
                        <a:rPr lang="en-US" sz="1100" b="0" i="0" u="none" strike="noStrike">
                          <a:solidFill>
                            <a:srgbClr val="000000"/>
                          </a:solidFill>
                          <a:effectLst/>
                          <a:latin typeface="Calibri" panose="020F0502020204030204" pitchFamily="34" charset="0"/>
                        </a:rPr>
                        <a:t>27.05%</a:t>
                      </a:r>
                      <a:r>
                        <a:rPr lang="en-US" sz="1100" b="0" i="0">
                          <a:solidFill>
                            <a:srgbClr val="000000"/>
                          </a:solidFill>
                          <a:effectLst/>
                          <a:latin typeface="Calibri" panose="020F0502020204030204" pitchFamily="34" charset="0"/>
                        </a:rPr>
                        <a:t> </a:t>
                      </a:r>
                      <a:endParaRPr lang="en-US" b="0" i="0">
                        <a:effectLst/>
                      </a:endParaRPr>
                    </a:p>
                  </a:txBody>
                  <a:tcPr marL="9525" marR="9525" marT="9525" anchor="b">
                    <a:lnL w="9525" cap="flat" cmpd="sng" algn="ctr">
                      <a:solidFill>
                        <a:schemeClr val="bg1"/>
                      </a:solidFill>
                      <a:prstDash val="solid"/>
                      <a:round/>
                      <a:headEnd type="none" w="med" len="med"/>
                      <a:tailEnd type="none" w="med" len="med"/>
                    </a:lnL>
                    <a:lnR w="9525" cap="flat" cmpd="sng" algn="ctr">
                      <a:solidFill>
                        <a:srgbClr val="403E50"/>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rgbClr val="C04E50"/>
                      </a:solidFill>
                      <a:prstDash val="solid"/>
                      <a:round/>
                      <a:headEnd type="none" w="med" len="med"/>
                      <a:tailEnd type="none" w="med" len="med"/>
                    </a:lnB>
                    <a:solidFill>
                      <a:srgbClr val="FFFF00"/>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9525" cap="flat" cmpd="sng" algn="ctr">
                      <a:solidFill>
                        <a:srgbClr val="403E50"/>
                      </a:solidFill>
                      <a:prstDash val="solid"/>
                      <a:round/>
                      <a:headEnd type="none" w="med" len="med"/>
                      <a:tailEnd type="none" w="med" len="med"/>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20465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458874338"/>
                  </a:ext>
                </a:extLst>
              </a:tr>
              <a:tr h="180975">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19050" cap="flat" cmpd="sng" algn="ctr">
                      <a:solidFill>
                        <a:srgbClr val="604750"/>
                      </a:solidFill>
                      <a:prstDash val="solid"/>
                      <a:round/>
                      <a:headEnd type="none" w="med" len="med"/>
                      <a:tailEnd type="none" w="med" len="med"/>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w="9525" cap="flat" cmpd="sng" algn="ctr">
                      <a:solidFill>
                        <a:srgbClr val="C04E50"/>
                      </a:solidFill>
                      <a:prstDash val="solid"/>
                      <a:round/>
                      <a:headEnd type="none" w="med" len="med"/>
                      <a:tailEnd type="none" w="med" len="med"/>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a:noFill/>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204A5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1986498"/>
                  </a:ext>
                </a:extLst>
              </a:tr>
              <a:tr h="295275">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w="19050" cap="flat" cmpd="sng" algn="ctr">
                      <a:solidFill>
                        <a:srgbClr val="C04E50"/>
                      </a:solidFill>
                      <a:prstDash val="solid"/>
                      <a:round/>
                      <a:headEnd type="none" w="med" len="med"/>
                      <a:tailEnd type="none" w="med" len="med"/>
                    </a:lnL>
                    <a:lnR>
                      <a:noFill/>
                    </a:lnR>
                    <a:lnT>
                      <a:noFill/>
                    </a:lnT>
                    <a:lnB w="19050" cap="flat" cmpd="sng" algn="ctr">
                      <a:solidFill>
                        <a:srgbClr val="C04E50"/>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w="19050" cap="flat" cmpd="sng" algn="ctr">
                      <a:solidFill>
                        <a:srgbClr val="204A50"/>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a:noFill/>
                    </a:lnR>
                    <a:lnT>
                      <a:noFill/>
                    </a:lnT>
                    <a:lnB w="19050" cap="flat" cmpd="sng" algn="ctr">
                      <a:solidFill>
                        <a:srgbClr val="A05750"/>
                      </a:solidFill>
                      <a:prstDash val="solid"/>
                      <a:round/>
                      <a:headEnd type="none" w="med" len="med"/>
                      <a:tailEnd type="none" w="med" len="med"/>
                    </a:lnB>
                    <a:solidFill>
                      <a:srgbClr val="4472C4"/>
                    </a:solidFill>
                  </a:tcPr>
                </a:tc>
                <a:tc>
                  <a:txBody>
                    <a:bodyPr/>
                    <a:lstStyle/>
                    <a:p>
                      <a:pPr algn="l" rtl="0" fontAlgn="base"/>
                      <a:r>
                        <a:rPr lang="en-US" sz="1200" b="0" i="0">
                          <a:solidFill>
                            <a:srgbClr val="FFFFFF"/>
                          </a:solidFill>
                          <a:effectLst/>
                          <a:latin typeface="Aptos" panose="020B0004020202020204" pitchFamily="34" charset="0"/>
                        </a:rPr>
                        <a:t> </a:t>
                      </a:r>
                    </a:p>
                  </a:txBody>
                  <a:tcPr marL="9525" marR="9525" marT="9525" anchor="b">
                    <a:lnL>
                      <a:noFill/>
                    </a:lnL>
                    <a:lnR w="19050" cap="flat" cmpd="sng" algn="ctr">
                      <a:solidFill>
                        <a:srgbClr val="005850"/>
                      </a:solidFill>
                      <a:prstDash val="solid"/>
                      <a:round/>
                      <a:headEnd type="none" w="med" len="med"/>
                      <a:tailEnd type="none" w="med" len="med"/>
                    </a:lnR>
                    <a:lnT>
                      <a:noFill/>
                    </a:lnT>
                    <a:lnB w="19050" cap="flat" cmpd="sng" algn="ctr">
                      <a:solidFill>
                        <a:srgbClr val="005850"/>
                      </a:solidFill>
                      <a:prstDash val="solid"/>
                      <a:round/>
                      <a:headEnd type="none" w="med" len="med"/>
                      <a:tailEnd type="none" w="med" len="med"/>
                    </a:lnB>
                    <a:solidFill>
                      <a:srgbClr val="4472C4"/>
                    </a:solidFill>
                  </a:tcPr>
                </a:tc>
                <a:extLst>
                  <a:ext uri="{0D108BD9-81ED-4DB2-BD59-A6C34878D82A}">
                    <a16:rowId xmlns:a16="http://schemas.microsoft.com/office/drawing/2014/main" val="2693218741"/>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19" name="Content Placeholder 18">
            <a:extLst>
              <a:ext uri="{FF2B5EF4-FFF2-40B4-BE49-F238E27FC236}">
                <a16:creationId xmlns:a16="http://schemas.microsoft.com/office/drawing/2014/main" id="{3AF9E719-33EC-C40D-54A0-7EC72858005B}"/>
              </a:ext>
            </a:extLst>
          </p:cNvPr>
          <p:cNvSpPr>
            <a:spLocks noGrp="1"/>
          </p:cNvSpPr>
          <p:nvPr>
            <p:ph sz="half" idx="1"/>
          </p:nvPr>
        </p:nvSpPr>
        <p:spPr/>
        <p:txBody>
          <a:bodyPr vert="horz" lIns="91440" tIns="45720" rIns="91440" bIns="45720" rtlCol="0" anchor="t">
            <a:normAutofit fontScale="92500" lnSpcReduction="10000"/>
          </a:bodyPr>
          <a:lstStyle/>
          <a:p>
            <a:r>
              <a:rPr lang="en-US" sz="1400" dirty="0"/>
              <a:t>We both agreed what we could be making more money off certain ROs</a:t>
            </a:r>
            <a:endParaRPr lang="en-US" dirty="0"/>
          </a:p>
          <a:p>
            <a:r>
              <a:rPr lang="en-US" sz="1400" dirty="0"/>
              <a:t>Service manager talked about how 1 more service writer would be a huge help</a:t>
            </a:r>
          </a:p>
          <a:p>
            <a:r>
              <a:rPr lang="en-US" sz="1400" dirty="0"/>
              <a:t>Majority of the cars we service are older vehicles which is normal for us</a:t>
            </a:r>
          </a:p>
          <a:p>
            <a:r>
              <a:rPr lang="en-US" sz="1400" dirty="0"/>
              <a:t>Service Manager admitted he has work to do when it comes to hitting the target labor rate (we do have quite a few new techs and writers), some guys are afraid to be "pushy" could explain the large amount of one line RO work we have</a:t>
            </a:r>
          </a:p>
          <a:p>
            <a:r>
              <a:rPr lang="en-US" sz="1400" dirty="0"/>
              <a:t>Good balance of Competitive, repair and Maintenace work</a:t>
            </a:r>
          </a:p>
          <a:p>
            <a:r>
              <a:rPr lang="en-US" sz="1400" dirty="0"/>
              <a:t>Manager hopes that with training we can get one line RO % to the 30s and maybe 20s, still trying to figure out if we really need to hire a new writer or is the bottleneck occurring because our writers don't know how or want to sell. </a:t>
            </a:r>
          </a:p>
          <a:p>
            <a:endParaRPr lang="en-US" sz="1400" dirty="0"/>
          </a:p>
        </p:txBody>
      </p:sp>
      <p:pic>
        <p:nvPicPr>
          <p:cNvPr id="20" name="Content Placeholder 19" descr="A screenshot of a report&#10;&#10;Description automatically generated">
            <a:extLst>
              <a:ext uri="{FF2B5EF4-FFF2-40B4-BE49-F238E27FC236}">
                <a16:creationId xmlns:a16="http://schemas.microsoft.com/office/drawing/2014/main" id="{435DFD23-2313-3A95-032A-F9DD8B6BC351}"/>
              </a:ext>
            </a:extLst>
          </p:cNvPr>
          <p:cNvPicPr>
            <a:picLocks noGrp="1" noChangeAspect="1"/>
          </p:cNvPicPr>
          <p:nvPr>
            <p:ph sz="half" idx="2"/>
          </p:nvPr>
        </p:nvPicPr>
        <p:blipFill>
          <a:blip r:embed="rId2"/>
          <a:stretch>
            <a:fillRect/>
          </a:stretch>
        </p:blipFill>
        <p:spPr>
          <a:xfrm>
            <a:off x="6261820" y="1290757"/>
            <a:ext cx="6026743" cy="4895161"/>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fontScale="70000" lnSpcReduction="20000"/>
          </a:bodyPr>
          <a:lstStyle/>
          <a:p>
            <a:r>
              <a:rPr lang="en-US" b="1" dirty="0">
                <a:ea typeface="+mn-lt"/>
                <a:cs typeface="+mn-lt"/>
              </a:rPr>
              <a:t>Personalized Customer Service:</a:t>
            </a:r>
            <a:endParaRPr lang="en-US" dirty="0"/>
          </a:p>
          <a:p>
            <a:r>
              <a:rPr lang="en-US" dirty="0">
                <a:ea typeface="+mn-lt"/>
                <a:cs typeface="+mn-lt"/>
              </a:rPr>
              <a:t>Being a family-owned business in a small town leads to us having rapport with many of a customers, lots of friends and family that get their service </a:t>
            </a:r>
            <a:r>
              <a:rPr lang="en-US">
                <a:ea typeface="+mn-lt"/>
                <a:cs typeface="+mn-lt"/>
              </a:rPr>
              <a:t>done with us</a:t>
            </a:r>
            <a:endParaRPr lang="en-US" dirty="0"/>
          </a:p>
          <a:p>
            <a:r>
              <a:rPr lang="en-US" b="1" dirty="0">
                <a:ea typeface="+mn-lt"/>
                <a:cs typeface="+mn-lt"/>
              </a:rPr>
              <a:t>Community Connection:</a:t>
            </a:r>
            <a:endParaRPr lang="en-US" dirty="0"/>
          </a:p>
          <a:p>
            <a:r>
              <a:rPr lang="en-US" dirty="0">
                <a:ea typeface="+mn-lt"/>
                <a:cs typeface="+mn-lt"/>
              </a:rPr>
              <a:t>Strong ties to the local community, been in business in our town for 40+ years </a:t>
            </a:r>
            <a:endParaRPr lang="en-US"/>
          </a:p>
          <a:p>
            <a:r>
              <a:rPr lang="en-US" b="1" dirty="0">
                <a:ea typeface="+mn-lt"/>
                <a:cs typeface="+mn-lt"/>
              </a:rPr>
              <a:t>Brand Reputation:</a:t>
            </a:r>
            <a:endParaRPr lang="en-US" dirty="0"/>
          </a:p>
          <a:p>
            <a:r>
              <a:rPr lang="en-US" dirty="0">
                <a:ea typeface="+mn-lt"/>
                <a:cs typeface="+mn-lt"/>
              </a:rPr>
              <a:t>Toyota's reputation for reliability and quality can positively influence the service department. Customers trust Toyota</a:t>
            </a:r>
            <a:endParaRPr lang="en-US" dirty="0"/>
          </a:p>
          <a:p>
            <a:r>
              <a:rPr lang="en-US" b="1" dirty="0">
                <a:ea typeface="+mn-lt"/>
                <a:cs typeface="+mn-lt"/>
              </a:rPr>
              <a:t>Good mix of youth and wisdom:</a:t>
            </a:r>
            <a:endParaRPr lang="en-US" dirty="0"/>
          </a:p>
          <a:p>
            <a:r>
              <a:rPr lang="en-US" dirty="0">
                <a:ea typeface="+mn-lt"/>
                <a:cs typeface="+mn-lt"/>
              </a:rPr>
              <a:t>Long-standing staff have extensive experience and knowledge in sales and dealing with cars, younger associates can bring in new ideas and pick up </a:t>
            </a:r>
            <a:r>
              <a:rPr lang="en-US">
                <a:ea typeface="+mn-lt"/>
                <a:cs typeface="+mn-lt"/>
              </a:rPr>
              <a:t>on new systems/tech easier</a:t>
            </a:r>
            <a:endParaRPr lang="en-US"/>
          </a:p>
          <a:p>
            <a:r>
              <a:rPr lang="en-US" b="1" dirty="0">
                <a:ea typeface="+mn-lt"/>
                <a:cs typeface="+mn-lt"/>
              </a:rPr>
              <a:t>Flexibility:</a:t>
            </a:r>
            <a:endParaRPr lang="en-US" dirty="0"/>
          </a:p>
          <a:p>
            <a:r>
              <a:rPr lang="en-US" dirty="0">
                <a:ea typeface="+mn-lt"/>
                <a:cs typeface="+mn-lt"/>
              </a:rPr>
              <a:t>Being a smaller, family-owned dealership provides more flexibility in service offerings and customer interactions </a:t>
            </a:r>
            <a:endParaRPr lang="en-US"/>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fontScale="85000" lnSpcReduction="20000"/>
          </a:bodyPr>
          <a:lstStyle/>
          <a:p>
            <a:pPr>
              <a:buFont typeface="Arial"/>
              <a:buChar char="•"/>
            </a:pPr>
            <a:r>
              <a:rPr lang="en-US" b="1">
                <a:ea typeface="+mn-lt"/>
                <a:cs typeface="+mn-lt"/>
              </a:rPr>
              <a:t>Limited Resources:</a:t>
            </a:r>
            <a:endParaRPr lang="en-US"/>
          </a:p>
          <a:p>
            <a:pPr>
              <a:buFont typeface="Arial"/>
              <a:buChar char="•"/>
            </a:pPr>
            <a:r>
              <a:rPr lang="en-US" dirty="0">
                <a:ea typeface="+mn-lt"/>
                <a:cs typeface="+mn-lt"/>
              </a:rPr>
              <a:t>We are a smaller dealership so we are limited on both capital and resources compared to the big dealerships in ATL, this could potentially </a:t>
            </a:r>
            <a:r>
              <a:rPr lang="en-US">
                <a:ea typeface="+mn-lt"/>
                <a:cs typeface="+mn-lt"/>
              </a:rPr>
              <a:t>limit</a:t>
            </a:r>
            <a:r>
              <a:rPr lang="en-US" dirty="0">
                <a:ea typeface="+mn-lt"/>
                <a:cs typeface="+mn-lt"/>
              </a:rPr>
              <a:t> service capabilities as we may just not have a certain tool or the funds to get it</a:t>
            </a:r>
            <a:endParaRPr lang="en-US" dirty="0"/>
          </a:p>
          <a:p>
            <a:pPr>
              <a:buFont typeface="Arial"/>
              <a:buChar char="•"/>
            </a:pPr>
            <a:r>
              <a:rPr lang="en-US" b="1" dirty="0">
                <a:ea typeface="+mn-lt"/>
                <a:cs typeface="+mn-lt"/>
              </a:rPr>
              <a:t>Capacity Constraints:</a:t>
            </a:r>
            <a:endParaRPr lang="en-US" dirty="0"/>
          </a:p>
          <a:p>
            <a:pPr>
              <a:buFont typeface="Arial"/>
              <a:buChar char="•"/>
            </a:pPr>
            <a:r>
              <a:rPr lang="en-US" dirty="0">
                <a:ea typeface="+mn-lt"/>
                <a:cs typeface="+mn-lt"/>
              </a:rPr>
              <a:t>With a smaller service </a:t>
            </a:r>
            <a:r>
              <a:rPr lang="en-US">
                <a:ea typeface="+mn-lt"/>
                <a:cs typeface="+mn-lt"/>
              </a:rPr>
              <a:t>department,</a:t>
            </a:r>
            <a:r>
              <a:rPr lang="en-US" dirty="0">
                <a:ea typeface="+mn-lt"/>
                <a:cs typeface="+mn-lt"/>
              </a:rPr>
              <a:t> we are limited in the </a:t>
            </a:r>
            <a:r>
              <a:rPr lang="en-US">
                <a:ea typeface="+mn-lt"/>
                <a:cs typeface="+mn-lt"/>
              </a:rPr>
              <a:t>number</a:t>
            </a:r>
            <a:r>
              <a:rPr lang="en-US" dirty="0">
                <a:ea typeface="+mn-lt"/>
                <a:cs typeface="+mn-lt"/>
              </a:rPr>
              <a:t> of cars we can be having serviced at the same tine</a:t>
            </a:r>
            <a:endParaRPr lang="en-US" dirty="0"/>
          </a:p>
          <a:p>
            <a:pPr>
              <a:buFont typeface="Arial"/>
              <a:buChar char="•"/>
            </a:pPr>
            <a:r>
              <a:rPr lang="en-US" b="1" dirty="0">
                <a:ea typeface="+mn-lt"/>
                <a:cs typeface="+mn-lt"/>
              </a:rPr>
              <a:t>Marketing Limitations:</a:t>
            </a:r>
            <a:endParaRPr lang="en-US" dirty="0"/>
          </a:p>
          <a:p>
            <a:r>
              <a:rPr lang="en-US" dirty="0">
                <a:ea typeface="+mn-lt"/>
                <a:cs typeface="+mn-lt"/>
              </a:rPr>
              <a:t>challenging to attract new customers or expand the business beyond the local community.</a:t>
            </a:r>
            <a:endParaRPr lang="en-US" dirty="0"/>
          </a:p>
          <a:p>
            <a:pPr>
              <a:buFont typeface="Arial"/>
              <a:buChar char="•"/>
            </a:pPr>
            <a:r>
              <a:rPr lang="en-US" b="1" dirty="0">
                <a:ea typeface="+mn-lt"/>
                <a:cs typeface="+mn-lt"/>
              </a:rPr>
              <a:t>Dependence on Local Market:</a:t>
            </a:r>
            <a:endParaRPr lang="en-US" dirty="0"/>
          </a:p>
          <a:p>
            <a:pPr>
              <a:buFont typeface="Arial"/>
              <a:buChar char="•"/>
            </a:pPr>
            <a:r>
              <a:rPr lang="en-US" dirty="0">
                <a:ea typeface="+mn-lt"/>
                <a:cs typeface="+mn-lt"/>
              </a:rPr>
              <a:t>A heavy reliance on the local population can be risky if something like another 2008 happens and the entire town finds itself underwater </a:t>
            </a:r>
            <a:endParaRPr lang="en-US" dirty="0"/>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ChronicleVTI">
  <a:themeElements>
    <a:clrScheme name="ChronicleVTI">
      <a:dk1>
        <a:srgbClr val="000000"/>
      </a:dk1>
      <a:lt1>
        <a:srgbClr val="FFFFFF"/>
      </a:lt1>
      <a:dk2>
        <a:srgbClr val="1C1C32"/>
      </a:dk2>
      <a:lt2>
        <a:srgbClr val="F8F4F1"/>
      </a:lt2>
      <a:accent1>
        <a:srgbClr val="734B67"/>
      </a:accent1>
      <a:accent2>
        <a:srgbClr val="959EBB"/>
      </a:accent2>
      <a:accent3>
        <a:srgbClr val="596781"/>
      </a:accent3>
      <a:accent4>
        <a:srgbClr val="7F6E8C"/>
      </a:accent4>
      <a:accent5>
        <a:srgbClr val="DB9A8F"/>
      </a:accent5>
      <a:accent6>
        <a:srgbClr val="C29AB1"/>
      </a:accent6>
      <a:hlink>
        <a:srgbClr val="778BA2"/>
      </a:hlink>
      <a:folHlink>
        <a:srgbClr val="A27C99"/>
      </a:folHlink>
    </a:clrScheme>
    <a:fontScheme name="ChronicleVTI">
      <a:majorFont>
        <a:latin typeface="Univers Condensed"/>
        <a:ea typeface=""/>
        <a:cs typeface=""/>
      </a:majorFont>
      <a:minorFont>
        <a:latin typeface="Calisto MT" panose="02040603050505030304"/>
        <a:ea typeface=""/>
        <a:cs typeface=""/>
      </a:minorFont>
    </a:fontScheme>
    <a:fmtScheme name="ChronicleVTI">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ronicleVTI" id="{534FD3B1-53CD-4A5C-943C-C44DFF248C3E}" vid="{19A790DA-2E4D-4134-98A6-7DECB1A1B842}"/>
    </a:ext>
  </a:extLst>
</a:theme>
</file>

<file path=docProps/app.xml><?xml version="1.0" encoding="utf-8"?>
<Properties xmlns="http://schemas.openxmlformats.org/officeDocument/2006/extended-properties" xmlns:vt="http://schemas.openxmlformats.org/officeDocument/2006/docPropsVTypes">
  <Template>TM02900688[[fn=Facet]]</Template>
  <TotalTime>59</TotalTime>
  <Words>175</Words>
  <Application>Microsoft Office PowerPoint</Application>
  <PresentationFormat>Widescreen</PresentationFormat>
  <Paragraphs>55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ChronicleVTI</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Hourcle, Laurent</cp:lastModifiedBy>
  <cp:revision>903</cp:revision>
  <dcterms:created xsi:type="dcterms:W3CDTF">2022-12-04T13:10:55Z</dcterms:created>
  <dcterms:modified xsi:type="dcterms:W3CDTF">2024-07-29T21:33:13Z</dcterms:modified>
</cp:coreProperties>
</file>