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4" r:id="rId4"/>
    <p:sldId id="275" r:id="rId5"/>
    <p:sldId id="276" r:id="rId6"/>
    <p:sldId id="277" r:id="rId7"/>
    <p:sldId id="278" r:id="rId8"/>
    <p:sldId id="282" r:id="rId9"/>
    <p:sldId id="270" r:id="rId10"/>
    <p:sldId id="279" r:id="rId11"/>
    <p:sldId id="280" r:id="rId12"/>
    <p:sldId id="284" r:id="rId13"/>
    <p:sldId id="285" r:id="rId14"/>
    <p:sldId id="287" r:id="rId15"/>
    <p:sldId id="288" r:id="rId16"/>
    <p:sldId id="291" r:id="rId17"/>
    <p:sldId id="272" r:id="rId18"/>
    <p:sldId id="289" r:id="rId19"/>
    <p:sldId id="290" r:id="rId20"/>
    <p:sldId id="273" r:id="rId21"/>
    <p:sldId id="292" r:id="rId22"/>
    <p:sldId id="293" r:id="rId23"/>
    <p:sldId id="295" r:id="rId24"/>
    <p:sldId id="296" r:id="rId25"/>
    <p:sldId id="294" r:id="rId26"/>
    <p:sldId id="297" r:id="rId27"/>
    <p:sldId id="258" r:id="rId28"/>
    <p:sldId id="257" r:id="rId29"/>
    <p:sldId id="262" r:id="rId30"/>
    <p:sldId id="263" r:id="rId31"/>
    <p:sldId id="264" r:id="rId32"/>
    <p:sldId id="265" r:id="rId33"/>
    <p:sldId id="266" r:id="rId34"/>
    <p:sldId id="267" r:id="rId35"/>
    <p:sldId id="268" r:id="rId36"/>
    <p:sldId id="269"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20" d="100"/>
          <a:sy n="120" d="100"/>
        </p:scale>
        <p:origin x="4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7/18/24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a:t>7/18/24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a:pPr/>
              <a:t>7/18/24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a:pPr/>
              <a:t>7/18/24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a:pPr/>
              <a:t>7/18/24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a:t>7/18/24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a:pPr/>
              <a:t>7/18/24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a:pPr/>
              <a:t>7/18/24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Chuck Hutton Toyota</a:t>
            </a:r>
          </a:p>
          <a:p>
            <a:pPr algn="ctr"/>
            <a:r>
              <a:rPr lang="en-US" sz="3200" dirty="0"/>
              <a:t>Mitch James – N445</a:t>
            </a:r>
          </a:p>
          <a:p>
            <a:pPr algn="ctr"/>
            <a:r>
              <a:rPr lang="en-US" sz="3200" dirty="0"/>
              <a:t>Data from May 24 EOM FS</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01388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329070"/>
            <a:ext cx="9651127" cy="5167423"/>
          </a:xfrm>
        </p:spPr>
        <p:txBody>
          <a:bodyPr>
            <a:normAutofit fontScale="25000" lnSpcReduction="20000"/>
          </a:bodyPr>
          <a:lstStyle/>
          <a:p>
            <a:pPr marL="0" indent="0">
              <a:buNone/>
            </a:pPr>
            <a:endParaRPr lang="en-US" sz="1800" b="0" i="0" u="none" strike="noStrike" baseline="0" dirty="0">
              <a:solidFill>
                <a:srgbClr val="221E1F"/>
              </a:solidFill>
              <a:latin typeface="Calibri" panose="020F0502020204030204" pitchFamily="34" charset="0"/>
            </a:endParaRPr>
          </a:p>
          <a:p>
            <a:r>
              <a:rPr lang="en-US" sz="7200" b="1" i="0" u="none" strike="noStrike" baseline="0" dirty="0">
                <a:solidFill>
                  <a:srgbClr val="221E1F"/>
                </a:solidFill>
                <a:latin typeface="Calibri" panose="020F0502020204030204" pitchFamily="34" charset="0"/>
              </a:rPr>
              <a:t>Plans to achieve your goals </a:t>
            </a:r>
          </a:p>
          <a:p>
            <a:endParaRPr lang="en-US" sz="7200" b="1" i="0" u="none" strike="noStrike" baseline="0" dirty="0">
              <a:solidFill>
                <a:srgbClr val="221E1F"/>
              </a:solidFill>
              <a:latin typeface="Calibri" panose="020F0502020204030204" pitchFamily="34" charset="0"/>
            </a:endParaRPr>
          </a:p>
          <a:p>
            <a:pPr marL="0" indent="0" rtl="0">
              <a:spcBef>
                <a:spcPts val="0"/>
              </a:spcBef>
              <a:spcAft>
                <a:spcPts val="0"/>
              </a:spcAft>
              <a:buNone/>
            </a:pPr>
            <a:r>
              <a:rPr lang="en-US" sz="1800" b="0" i="0" u="none" strike="noStrike" baseline="0" dirty="0">
                <a:solidFill>
                  <a:srgbClr val="221E1F"/>
                </a:solidFill>
                <a:latin typeface="Calibri" panose="020F0502020204030204" pitchFamily="34" charset="0"/>
              </a:rPr>
              <a:t> </a:t>
            </a:r>
          </a:p>
          <a:p>
            <a:pPr marL="0" indent="0" rtl="0">
              <a:spcBef>
                <a:spcPts val="0"/>
              </a:spcBef>
              <a:spcAft>
                <a:spcPts val="0"/>
              </a:spcAft>
              <a:buNone/>
            </a:pPr>
            <a:endParaRPr lang="en-US" dirty="0">
              <a:solidFill>
                <a:srgbClr val="221E1F"/>
              </a:solidFill>
              <a:effectLst/>
              <a:latin typeface="Calibri" panose="020F0502020204030204" pitchFamily="34" charset="0"/>
              <a:cs typeface="Calibri" panose="020F0502020204030204" pitchFamily="34" charset="0"/>
            </a:endParaRPr>
          </a:p>
          <a:p>
            <a:pPr marL="0" indent="0" rtl="0">
              <a:spcBef>
                <a:spcPts val="0"/>
              </a:spcBef>
              <a:spcAft>
                <a:spcPts val="0"/>
              </a:spcAft>
              <a:buNone/>
            </a:pPr>
            <a:endParaRPr lang="en-US" sz="2100" b="1" i="0" u="none" strike="noStrike" dirty="0">
              <a:solidFill>
                <a:srgbClr val="221E1F"/>
              </a:solidFill>
              <a:latin typeface="Calibri" panose="020F0502020204030204" pitchFamily="34" charset="0"/>
              <a:cs typeface="Calibri" panose="020F0502020204030204" pitchFamily="34" charset="0"/>
            </a:endParaRPr>
          </a:p>
          <a:p>
            <a:pPr marL="0" indent="0" rtl="0">
              <a:spcBef>
                <a:spcPts val="0"/>
              </a:spcBef>
              <a:spcAft>
                <a:spcPts val="0"/>
              </a:spcAft>
              <a:buNone/>
            </a:pPr>
            <a:r>
              <a:rPr lang="en-US" sz="2700" b="1" i="0" u="none" strike="noStrike" dirty="0">
                <a:solidFill>
                  <a:srgbClr val="0E0E0E"/>
                </a:solidFill>
                <a:effectLst/>
                <a:latin typeface="Calibri" panose="020F0502020204030204" pitchFamily="34" charset="0"/>
                <a:cs typeface="Calibri" panose="020F0502020204030204" pitchFamily="34" charset="0"/>
              </a:rPr>
              <a:t>	</a:t>
            </a:r>
            <a:r>
              <a:rPr lang="en-US" sz="5600" b="1" i="0" u="none" strike="noStrike" dirty="0">
                <a:solidFill>
                  <a:srgbClr val="0E0E0E"/>
                </a:solidFill>
                <a:effectLst/>
                <a:latin typeface="Calibri" panose="020F0502020204030204" pitchFamily="34" charset="0"/>
                <a:cs typeface="Calibri" panose="020F0502020204030204" pitchFamily="34" charset="0"/>
              </a:rPr>
              <a:t>Monitor and Adjust Technician Pay Rates</a:t>
            </a:r>
            <a:endParaRPr lang="en-US" sz="5600" dirty="0">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Conduct a benchmarking study to compare pay rates with industry standards.</a:t>
            </a:r>
            <a:endParaRPr lang="en-US" sz="5600" dirty="0">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Implement a performance-based pay structure to reward high-performing technicians.</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Hold regular reviews of pay rates and adjust as necessary based on performance and market conditions.</a:t>
            </a:r>
            <a:endParaRPr lang="en-US" sz="5600" b="0" dirty="0">
              <a:effectLst/>
              <a:latin typeface="Calibri" panose="020F0502020204030204" pitchFamily="34" charset="0"/>
              <a:cs typeface="Calibri" panose="020F0502020204030204" pitchFamily="34" charset="0"/>
            </a:endParaRPr>
          </a:p>
          <a:p>
            <a:pPr marL="0" indent="0">
              <a:buNone/>
            </a:pPr>
            <a:r>
              <a:rPr lang="en-US" sz="5600" b="1" i="0" u="none" strike="noStrike" dirty="0">
                <a:solidFill>
                  <a:srgbClr val="0E0E0E"/>
                </a:solidFill>
                <a:effectLst/>
                <a:latin typeface="Calibri" panose="020F0502020204030204" pitchFamily="34" charset="0"/>
                <a:cs typeface="Calibri" panose="020F0502020204030204" pitchFamily="34" charset="0"/>
              </a:rPr>
              <a:t>	Improve Labor Cost Reporting and Analysis</a:t>
            </a:r>
            <a:endParaRPr lang="en-US" sz="5600" dirty="0">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Create detailed labor cost reports that break down costs by technician, job type, and service category.</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Invest in or upgrade service management software to facilitate detailed reporting and analysis.</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Schedule regular reviews of labor cost reports to identify trends and areas for improvement.</a:t>
            </a:r>
            <a:r>
              <a:rPr lang="en-US" sz="5600" b="1" i="0" u="none" strike="noStrike" dirty="0">
                <a:solidFill>
                  <a:srgbClr val="0E0E0E"/>
                </a:solidFill>
                <a:effectLst/>
                <a:latin typeface="Calibri" panose="020F0502020204030204" pitchFamily="34" charset="0"/>
                <a:cs typeface="Calibri" panose="020F0502020204030204" pitchFamily="34" charset="0"/>
              </a:rPr>
              <a:t>	</a:t>
            </a:r>
          </a:p>
          <a:p>
            <a:pPr marL="317500" indent="-317500" rtl="0">
              <a:spcBef>
                <a:spcPts val="0"/>
              </a:spcBef>
              <a:spcAft>
                <a:spcPts val="0"/>
              </a:spcAft>
            </a:pPr>
            <a:endParaRPr lang="en-US" sz="5600" b="1" dirty="0">
              <a:solidFill>
                <a:srgbClr val="0E0E0E"/>
              </a:solidFill>
              <a:latin typeface="Calibri" panose="020F0502020204030204" pitchFamily="34" charset="0"/>
              <a:cs typeface="Calibri" panose="020F0502020204030204" pitchFamily="34" charset="0"/>
            </a:endParaRPr>
          </a:p>
          <a:p>
            <a:pPr marL="400050" lvl="1" indent="0">
              <a:spcBef>
                <a:spcPts val="0"/>
              </a:spcBef>
              <a:buNone/>
            </a:pPr>
            <a:r>
              <a:rPr lang="en-US" sz="5600" b="1" i="0" u="none" strike="noStrike" dirty="0">
                <a:solidFill>
                  <a:srgbClr val="0E0E0E"/>
                </a:solidFill>
                <a:effectLst/>
                <a:latin typeface="Calibri" panose="020F0502020204030204" pitchFamily="34" charset="0"/>
                <a:cs typeface="Calibri" panose="020F0502020204030204" pitchFamily="34" charset="0"/>
              </a:rPr>
              <a:t>Enhance Cost Allocation and Job Costing</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Implement or refine a job costing system to allocate labor costs accurately to each job.</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Train staff on accurate time tracking and cost allocation methods.</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Conduct regular audits of job costing data to ensure accuracy and identify discrepancies.</a:t>
            </a:r>
            <a:endParaRPr lang="en-US" sz="5600" b="0" dirty="0">
              <a:effectLst/>
              <a:latin typeface="Calibri" panose="020F0502020204030204" pitchFamily="34" charset="0"/>
              <a:cs typeface="Calibri" panose="020F0502020204030204" pitchFamily="34" charset="0"/>
            </a:endParaRPr>
          </a:p>
          <a:p>
            <a:r>
              <a:rPr lang="en-US" sz="5600" b="1" i="0" u="none" strike="noStrike" dirty="0">
                <a:solidFill>
                  <a:srgbClr val="0E0E0E"/>
                </a:solidFill>
                <a:effectLst/>
                <a:latin typeface="Calibri" panose="020F0502020204030204" pitchFamily="34" charset="0"/>
                <a:cs typeface="Calibri" panose="020F0502020204030204" pitchFamily="34" charset="0"/>
              </a:rPr>
              <a:t>Implement Continuous Improvement Processes</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Form a team dedicated to identifying and implementing labor cost improvement initiatives.</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Hold regular Kaizen events or continuous improvement workshops focused on labor cost reduction.</a:t>
            </a:r>
            <a:endParaRPr lang="en-US" sz="5600" b="0" dirty="0">
              <a:effectLst/>
              <a:latin typeface="Calibri" panose="020F0502020204030204" pitchFamily="34" charset="0"/>
              <a:cs typeface="Calibri" panose="020F0502020204030204" pitchFamily="34" charset="0"/>
            </a:endParaRPr>
          </a:p>
          <a:p>
            <a:pPr marL="717550" lvl="1" indent="-317500">
              <a:spcBef>
                <a:spcPts val="0"/>
              </a:spcBef>
            </a:pPr>
            <a:r>
              <a:rPr lang="en-US" sz="5600" b="0" i="0" u="none" strike="noStrike" dirty="0">
                <a:solidFill>
                  <a:srgbClr val="0E0E0E"/>
                </a:solidFill>
                <a:effectLst/>
                <a:latin typeface="Calibri" panose="020F0502020204030204" pitchFamily="34" charset="0"/>
                <a:cs typeface="Calibri" panose="020F0502020204030204" pitchFamily="34" charset="0"/>
              </a:rPr>
              <a:t>• Create a feedback mechanism for technicians and staff to suggest improvements in labor cost management.</a:t>
            </a:r>
            <a:endParaRPr lang="en-US" sz="5600" b="0" dirty="0">
              <a:effectLst/>
              <a:latin typeface="Calibri" panose="020F0502020204030204" pitchFamily="34" charset="0"/>
              <a:cs typeface="Calibri" panose="020F0502020204030204" pitchFamily="34" charset="0"/>
            </a:endParaRPr>
          </a:p>
          <a:p>
            <a:br>
              <a:rPr lang="en-US" sz="5600" dirty="0">
                <a:latin typeface="Calibri" panose="020F0502020204030204" pitchFamily="34" charset="0"/>
                <a:cs typeface="Calibri" panose="020F0502020204030204" pitchFamily="34" charset="0"/>
              </a:rPr>
            </a:br>
            <a:endParaRPr lang="en-US" sz="5600" b="0" i="0" u="none" strike="noStrike" dirty="0">
              <a:solidFill>
                <a:srgbClr val="0E0E0E"/>
              </a:solidFill>
              <a:effectLst/>
              <a:latin typeface="Calibri" panose="020F0502020204030204" pitchFamily="34" charset="0"/>
              <a:cs typeface="Calibri" panose="020F0502020204030204" pitchFamily="34" charset="0"/>
            </a:endParaRPr>
          </a:p>
          <a:p>
            <a:pPr marL="927100" lvl="2" indent="-127000">
              <a:spcBef>
                <a:spcPts val="0"/>
              </a:spcBef>
            </a:pPr>
            <a:endParaRPr lang="en-US" sz="2100" b="0" dirty="0">
              <a:effectLst/>
            </a:endParaRPr>
          </a:p>
          <a:p>
            <a:endParaRPr lang="en-US" dirty="0"/>
          </a:p>
        </p:txBody>
      </p:sp>
    </p:spTree>
    <p:extLst>
      <p:ext uri="{BB962C8B-B14F-4D97-AF65-F5344CB8AC3E}">
        <p14:creationId xmlns:p14="http://schemas.microsoft.com/office/powerpoint/2010/main" val="714629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570614"/>
          </a:xfrm>
        </p:spPr>
        <p:txBody>
          <a:bodyPr>
            <a:normAutofit fontScale="90000"/>
          </a:bodyPr>
          <a:lstStyle/>
          <a:p>
            <a:pPr algn="l"/>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797442"/>
            <a:ext cx="8853685" cy="5975498"/>
          </a:xfrm>
        </p:spPr>
        <p:txBody>
          <a:bodyPr>
            <a:normAutofit/>
          </a:bodyPr>
          <a:lstStyle/>
          <a:p>
            <a:pPr marL="0" indent="0">
              <a:buNone/>
            </a:pPr>
            <a:r>
              <a:rPr lang="en-US" sz="1800" b="0" i="0" u="none" strike="noStrike" baseline="0" dirty="0">
                <a:solidFill>
                  <a:srgbClr val="221E1F"/>
                </a:solidFill>
                <a:latin typeface="Calibri" panose="020F0502020204030204" pitchFamily="34" charset="0"/>
              </a:rPr>
              <a:t> </a:t>
            </a:r>
          </a:p>
          <a:p>
            <a:r>
              <a:rPr lang="en-US" sz="2100" b="0" i="0" u="none" strike="noStrike" baseline="0" dirty="0">
                <a:solidFill>
                  <a:srgbClr val="221E1F"/>
                </a:solidFill>
                <a:latin typeface="Calibri" panose="020F0502020204030204" pitchFamily="34" charset="0"/>
              </a:rPr>
              <a:t>Plans to evaluate your changes </a:t>
            </a:r>
            <a:endParaRPr lang="en-US" sz="2100" dirty="0">
              <a:solidFill>
                <a:srgbClr val="221E1F"/>
              </a:solidFill>
              <a:latin typeface="Calibri" panose="020F0502020204030204" pitchFamily="34" charset="0"/>
            </a:endParaRPr>
          </a:p>
          <a:p>
            <a:pPr marL="0" indent="0">
              <a:buNone/>
            </a:pPr>
            <a:endParaRPr lang="en-US" sz="2100" b="0" i="0" u="none" strike="noStrike" baseline="0" dirty="0">
              <a:solidFill>
                <a:srgbClr val="221E1F"/>
              </a:solidFill>
              <a:latin typeface="Calibri" panose="020F0502020204030204" pitchFamily="34" charset="0"/>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Establish Key Performance Indicators (KPIs)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Define specific KPIs for each goal (e.g., labor cost percentage, technician productivity, utilization rate).</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Record current metrics as baseline measurements for comparison.</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Feedback Mechanisms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Collect feedback from technicians on the new processes and changes.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Monitor customer satisfaction through surveys and direct feedback.</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Benchmarking</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Compare performance metrics against industry standards and benchmarks.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If possible, compare metrics with similar facilities to gauge relative performance.</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Continuous Improvement Workshops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Regularly hold Kaizen meetings to brainstorm and implement continuous improvements.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Develop action plans based on meeting outcomes and track their implementation.</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Employee Training and Development</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Evaluate the effectiveness of training programs by tracking technician performance before and after training.</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Regularly assess technician skills and identify further training needs.</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Cost-Benefit Analysis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Perform a cost-benefit analysis to evaluate the financial impact of changes.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Calculate the ROI of implemented changes to ensure they are delivering expected benefits.</a:t>
            </a:r>
            <a:endParaRPr lang="en-US" sz="1400" b="0" dirty="0">
              <a:effectLst/>
            </a:endParaRPr>
          </a:p>
          <a:p>
            <a:pPr rtl="0">
              <a:spcBef>
                <a:spcPts val="0"/>
              </a:spcBef>
              <a:spcAft>
                <a:spcPts val="0"/>
              </a:spcAft>
            </a:pPr>
            <a:r>
              <a:rPr lang="en-US" sz="1400" b="1" i="0" u="none" strike="noStrike" dirty="0">
                <a:solidFill>
                  <a:srgbClr val="0E0E0E"/>
                </a:solidFill>
                <a:effectLst/>
                <a:latin typeface="Calibri" panose="020F0502020204030204" pitchFamily="34" charset="0"/>
              </a:rPr>
              <a:t>Quarterly Strategic Reviews</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Conduct quarterly strategic reviews to assess long-term progress and strategic alignment.</a:t>
            </a:r>
            <a:endParaRPr lang="en-US" sz="1400" b="0" dirty="0">
              <a:effectLst/>
            </a:endParaRPr>
          </a:p>
          <a:p>
            <a:pPr marL="527050" lvl="1" indent="-127000">
              <a:spcBef>
                <a:spcPts val="0"/>
              </a:spcBef>
            </a:pPr>
            <a:r>
              <a:rPr lang="en-US" sz="1400" b="0" i="0" u="none" strike="noStrike" dirty="0">
                <a:solidFill>
                  <a:srgbClr val="0E0E0E"/>
                </a:solidFill>
                <a:effectLst/>
                <a:latin typeface="Calibri" panose="020F0502020204030204" pitchFamily="34" charset="0"/>
              </a:rPr>
              <a:t>• Adjust goals and strategies based on quarterly review outcomes.</a:t>
            </a:r>
            <a:endParaRPr lang="en-US" sz="1400" b="0" dirty="0">
              <a:effectLst/>
            </a:endParaRPr>
          </a:p>
          <a:p>
            <a:endParaRPr lang="en-US" dirty="0"/>
          </a:p>
        </p:txBody>
      </p:sp>
    </p:spTree>
    <p:extLst>
      <p:ext uri="{BB962C8B-B14F-4D97-AF65-F5344CB8AC3E}">
        <p14:creationId xmlns:p14="http://schemas.microsoft.com/office/powerpoint/2010/main" val="42667732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733093"/>
          </a:xfrm>
        </p:spPr>
        <p:txBody>
          <a:bodyPr vert="horz" lIns="91440" tIns="45720" rIns="91440" bIns="45720" rtlCol="0" anchor="t">
            <a:normAutofit fontScale="90000"/>
          </a:bodyPr>
          <a:lstStyle/>
          <a:p>
            <a:pPr>
              <a:lnSpc>
                <a:spcPct val="90000"/>
              </a:lnSpc>
            </a:pPr>
            <a:br>
              <a:rPr lang="en-US" sz="1700" b="0" i="0" u="none" strike="noStrike" baseline="0" dirty="0"/>
            </a:br>
            <a:r>
              <a:rPr lang="en-US" sz="3200" b="1" i="0" u="none" strike="noStrike" baseline="0" dirty="0">
                <a:solidFill>
                  <a:schemeClr val="tx1"/>
                </a:solidFill>
                <a:latin typeface="Calibri" panose="020F0502020204030204" pitchFamily="34" charset="0"/>
                <a:cs typeface="Calibri" panose="020F0502020204030204" pitchFamily="34" charset="0"/>
              </a:rPr>
              <a:t>Changes in Expense Structure </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416039" y="735981"/>
            <a:ext cx="5471161" cy="5305382"/>
          </a:xfrm>
        </p:spPr>
        <p:txBody>
          <a:bodyPr vert="horz" lIns="91440" tIns="45720" rIns="91440" bIns="45720" rtlCol="0">
            <a:normAutofit/>
          </a:bodyPr>
          <a:lstStyle/>
          <a:p>
            <a:endParaRPr lang="en-US" sz="1500" b="0" i="0" u="none" strike="noStrike" baseline="0" dirty="0"/>
          </a:p>
          <a:p>
            <a:r>
              <a:rPr lang="en-US" b="1" i="0" u="none" strike="noStrike" baseline="0" dirty="0">
                <a:solidFill>
                  <a:schemeClr val="tx1"/>
                </a:solidFill>
                <a:latin typeface="Calibri" panose="020F0502020204030204" pitchFamily="34" charset="0"/>
                <a:cs typeface="Calibri" panose="020F0502020204030204" pitchFamily="34" charset="0"/>
              </a:rPr>
              <a:t>Current practices </a:t>
            </a:r>
          </a:p>
          <a:p>
            <a:endParaRPr lang="en-US" sz="1500" dirty="0"/>
          </a:p>
          <a:p>
            <a:pPr marL="0" indent="0">
              <a:buNone/>
            </a:pPr>
            <a:endParaRPr lang="en-US" sz="1500" b="0" i="0" u="none" strike="noStrike" baseline="0" dirty="0"/>
          </a:p>
          <a:p>
            <a:endParaRPr lang="en-US" sz="1500" dirty="0"/>
          </a:p>
          <a:p>
            <a:r>
              <a:rPr lang="en-US" sz="1400" dirty="0">
                <a:solidFill>
                  <a:srgbClr val="0E0E0E"/>
                </a:solidFill>
                <a:effectLst/>
                <a:latin typeface="Calibri" panose="020F0502020204030204" pitchFamily="34" charset="0"/>
                <a:cs typeface="Calibri" panose="020F0502020204030204" pitchFamily="34" charset="0"/>
              </a:rPr>
              <a:t>• According to May’s data, our service department’s net profit is 	slightly below the recommended threshold of 20%, currently at 	18.09%.</a:t>
            </a:r>
          </a:p>
          <a:p>
            <a:r>
              <a:rPr lang="en-US" sz="1400" dirty="0">
                <a:solidFill>
                  <a:srgbClr val="0E0E0E"/>
                </a:solidFill>
                <a:effectLst/>
                <a:latin typeface="Calibri" panose="020F0502020204030204" pitchFamily="34" charset="0"/>
                <a:cs typeface="Calibri" panose="020F0502020204030204" pitchFamily="34" charset="0"/>
              </a:rPr>
              <a:t>• Personnel expenses should range from 45% to 50% of the gross. 	However, Chuck Hutton Toyota’s personnel expenses are at 51.7% 	of the gross.</a:t>
            </a:r>
          </a:p>
          <a:p>
            <a:r>
              <a:rPr lang="en-US" sz="1400" dirty="0">
                <a:solidFill>
                  <a:srgbClr val="0E0E0E"/>
                </a:solidFill>
                <a:effectLst/>
                <a:latin typeface="Calibri" panose="020F0502020204030204" pitchFamily="34" charset="0"/>
                <a:cs typeface="Calibri" panose="020F0502020204030204" pitchFamily="34" charset="0"/>
              </a:rPr>
              <a:t>• Other expenses should account for 25% to 30% of the gross, while 	our expenses are at 30.2%.</a:t>
            </a:r>
          </a:p>
          <a:p>
            <a:r>
              <a:rPr lang="en-US" sz="1400" dirty="0">
                <a:solidFill>
                  <a:srgbClr val="0E0E0E"/>
                </a:solidFill>
                <a:effectLst/>
                <a:latin typeface="Calibri" panose="020F0502020204030204" pitchFamily="34" charset="0"/>
                <a:cs typeface="Calibri" panose="020F0502020204030204" pitchFamily="34" charset="0"/>
              </a:rPr>
              <a:t>• Although our expenses are not significantly outside the 	recommended ranges, there is room for improvement to reduce 	costs and enhance profitability.</a:t>
            </a:r>
          </a:p>
        </p:txBody>
      </p:sp>
      <p:graphicFrame>
        <p:nvGraphicFramePr>
          <p:cNvPr id="7" name="Table 6">
            <a:extLst>
              <a:ext uri="{FF2B5EF4-FFF2-40B4-BE49-F238E27FC236}">
                <a16:creationId xmlns:a16="http://schemas.microsoft.com/office/drawing/2014/main" id="{D0AC3073-BDE7-2179-3687-E557F13DAE05}"/>
              </a:ext>
            </a:extLst>
          </p:cNvPr>
          <p:cNvGraphicFramePr>
            <a:graphicFrameLocks noGrp="1"/>
          </p:cNvGraphicFramePr>
          <p:nvPr>
            <p:extLst>
              <p:ext uri="{D42A27DB-BD31-4B8C-83A1-F6EECF244321}">
                <p14:modId xmlns:p14="http://schemas.microsoft.com/office/powerpoint/2010/main" val="4006884793"/>
              </p:ext>
            </p:extLst>
          </p:nvPr>
        </p:nvGraphicFramePr>
        <p:xfrm>
          <a:off x="846116" y="1706137"/>
          <a:ext cx="5226006" cy="4047901"/>
        </p:xfrm>
        <a:graphic>
          <a:graphicData uri="http://schemas.openxmlformats.org/drawingml/2006/table">
            <a:tbl>
              <a:tblPr/>
              <a:tblGrid>
                <a:gridCol w="548403">
                  <a:extLst>
                    <a:ext uri="{9D8B030D-6E8A-4147-A177-3AD203B41FA5}">
                      <a16:colId xmlns:a16="http://schemas.microsoft.com/office/drawing/2014/main" val="1609262466"/>
                    </a:ext>
                  </a:extLst>
                </a:gridCol>
                <a:gridCol w="2114655">
                  <a:extLst>
                    <a:ext uri="{9D8B030D-6E8A-4147-A177-3AD203B41FA5}">
                      <a16:colId xmlns:a16="http://schemas.microsoft.com/office/drawing/2014/main" val="1397288950"/>
                    </a:ext>
                  </a:extLst>
                </a:gridCol>
                <a:gridCol w="1679102">
                  <a:extLst>
                    <a:ext uri="{9D8B030D-6E8A-4147-A177-3AD203B41FA5}">
                      <a16:colId xmlns:a16="http://schemas.microsoft.com/office/drawing/2014/main" val="197747331"/>
                    </a:ext>
                  </a:extLst>
                </a:gridCol>
                <a:gridCol w="883846">
                  <a:extLst>
                    <a:ext uri="{9D8B030D-6E8A-4147-A177-3AD203B41FA5}">
                      <a16:colId xmlns:a16="http://schemas.microsoft.com/office/drawing/2014/main" val="636246471"/>
                    </a:ext>
                  </a:extLst>
                </a:gridCol>
              </a:tblGrid>
              <a:tr h="378213">
                <a:tc gridSpan="3">
                  <a:txBody>
                    <a:bodyPr/>
                    <a:lstStyle/>
                    <a:p>
                      <a:pPr algn="l" fontAlgn="b">
                        <a:spcBef>
                          <a:spcPts val="0"/>
                        </a:spcBef>
                        <a:spcAft>
                          <a:spcPts val="0"/>
                        </a:spcAft>
                      </a:pPr>
                      <a:r>
                        <a:rPr lang="en-US" sz="1300" b="1" i="0" u="none" strike="noStrike" dirty="0">
                          <a:solidFill>
                            <a:srgbClr val="000000"/>
                          </a:solidFill>
                          <a:effectLst/>
                          <a:latin typeface="Arial" panose="020B0604020202020204" pitchFamily="34" charset="0"/>
                        </a:rPr>
                        <a:t>                     Service Department Profit Centering    </a:t>
                      </a:r>
                      <a:r>
                        <a:rPr lang="en-US" sz="1000" b="1" i="0" u="none" strike="noStrike" dirty="0">
                          <a:solidFill>
                            <a:srgbClr val="000000"/>
                          </a:solidFill>
                          <a:effectLst/>
                          <a:latin typeface="Arial" panose="020B0604020202020204" pitchFamily="34" charset="0"/>
                        </a:rPr>
                        <a:t> </a:t>
                      </a:r>
                      <a:endParaRPr lang="en-US" sz="2300" b="0" i="0" u="none" strike="noStrike" dirty="0">
                        <a:effectLst/>
                        <a:latin typeface="Arial" panose="020B0604020202020204" pitchFamily="34" charset="0"/>
                      </a:endParaRPr>
                    </a:p>
                  </a:txBody>
                  <a:tcPr marL="118065" marR="118065" marT="59032" marB="59032">
                    <a:lnL>
                      <a:noFill/>
                    </a:lnL>
                    <a:lnR>
                      <a:noFill/>
                    </a:lnR>
                    <a:lnT>
                      <a:noFill/>
                    </a:lnT>
                    <a:lnB>
                      <a:noFill/>
                    </a:lnB>
                    <a:noFill/>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endParaRPr lang="en-US" sz="2300" b="0" i="0" u="none" strike="noStrike" dirty="0">
                        <a:effectLst/>
                        <a:latin typeface="Arial" panose="020B0604020202020204" pitchFamily="34" charset="0"/>
                      </a:endParaRPr>
                    </a:p>
                  </a:txBody>
                  <a:tcPr marL="12298" marR="12298" marT="12298" marB="0" anchor="b">
                    <a:lnL>
                      <a:noFill/>
                    </a:lnL>
                    <a:lnR>
                      <a:noFill/>
                    </a:lnR>
                    <a:lnT>
                      <a:noFill/>
                    </a:lnT>
                    <a:lnB>
                      <a:noFill/>
                    </a:lnB>
                    <a:noFill/>
                  </a:tcPr>
                </a:tc>
                <a:extLst>
                  <a:ext uri="{0D108BD9-81ED-4DB2-BD59-A6C34878D82A}">
                    <a16:rowId xmlns:a16="http://schemas.microsoft.com/office/drawing/2014/main" val="3323733139"/>
                  </a:ext>
                </a:extLst>
              </a:tr>
              <a:tr h="505120">
                <a:tc>
                  <a:txBody>
                    <a:bodyPr/>
                    <a:lstStyle/>
                    <a:p>
                      <a:pPr algn="l" fontAlgn="b">
                        <a:spcBef>
                          <a:spcPts val="0"/>
                        </a:spcBef>
                        <a:spcAft>
                          <a:spcPts val="0"/>
                        </a:spcAft>
                      </a:pPr>
                      <a:endParaRPr lang="en-US" sz="2300" b="0" i="0" u="none" strike="noStrike" dirty="0">
                        <a:effectLst/>
                        <a:latin typeface="Arial" panose="020B0604020202020204" pitchFamily="34" charset="0"/>
                      </a:endParaRPr>
                    </a:p>
                  </a:txBody>
                  <a:tcPr marL="12298" marR="12298" marT="122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300" b="0" i="0" u="none" strike="noStrike" dirty="0">
                        <a:effectLst/>
                        <a:latin typeface="Arial" panose="020B0604020202020204" pitchFamily="34" charset="0"/>
                      </a:endParaRPr>
                    </a:p>
                  </a:txBody>
                  <a:tcPr marL="12298" marR="12298" marT="122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300" b="0" i="0" u="none" strike="noStrike" dirty="0">
                        <a:effectLst/>
                        <a:latin typeface="Arial" panose="020B0604020202020204" pitchFamily="34" charset="0"/>
                      </a:endParaRPr>
                    </a:p>
                  </a:txBody>
                  <a:tcPr marL="12298" marR="12298" marT="122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300" b="0" i="0" u="none" strike="noStrike" dirty="0">
                        <a:effectLst/>
                        <a:latin typeface="Arial" panose="020B0604020202020204" pitchFamily="34" charset="0"/>
                      </a:endParaRPr>
                    </a:p>
                  </a:txBody>
                  <a:tcPr marL="12298" marR="12298" marT="12298"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89317953"/>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US" sz="1200" b="0" i="0" u="none" strike="noStrike" dirty="0">
                          <a:solidFill>
                            <a:srgbClr val="FFFFFF"/>
                          </a:solidFill>
                          <a:effectLst/>
                          <a:highlight>
                            <a:srgbClr val="4472C4"/>
                          </a:highlight>
                          <a:latin typeface="Arial" panose="020B0604020202020204" pitchFamily="34" charset="0"/>
                        </a:rPr>
                        <a:t>Expense Category</a:t>
                      </a:r>
                      <a:endParaRPr lang="en-US" sz="2300" b="0" i="0" u="none" strike="noStrike" dirty="0">
                        <a:effectLst/>
                        <a:highlight>
                          <a:srgbClr val="4472C4"/>
                        </a:highlight>
                        <a:latin typeface="Arial" panose="020B0604020202020204" pitchFamily="34" charset="0"/>
                      </a:endParaRPr>
                    </a:p>
                  </a:txBody>
                  <a:tcPr marL="12298" marR="12298" marT="122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US" sz="1200" b="0" i="0" u="none" strike="noStrike" dirty="0">
                          <a:solidFill>
                            <a:srgbClr val="FFFFFF"/>
                          </a:solidFill>
                          <a:effectLst/>
                          <a:highlight>
                            <a:srgbClr val="4472C4"/>
                          </a:highlight>
                          <a:latin typeface="Arial" panose="020B0604020202020204" pitchFamily="34" charset="0"/>
                        </a:rPr>
                        <a:t>Dollar Amount</a:t>
                      </a:r>
                      <a:endParaRPr lang="en-US" sz="2300" b="0" i="0" u="none" strike="noStrike" dirty="0">
                        <a:effectLst/>
                        <a:highlight>
                          <a:srgbClr val="4472C4"/>
                        </a:highlight>
                        <a:latin typeface="Arial" panose="020B0604020202020204" pitchFamily="34" charset="0"/>
                      </a:endParaRPr>
                    </a:p>
                  </a:txBody>
                  <a:tcPr marL="12298" marR="12298" marT="1229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4153125542"/>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Department Gross</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 $                   377,932 </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1200" b="0" i="0" u="none" strike="noStrike" dirty="0">
                          <a:solidFill>
                            <a:srgbClr val="FFFFFF"/>
                          </a:solidFill>
                          <a:effectLst/>
                          <a:highlight>
                            <a:srgbClr val="4472C4"/>
                          </a:highlight>
                          <a:latin typeface="Arial" panose="020B0604020202020204" pitchFamily="34" charset="0"/>
                        </a:rPr>
                        <a:t>% of Gross</a:t>
                      </a:r>
                      <a:endParaRPr lang="en-US" sz="2300" b="0" i="0" u="none" strike="noStrike" dirty="0">
                        <a:effectLst/>
                        <a:highlight>
                          <a:srgbClr val="4472C4"/>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71764365"/>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Variable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                      85,866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22.72%</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51784143"/>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Selling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                      11,364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3.01%</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32857943"/>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Personnel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                      98,168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25.98%</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09992315"/>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Semi-Fixed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0.00%</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63106775"/>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Fixed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                   114,156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30.21%</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17244455"/>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Unallocated Expense</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0.00%</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45596669"/>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Dealer's Salary</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 </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0.00%</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49364826"/>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Total Expenses</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 $                   309,554 </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81.91%</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0404201"/>
                  </a:ext>
                </a:extLst>
              </a:tr>
              <a:tr h="287688">
                <a:tc>
                  <a:txBody>
                    <a:bodyPr/>
                    <a:lstStyle/>
                    <a:p>
                      <a:pPr algn="l" fontAlgn="b">
                        <a:spcBef>
                          <a:spcPts val="0"/>
                        </a:spcBef>
                        <a:spcAft>
                          <a:spcPts val="0"/>
                        </a:spcAft>
                      </a:pPr>
                      <a:r>
                        <a:rPr lang="en-US" sz="1400" b="0" i="0" u="none" strike="noStrike" dirty="0">
                          <a:solidFill>
                            <a:srgbClr val="000000"/>
                          </a:solidFill>
                          <a:effectLst/>
                          <a:highlight>
                            <a:srgbClr val="4472C4"/>
                          </a:highlight>
                          <a:latin typeface="Calibri" panose="020F0502020204030204" pitchFamily="34" charset="0"/>
                        </a:rPr>
                        <a:t> </a:t>
                      </a:r>
                      <a:endParaRPr lang="en-US" sz="2300" b="0" i="0" u="none" strike="noStrike" dirty="0">
                        <a:effectLst/>
                        <a:highlight>
                          <a:srgbClr val="4472C4"/>
                        </a:highlight>
                        <a:latin typeface="Arial" panose="020B0604020202020204" pitchFamily="34" charset="0"/>
                      </a:endParaRPr>
                    </a:p>
                  </a:txBody>
                  <a:tcPr marL="12298" marR="12298" marT="1229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400" b="0" i="0" u="none" strike="noStrike" dirty="0">
                          <a:solidFill>
                            <a:srgbClr val="000000"/>
                          </a:solidFill>
                          <a:effectLst/>
                          <a:latin typeface="Calibri" panose="020F0502020204030204" pitchFamily="34" charset="0"/>
                        </a:rPr>
                        <a:t>Net Profit</a:t>
                      </a:r>
                      <a:endParaRPr lang="en-US" sz="2300" b="0" i="0" u="none" strike="noStrike" dirty="0">
                        <a:effectLs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 $                      68,378 </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18.09%</a:t>
                      </a:r>
                      <a:endParaRPr lang="en-US" sz="2300" b="0" i="0" u="none" strike="noStrike" dirty="0">
                        <a:effectLst/>
                        <a:highlight>
                          <a:srgbClr val="FFFF00"/>
                        </a:highlight>
                        <a:latin typeface="Arial" panose="020B0604020202020204" pitchFamily="34" charset="0"/>
                      </a:endParaRPr>
                    </a:p>
                  </a:txBody>
                  <a:tcPr marL="12298" marR="12298" marT="1229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58833572"/>
                  </a:ext>
                </a:extLst>
              </a:tr>
            </a:tbl>
          </a:graphicData>
        </a:graphic>
      </p:graphicFrame>
    </p:spTree>
    <p:extLst>
      <p:ext uri="{BB962C8B-B14F-4D97-AF65-F5344CB8AC3E}">
        <p14:creationId xmlns:p14="http://schemas.microsoft.com/office/powerpoint/2010/main" val="2574417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189973"/>
            <a:ext cx="9318436" cy="4851388"/>
          </a:xfrm>
        </p:spPr>
        <p:txBody>
          <a:bodyPr/>
          <a:lstStyle/>
          <a:p>
            <a:pPr marL="0" indent="0">
              <a:buNone/>
            </a:pP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Goals for improvement </a:t>
            </a:r>
          </a:p>
          <a:p>
            <a:pPr marL="0" indent="0">
              <a:buNone/>
            </a:pPr>
            <a:r>
              <a:rPr lang="en-US" dirty="0">
                <a:solidFill>
                  <a:srgbClr val="0E0E0E"/>
                </a:solidFill>
                <a:effectLst/>
                <a:latin typeface=".SF NS"/>
              </a:rPr>
              <a:t> </a:t>
            </a:r>
            <a:r>
              <a:rPr lang="en-US" sz="1400" b="1" dirty="0">
                <a:solidFill>
                  <a:srgbClr val="0E0E0E"/>
                </a:solidFill>
                <a:effectLst/>
                <a:latin typeface="Calibri" panose="020F0502020204030204" pitchFamily="34" charset="0"/>
                <a:cs typeface="Calibri" panose="020F0502020204030204" pitchFamily="34" charset="0"/>
              </a:rPr>
              <a:t>Increase Net Profit Margin</a:t>
            </a:r>
            <a:endParaRPr lang="en-US" sz="1400" dirty="0">
              <a:solidFill>
                <a:srgbClr val="0E0E0E"/>
              </a:solidFill>
              <a:effectLst/>
              <a:latin typeface="Calibri" panose="020F0502020204030204" pitchFamily="34" charset="0"/>
              <a:cs typeface="Calibri" panose="020F0502020204030204" pitchFamily="34" charset="0"/>
            </a:endParaRPr>
          </a:p>
          <a:p>
            <a:r>
              <a:rPr lang="en-US" sz="1400" dirty="0">
                <a:solidFill>
                  <a:srgbClr val="0E0E0E"/>
                </a:solidFill>
                <a:effectLst/>
                <a:latin typeface="Calibri" panose="020F050202020403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Goal:</a:t>
            </a:r>
            <a:r>
              <a:rPr lang="en-US" sz="1400" dirty="0">
                <a:solidFill>
                  <a:srgbClr val="0E0E0E"/>
                </a:solidFill>
                <a:effectLst/>
                <a:latin typeface="Calibri" panose="020F0502020204030204" pitchFamily="34" charset="0"/>
                <a:cs typeface="Calibri" panose="020F0502020204030204" pitchFamily="34" charset="0"/>
              </a:rPr>
              <a:t> Achieve a net profit margin of 20% within the next 6 months.</a:t>
            </a:r>
          </a:p>
          <a:p>
            <a:pPr marL="0" indent="0">
              <a:buNone/>
            </a:pPr>
            <a:r>
              <a:rPr lang="en-US" sz="1400" dirty="0">
                <a:solidFill>
                  <a:srgbClr val="0E0E0E"/>
                </a:solidFill>
                <a:effectLst/>
                <a:latin typeface="Calibri" panose="020F050202020403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Optimize Remaining Expenses</a:t>
            </a:r>
            <a:endParaRPr lang="en-US" sz="1400" dirty="0">
              <a:solidFill>
                <a:srgbClr val="0E0E0E"/>
              </a:solidFill>
              <a:effectLst/>
              <a:latin typeface="Calibri" panose="020F0502020204030204" pitchFamily="34" charset="0"/>
              <a:cs typeface="Calibri" panose="020F0502020204030204" pitchFamily="34" charset="0"/>
            </a:endParaRPr>
          </a:p>
          <a:p>
            <a:r>
              <a:rPr lang="en-US" sz="1400" dirty="0">
                <a:solidFill>
                  <a:srgbClr val="0E0E0E"/>
                </a:solidFill>
                <a:effectLst/>
                <a:latin typeface="Calibri" panose="020F050202020403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Goal:</a:t>
            </a:r>
            <a:r>
              <a:rPr lang="en-US" sz="1400" dirty="0">
                <a:solidFill>
                  <a:srgbClr val="0E0E0E"/>
                </a:solidFill>
                <a:effectLst/>
                <a:latin typeface="Calibri" panose="020F0502020204030204" pitchFamily="34" charset="0"/>
                <a:cs typeface="Calibri" panose="020F0502020204030204" pitchFamily="34" charset="0"/>
              </a:rPr>
              <a:t> Reduce all other expenses (fixed and semi-fixed) to within the 25% to 30% range of the gross within the next 6 months.</a:t>
            </a:r>
          </a:p>
          <a:p>
            <a:pPr marL="0" indent="0">
              <a:buNone/>
            </a:pPr>
            <a:r>
              <a:rPr lang="en-US" dirty="0">
                <a:solidFill>
                  <a:srgbClr val="0E0E0E"/>
                </a:solidFill>
                <a:effectLst/>
                <a:latin typeface=".SF NS"/>
              </a:rPr>
              <a:t> </a:t>
            </a:r>
            <a:r>
              <a:rPr lang="en-US" sz="1400" b="1" dirty="0">
                <a:solidFill>
                  <a:srgbClr val="0E0E0E"/>
                </a:solidFill>
                <a:effectLst/>
                <a:latin typeface=".SF NS"/>
              </a:rPr>
              <a:t>Control Variable and Selling Expenses</a:t>
            </a:r>
            <a:endParaRPr lang="en-US" sz="1400" dirty="0">
              <a:solidFill>
                <a:srgbClr val="0E0E0E"/>
              </a:solidFill>
              <a:effectLst/>
              <a:latin typeface=".SF NS"/>
            </a:endParaRPr>
          </a:p>
          <a:p>
            <a:r>
              <a:rPr lang="en-US" sz="1400" dirty="0">
                <a:solidFill>
                  <a:srgbClr val="0E0E0E"/>
                </a:solidFill>
                <a:effectLst/>
                <a:latin typeface=".SF NS"/>
              </a:rPr>
              <a:t>• </a:t>
            </a:r>
            <a:r>
              <a:rPr lang="en-US" sz="1400" b="1" dirty="0">
                <a:solidFill>
                  <a:srgbClr val="0E0E0E"/>
                </a:solidFill>
                <a:effectLst/>
                <a:latin typeface=".SF NS"/>
              </a:rPr>
              <a:t>Goal:</a:t>
            </a:r>
            <a:r>
              <a:rPr lang="en-US" sz="1400" dirty="0">
                <a:solidFill>
                  <a:srgbClr val="0E0E0E"/>
                </a:solidFill>
                <a:effectLst/>
                <a:latin typeface=".SF NS"/>
              </a:rPr>
              <a:t> Ensure variable and selling expenses are managed effectively to stay within the target range of 45% to 50% of the gross.</a:t>
            </a:r>
          </a:p>
          <a:p>
            <a:pPr marL="0" indent="0">
              <a:buNone/>
            </a:pPr>
            <a:r>
              <a:rPr lang="en-US" sz="1400" dirty="0">
                <a:solidFill>
                  <a:srgbClr val="0E0E0E"/>
                </a:solidFill>
                <a:effectLst/>
                <a:latin typeface=".SF NS"/>
              </a:rPr>
              <a:t> </a:t>
            </a:r>
            <a:r>
              <a:rPr lang="en-US" sz="1400" b="1" dirty="0">
                <a:solidFill>
                  <a:srgbClr val="0E0E0E"/>
                </a:solidFill>
                <a:effectLst/>
                <a:latin typeface=".SF NS"/>
              </a:rPr>
              <a:t>Monitor and Adjust Expense Ratios</a:t>
            </a:r>
            <a:endParaRPr lang="en-US" sz="1400" dirty="0">
              <a:solidFill>
                <a:srgbClr val="0E0E0E"/>
              </a:solidFill>
              <a:effectLst/>
              <a:latin typeface=".SF NS"/>
            </a:endParaRPr>
          </a:p>
          <a:p>
            <a:r>
              <a:rPr lang="en-US" sz="1400" dirty="0">
                <a:solidFill>
                  <a:srgbClr val="0E0E0E"/>
                </a:solidFill>
                <a:effectLst/>
                <a:latin typeface=".SF NS"/>
              </a:rPr>
              <a:t>• </a:t>
            </a:r>
            <a:r>
              <a:rPr lang="en-US" sz="1400" b="1" dirty="0">
                <a:solidFill>
                  <a:srgbClr val="0E0E0E"/>
                </a:solidFill>
                <a:effectLst/>
                <a:latin typeface=".SF NS"/>
              </a:rPr>
              <a:t>Goal:</a:t>
            </a:r>
            <a:r>
              <a:rPr lang="en-US" sz="1400" dirty="0">
                <a:solidFill>
                  <a:srgbClr val="0E0E0E"/>
                </a:solidFill>
                <a:effectLst/>
                <a:latin typeface=".SF NS"/>
              </a:rPr>
              <a:t> Maintain total expenses below 80% of the department gross within the next 3 months.</a:t>
            </a:r>
          </a:p>
          <a:p>
            <a:pPr marL="0" indent="0">
              <a:buNone/>
            </a:pPr>
            <a:endParaRPr lang="en-US" sz="1400" dirty="0">
              <a:solidFill>
                <a:srgbClr val="0E0E0E"/>
              </a:solidFill>
              <a:effectLst/>
              <a:latin typeface=".SF NS"/>
            </a:endParaRPr>
          </a:p>
          <a:p>
            <a:pPr marL="0" indent="0">
              <a:buNone/>
            </a:pPr>
            <a:endParaRPr lang="en-US" dirty="0"/>
          </a:p>
        </p:txBody>
      </p:sp>
    </p:spTree>
    <p:extLst>
      <p:ext uri="{BB962C8B-B14F-4D97-AF65-F5344CB8AC3E}">
        <p14:creationId xmlns:p14="http://schemas.microsoft.com/office/powerpoint/2010/main" val="113976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1027134"/>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588723"/>
            <a:ext cx="8967707" cy="6150280"/>
          </a:xfrm>
        </p:spPr>
        <p:txBody>
          <a:bodyPr>
            <a:normAutofit/>
          </a:bodyPr>
          <a:lstStyle/>
          <a:p>
            <a:pPr marL="0" indent="0">
              <a:buNone/>
            </a:pP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a:t>
            </a:r>
          </a:p>
          <a:p>
            <a:pPr marL="0" indent="0">
              <a:buNone/>
            </a:pPr>
            <a:r>
              <a:rPr lang="en-US" sz="1400" dirty="0">
                <a:solidFill>
                  <a:srgbClr val="0E0E0E"/>
                </a:solidFill>
                <a:effectLst/>
                <a:latin typeface=".SF NS"/>
              </a:rPr>
              <a:t> </a:t>
            </a:r>
            <a:r>
              <a:rPr lang="en-US" sz="1400" b="1" dirty="0">
                <a:solidFill>
                  <a:srgbClr val="0E0E0E"/>
                </a:solidFill>
                <a:effectLst/>
                <a:latin typeface=".SF NS"/>
              </a:rPr>
              <a:t>Increase Net Profit Margin</a:t>
            </a:r>
            <a:endParaRPr lang="en-US" sz="1400" dirty="0">
              <a:solidFill>
                <a:srgbClr val="0E0E0E"/>
              </a:solidFill>
              <a:effectLst/>
              <a:latin typeface=".SF NS"/>
            </a:endParaRPr>
          </a:p>
          <a:p>
            <a:r>
              <a:rPr lang="en-US" sz="1400" dirty="0">
                <a:solidFill>
                  <a:srgbClr val="0E0E0E"/>
                </a:solidFill>
                <a:effectLst/>
                <a:latin typeface=".SF NS"/>
              </a:rPr>
              <a:t>• Enhance packaging services and cross-selling techniques to increase revenue.</a:t>
            </a:r>
          </a:p>
          <a:p>
            <a:r>
              <a:rPr lang="en-US" sz="1400" dirty="0">
                <a:solidFill>
                  <a:srgbClr val="0E0E0E"/>
                </a:solidFill>
                <a:effectLst/>
                <a:latin typeface=".SF NS"/>
              </a:rPr>
              <a:t>• Improve customer retention and attract new customers through targeted marketing.</a:t>
            </a:r>
          </a:p>
          <a:p>
            <a:pPr marL="0" indent="0">
              <a:buNone/>
            </a:pPr>
            <a:r>
              <a:rPr lang="en-US" dirty="0">
                <a:solidFill>
                  <a:srgbClr val="0E0E0E"/>
                </a:solidFill>
                <a:effectLst/>
                <a:latin typeface=".SF NS"/>
              </a:rPr>
              <a:t> </a:t>
            </a:r>
            <a:r>
              <a:rPr lang="en-US" sz="1400" b="1" dirty="0">
                <a:solidFill>
                  <a:srgbClr val="0E0E0E"/>
                </a:solidFill>
                <a:effectLst/>
                <a:latin typeface=".SF NS"/>
              </a:rPr>
              <a:t>Optimize Remaining Expenses</a:t>
            </a:r>
            <a:endParaRPr lang="en-US" sz="1400" dirty="0">
              <a:solidFill>
                <a:srgbClr val="0E0E0E"/>
              </a:solidFill>
              <a:effectLst/>
              <a:latin typeface=".SF NS"/>
            </a:endParaRPr>
          </a:p>
          <a:p>
            <a:r>
              <a:rPr lang="en-US" sz="1400" dirty="0">
                <a:solidFill>
                  <a:srgbClr val="0E0E0E"/>
                </a:solidFill>
                <a:effectLst/>
                <a:latin typeface=".SF NS"/>
              </a:rPr>
              <a:t>• Implement energy-efficient practices and other cost-saving measures to reduce utility costs (5-acre solar farm 	currently being built on property)</a:t>
            </a:r>
          </a:p>
          <a:p>
            <a:r>
              <a:rPr lang="en-US" sz="1400" dirty="0">
                <a:solidFill>
                  <a:srgbClr val="0E0E0E"/>
                </a:solidFill>
                <a:effectLst/>
                <a:latin typeface=".SF NS"/>
              </a:rPr>
              <a:t>• Regularly review and manage semi-fixed expenses to avoid unnecessary expenditures</a:t>
            </a:r>
            <a:r>
              <a:rPr lang="en-US" dirty="0">
                <a:solidFill>
                  <a:srgbClr val="0E0E0E"/>
                </a:solidFill>
                <a:effectLst/>
                <a:latin typeface=".SF NS"/>
              </a:rPr>
              <a:t>.</a:t>
            </a:r>
          </a:p>
          <a:p>
            <a:pPr marL="0" indent="0">
              <a:buNone/>
            </a:pPr>
            <a:r>
              <a:rPr lang="en-US" sz="1400" b="1" dirty="0">
                <a:solidFill>
                  <a:srgbClr val="0E0E0E"/>
                </a:solidFill>
                <a:effectLst/>
                <a:latin typeface=".SF NS"/>
              </a:rPr>
              <a:t>Control Variable and Selling Expenses</a:t>
            </a:r>
            <a:endParaRPr lang="en-US" sz="1400" dirty="0">
              <a:solidFill>
                <a:srgbClr val="0E0E0E"/>
              </a:solidFill>
              <a:effectLst/>
              <a:latin typeface=".SF NS"/>
            </a:endParaRPr>
          </a:p>
          <a:p>
            <a:r>
              <a:rPr lang="en-US" sz="1400" dirty="0">
                <a:solidFill>
                  <a:srgbClr val="0E0E0E"/>
                </a:solidFill>
                <a:effectLst/>
                <a:latin typeface=".SF NS"/>
              </a:rPr>
              <a:t>• Track and analyze these expenses monthly to identify areas of overspending.</a:t>
            </a:r>
          </a:p>
          <a:p>
            <a:r>
              <a:rPr lang="en-US" sz="1400" dirty="0">
                <a:solidFill>
                  <a:srgbClr val="0E0E0E"/>
                </a:solidFill>
                <a:effectLst/>
                <a:latin typeface=".SF NS"/>
              </a:rPr>
              <a:t>• Implement more efficient marketing strategies to get better returns on investment.</a:t>
            </a:r>
          </a:p>
          <a:p>
            <a:r>
              <a:rPr lang="en-US" sz="1400" dirty="0">
                <a:solidFill>
                  <a:srgbClr val="0E0E0E"/>
                </a:solidFill>
                <a:effectLst/>
                <a:latin typeface=".SF NS"/>
              </a:rPr>
              <a:t>• Negotiate better terms with suppliers and service providers to reduce costs.</a:t>
            </a:r>
          </a:p>
          <a:p>
            <a:pPr marL="0" indent="0">
              <a:buNone/>
            </a:pPr>
            <a:r>
              <a:rPr lang="en-US" sz="1500" b="1" dirty="0">
                <a:solidFill>
                  <a:srgbClr val="0E0E0E"/>
                </a:solidFill>
                <a:effectLst/>
                <a:latin typeface=".SF NS"/>
              </a:rPr>
              <a:t>Monitor and Adjust Expense Ratios</a:t>
            </a:r>
            <a:endParaRPr lang="en-US" sz="1500" dirty="0">
              <a:solidFill>
                <a:srgbClr val="0E0E0E"/>
              </a:solidFill>
              <a:effectLst/>
              <a:latin typeface=".SF NS"/>
            </a:endParaRPr>
          </a:p>
          <a:p>
            <a:r>
              <a:rPr lang="en-US" sz="1500" dirty="0">
                <a:solidFill>
                  <a:srgbClr val="0E0E0E"/>
                </a:solidFill>
                <a:effectLst/>
                <a:latin typeface=".SF NS"/>
              </a:rPr>
              <a:t>• Implement monthly expense reviews to ensure all categories are within the recommended limits.</a:t>
            </a:r>
          </a:p>
          <a:p>
            <a:r>
              <a:rPr lang="en-US" sz="1500" dirty="0">
                <a:solidFill>
                  <a:srgbClr val="0E0E0E"/>
                </a:solidFill>
                <a:effectLst/>
                <a:latin typeface=".SF NS"/>
              </a:rPr>
              <a:t>• Set up a continuous improvement team to identify and implement cost-saving initiatives.</a:t>
            </a:r>
          </a:p>
          <a:p>
            <a:pPr marL="0" indent="0">
              <a:buNone/>
            </a:pPr>
            <a:endParaRPr lang="en-US" dirty="0"/>
          </a:p>
        </p:txBody>
      </p:sp>
    </p:spTree>
    <p:extLst>
      <p:ext uri="{BB962C8B-B14F-4D97-AF65-F5344CB8AC3E}">
        <p14:creationId xmlns:p14="http://schemas.microsoft.com/office/powerpoint/2010/main" val="599381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87682"/>
            <a:ext cx="8596668" cy="1002082"/>
          </a:xfrm>
        </p:spPr>
        <p:txBody>
          <a:bodyPr>
            <a:normAutofit fontScale="90000"/>
          </a:bodyPr>
          <a:lstStyle/>
          <a:p>
            <a:pPr algn="l"/>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626301"/>
            <a:ext cx="10837332" cy="6144018"/>
          </a:xfrm>
        </p:spPr>
        <p:txBody>
          <a:bodyPr>
            <a:normAutofit fontScale="25000" lnSpcReduction="20000"/>
          </a:bodyPr>
          <a:lstStyle/>
          <a:p>
            <a:pPr marL="0" indent="0">
              <a:buNone/>
            </a:pPr>
            <a:r>
              <a:rPr lang="en-US" sz="1800" b="0" i="0" u="none" strike="noStrike" baseline="0" dirty="0">
                <a:solidFill>
                  <a:srgbClr val="221E1F"/>
                </a:solidFill>
                <a:latin typeface="Calibri" panose="020F0502020204030204" pitchFamily="34" charset="0"/>
              </a:rPr>
              <a:t> </a:t>
            </a:r>
          </a:p>
          <a:p>
            <a:r>
              <a:rPr lang="en-US" sz="7200" b="1" i="0" u="none" strike="noStrike" baseline="0" dirty="0">
                <a:solidFill>
                  <a:srgbClr val="221E1F"/>
                </a:solidFill>
                <a:latin typeface="Calibri" panose="020F0502020204030204" pitchFamily="34" charset="0"/>
              </a:rPr>
              <a:t>Plans to evaluate your changes </a:t>
            </a:r>
          </a:p>
          <a:p>
            <a:endParaRPr lang="en-US" sz="2900" b="0" i="0" u="none" strike="noStrike" baseline="0" dirty="0">
              <a:solidFill>
                <a:srgbClr val="221E1F"/>
              </a:solidFill>
              <a:latin typeface="Calibri" panose="020F0502020204030204" pitchFamily="34" charset="0"/>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Increase Net Profit Margin</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KPIs to Monitor:</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Net profit margin percentage.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Monthly and quarterly profit margins.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Evaluation: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Compare the actual net profit margin to the target of 20%.</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Track progress monthly to ensure consistent improvement.</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Identify and analyze factors contributing to any shortfalls.</a:t>
            </a:r>
            <a:endParaRPr lang="en-US" sz="4800" b="0" dirty="0">
              <a:effectLst/>
            </a:endParaRPr>
          </a:p>
          <a:p>
            <a:pPr rtl="0">
              <a:spcBef>
                <a:spcPts val="0"/>
              </a:spcBef>
              <a:spcAft>
                <a:spcPts val="0"/>
              </a:spcAft>
            </a:pPr>
            <a:endParaRPr lang="en-US" sz="4800" b="1" i="0" u="none" strike="noStrike" dirty="0">
              <a:solidFill>
                <a:srgbClr val="0E0E0E"/>
              </a:solidFill>
              <a:effectLst/>
              <a:latin typeface="Arial" panose="020B0604020202020204" pitchFamily="34" charset="0"/>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Optimize Remaining Expenses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KPIs to Monitor:</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Total fixed and semi-fixed expenses as a percentage of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Monthly and quarterly expense reports.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Evaluation: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Compare actual expenses to the target range of 25% to 30% of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Analyze specific expense categories to identify areas of high spending.</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Implement cost-saving measures and track their impact over the six-month period.</a:t>
            </a:r>
          </a:p>
          <a:p>
            <a:pPr marL="317500" indent="-317500" rtl="0">
              <a:spcBef>
                <a:spcPts val="0"/>
              </a:spcBef>
              <a:spcAft>
                <a:spcPts val="0"/>
              </a:spcAft>
            </a:pPr>
            <a:endParaRPr lang="en-US" sz="4800" dirty="0"/>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Control Variable and Selling Expenses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KPIs to Monitor:</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Variable and selling expenses as a percentage of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Monthly and quarterly expense reports for these categories.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Evaluation: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Ensure expenses stay within the target range of 45% to 50% of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Conduct variance analysis to identify deviations and underlying causes.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Implement corrective actions as needed and monitor their effectiveness.</a:t>
            </a:r>
          </a:p>
          <a:p>
            <a:pPr marL="317500" indent="-317500" rtl="0">
              <a:spcBef>
                <a:spcPts val="0"/>
              </a:spcBef>
              <a:spcAft>
                <a:spcPts val="0"/>
              </a:spcAft>
            </a:pPr>
            <a:endParaRPr lang="en-US" sz="4800" b="0" dirty="0">
              <a:effectLst/>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Monitor and Adjust Expense Ratios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KPIs to Monitor:</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Total expenses as a percentage of department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Monthly and quarterly expense ratio reports.</a:t>
            </a:r>
            <a:endParaRPr lang="en-US" sz="4800" b="0" dirty="0">
              <a:effectLst/>
            </a:endParaRPr>
          </a:p>
          <a:p>
            <a:pPr marL="127000" indent="-1270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b="1" i="0" u="none" strike="noStrike" dirty="0">
                <a:solidFill>
                  <a:srgbClr val="0E0E0E"/>
                </a:solidFill>
                <a:effectLst/>
                <a:latin typeface="Arial" panose="020B0604020202020204" pitchFamily="34" charset="0"/>
              </a:rPr>
              <a:t>Evaluation: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Maintain total expenses below 80% of the department’s gross revenue.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Regularly review expense reports to ensure compliance.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Adjust expense strategies based on real-time data and trends.</a:t>
            </a:r>
            <a:br>
              <a:rPr lang="en-US" sz="4800" dirty="0"/>
            </a:br>
            <a:endParaRPr lang="en-US" sz="4800" dirty="0"/>
          </a:p>
        </p:txBody>
      </p:sp>
    </p:spTree>
    <p:extLst>
      <p:ext uri="{BB962C8B-B14F-4D97-AF65-F5344CB8AC3E}">
        <p14:creationId xmlns:p14="http://schemas.microsoft.com/office/powerpoint/2010/main" val="25737203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733647"/>
          </a:xfrm>
        </p:spPr>
        <p:txBody>
          <a:bodyPr vert="horz" lIns="91440" tIns="45720" rIns="91440" bIns="45720" rtlCol="0" anchor="t">
            <a:normAutofit fontScale="90000"/>
          </a:bodyPr>
          <a:lstStyle/>
          <a:p>
            <a:pPr>
              <a:lnSpc>
                <a:spcPct val="90000"/>
              </a:lnSpc>
            </a:pPr>
            <a:br>
              <a:rPr lang="en-US" sz="1700" b="0" i="0" u="none" strike="noStrike" baseline="0" dirty="0"/>
            </a:br>
            <a:r>
              <a:rPr lang="en-US" sz="2000" b="1" i="0" u="none" strike="noStrike" baseline="0" dirty="0">
                <a:solidFill>
                  <a:schemeClr val="tx1"/>
                </a:solidFill>
                <a:latin typeface="Calibri" panose="020F0502020204030204" pitchFamily="34" charset="0"/>
                <a:cs typeface="Calibri" panose="020F0502020204030204" pitchFamily="34" charset="0"/>
              </a:rPr>
              <a:t>Productivity</a:t>
            </a:r>
            <a:br>
              <a:rPr lang="en-US" sz="2000" b="1" i="0" u="none" strike="noStrike" baseline="0" dirty="0">
                <a:solidFill>
                  <a:schemeClr val="tx1"/>
                </a:solidFill>
                <a:latin typeface="Calibri" panose="020F0502020204030204" pitchFamily="34" charset="0"/>
                <a:cs typeface="Calibri" panose="020F0502020204030204" pitchFamily="34" charset="0"/>
              </a:rPr>
            </a:br>
            <a:br>
              <a:rPr lang="en-US" sz="2000" b="1" i="0" u="none" strike="noStrike" baseline="0" dirty="0">
                <a:solidFill>
                  <a:schemeClr val="tx1"/>
                </a:solidFill>
                <a:latin typeface="Calibri" panose="020F0502020204030204" pitchFamily="34" charset="0"/>
                <a:cs typeface="Calibri" panose="020F0502020204030204" pitchFamily="34" charset="0"/>
              </a:rPr>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269373" y="669851"/>
            <a:ext cx="4548709" cy="5371511"/>
          </a:xfrm>
        </p:spPr>
        <p:txBody>
          <a:bodyPr vert="horz" lIns="91440" tIns="45720" rIns="91440" bIns="45720" rtlCol="0">
            <a:normAutofit/>
          </a:bodyPr>
          <a:lstStyle/>
          <a:p>
            <a:endParaRPr lang="en-US" sz="1500" b="0" i="0" u="none" strike="noStrike" baseline="0" dirty="0"/>
          </a:p>
          <a:p>
            <a:r>
              <a:rPr lang="en-US" sz="1500" b="1" i="0" u="none" strike="noStrike" baseline="0" dirty="0">
                <a:solidFill>
                  <a:schemeClr val="tx1"/>
                </a:solidFill>
              </a:rPr>
              <a:t>Current practices </a:t>
            </a:r>
          </a:p>
          <a:p>
            <a:pPr marL="0" indent="0">
              <a:buNone/>
            </a:pPr>
            <a:endParaRPr lang="en-US" sz="1500" dirty="0"/>
          </a:p>
          <a:p>
            <a:pPr>
              <a:buClr>
                <a:schemeClr val="tx1"/>
              </a:buClr>
              <a:buFont typeface="Wingdings" pitchFamily="2" charset="2"/>
              <a:buChar char="§"/>
            </a:pPr>
            <a:r>
              <a:rPr lang="en-US" sz="1400" dirty="0">
                <a:solidFill>
                  <a:schemeClr val="tx1"/>
                </a:solidFill>
              </a:rPr>
              <a:t>Chuck Hutton Toyota's service department billed more hours than available clock hours which shows our tech proficiency at 107% for the month of May.</a:t>
            </a:r>
          </a:p>
          <a:p>
            <a:pPr>
              <a:buClr>
                <a:schemeClr val="tx1"/>
              </a:buClr>
              <a:buSzPct val="100000"/>
              <a:buFont typeface="Arial" panose="020B0604020202020204" pitchFamily="34" charset="0"/>
              <a:buChar char="•"/>
            </a:pPr>
            <a:r>
              <a:rPr lang="en-US" sz="1400" dirty="0">
                <a:solidFill>
                  <a:schemeClr val="tx1"/>
                </a:solidFill>
              </a:rPr>
              <a:t>While 107% tech proficiency brought a $26,680 increase from labor sales over 100% proficiency, it still leaves a great deal of money on the table.</a:t>
            </a:r>
          </a:p>
          <a:p>
            <a:pPr>
              <a:buClr>
                <a:schemeClr val="tx1"/>
              </a:buClr>
              <a:buSzPct val="100000"/>
              <a:buFont typeface="Arial" panose="020B0604020202020204" pitchFamily="34" charset="0"/>
              <a:buChar char="•"/>
            </a:pPr>
            <a:r>
              <a:rPr lang="en-US" sz="1400" dirty="0">
                <a:solidFill>
                  <a:schemeClr val="tx1"/>
                </a:solidFill>
              </a:rPr>
              <a:t>NADA guide for tech proficiency across the shop is 125%. If we functioned with 125% proficiency, the service department had the potential to bring in another $75,528 in labor sales just in May. </a:t>
            </a:r>
          </a:p>
          <a:p>
            <a:pPr>
              <a:buClr>
                <a:schemeClr val="tx1"/>
              </a:buClr>
              <a:buSzPct val="100000"/>
              <a:buFont typeface="Arial" panose="020B0604020202020204" pitchFamily="34" charset="0"/>
              <a:buChar char="•"/>
            </a:pPr>
            <a:r>
              <a:rPr lang="en-US" sz="1400" dirty="0">
                <a:solidFill>
                  <a:schemeClr val="tx1"/>
                </a:solidFill>
              </a:rPr>
              <a:t>75,000 in extra labor sales with a 20% net profit could mean $180,000 a year to the net bottom line.</a:t>
            </a:r>
          </a:p>
        </p:txBody>
      </p:sp>
      <p:graphicFrame>
        <p:nvGraphicFramePr>
          <p:cNvPr id="7" name="Table 6">
            <a:extLst>
              <a:ext uri="{FF2B5EF4-FFF2-40B4-BE49-F238E27FC236}">
                <a16:creationId xmlns:a16="http://schemas.microsoft.com/office/drawing/2014/main" id="{A6063A6B-4CB4-F015-44BE-1E3DFE51972D}"/>
              </a:ext>
            </a:extLst>
          </p:cNvPr>
          <p:cNvGraphicFramePr>
            <a:graphicFrameLocks noGrp="1"/>
          </p:cNvGraphicFramePr>
          <p:nvPr>
            <p:extLst>
              <p:ext uri="{D42A27DB-BD31-4B8C-83A1-F6EECF244321}">
                <p14:modId xmlns:p14="http://schemas.microsoft.com/office/powerpoint/2010/main" val="563299381"/>
              </p:ext>
            </p:extLst>
          </p:nvPr>
        </p:nvGraphicFramePr>
        <p:xfrm>
          <a:off x="306592" y="669851"/>
          <a:ext cx="6902283" cy="5887300"/>
        </p:xfrm>
        <a:graphic>
          <a:graphicData uri="http://schemas.openxmlformats.org/drawingml/2006/table">
            <a:tbl>
              <a:tblPr/>
              <a:tblGrid>
                <a:gridCol w="208372">
                  <a:extLst>
                    <a:ext uri="{9D8B030D-6E8A-4147-A177-3AD203B41FA5}">
                      <a16:colId xmlns:a16="http://schemas.microsoft.com/office/drawing/2014/main" val="4287279241"/>
                    </a:ext>
                  </a:extLst>
                </a:gridCol>
                <a:gridCol w="921988">
                  <a:extLst>
                    <a:ext uri="{9D8B030D-6E8A-4147-A177-3AD203B41FA5}">
                      <a16:colId xmlns:a16="http://schemas.microsoft.com/office/drawing/2014/main" val="1862880712"/>
                    </a:ext>
                  </a:extLst>
                </a:gridCol>
                <a:gridCol w="1132588">
                  <a:extLst>
                    <a:ext uri="{9D8B030D-6E8A-4147-A177-3AD203B41FA5}">
                      <a16:colId xmlns:a16="http://schemas.microsoft.com/office/drawing/2014/main" val="1323655291"/>
                    </a:ext>
                  </a:extLst>
                </a:gridCol>
                <a:gridCol w="331014">
                  <a:extLst>
                    <a:ext uri="{9D8B030D-6E8A-4147-A177-3AD203B41FA5}">
                      <a16:colId xmlns:a16="http://schemas.microsoft.com/office/drawing/2014/main" val="761957332"/>
                    </a:ext>
                  </a:extLst>
                </a:gridCol>
                <a:gridCol w="1014968">
                  <a:extLst>
                    <a:ext uri="{9D8B030D-6E8A-4147-A177-3AD203B41FA5}">
                      <a16:colId xmlns:a16="http://schemas.microsoft.com/office/drawing/2014/main" val="1115957874"/>
                    </a:ext>
                  </a:extLst>
                </a:gridCol>
                <a:gridCol w="274673">
                  <a:extLst>
                    <a:ext uri="{9D8B030D-6E8A-4147-A177-3AD203B41FA5}">
                      <a16:colId xmlns:a16="http://schemas.microsoft.com/office/drawing/2014/main" val="1458018839"/>
                    </a:ext>
                  </a:extLst>
                </a:gridCol>
                <a:gridCol w="1323393">
                  <a:extLst>
                    <a:ext uri="{9D8B030D-6E8A-4147-A177-3AD203B41FA5}">
                      <a16:colId xmlns:a16="http://schemas.microsoft.com/office/drawing/2014/main" val="2974661215"/>
                    </a:ext>
                  </a:extLst>
                </a:gridCol>
                <a:gridCol w="260885">
                  <a:extLst>
                    <a:ext uri="{9D8B030D-6E8A-4147-A177-3AD203B41FA5}">
                      <a16:colId xmlns:a16="http://schemas.microsoft.com/office/drawing/2014/main" val="3751353660"/>
                    </a:ext>
                  </a:extLst>
                </a:gridCol>
                <a:gridCol w="1226030">
                  <a:extLst>
                    <a:ext uri="{9D8B030D-6E8A-4147-A177-3AD203B41FA5}">
                      <a16:colId xmlns:a16="http://schemas.microsoft.com/office/drawing/2014/main" val="440968531"/>
                    </a:ext>
                  </a:extLst>
                </a:gridCol>
                <a:gridCol w="208372">
                  <a:extLst>
                    <a:ext uri="{9D8B030D-6E8A-4147-A177-3AD203B41FA5}">
                      <a16:colId xmlns:a16="http://schemas.microsoft.com/office/drawing/2014/main" val="3289505985"/>
                    </a:ext>
                  </a:extLst>
                </a:gridCol>
              </a:tblGrid>
              <a:tr h="716157">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826148185"/>
                  </a:ext>
                </a:extLst>
              </a:tr>
              <a:tr h="20229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spcBef>
                          <a:spcPts val="0"/>
                        </a:spcBef>
                        <a:spcAft>
                          <a:spcPts val="0"/>
                        </a:spcAft>
                      </a:pPr>
                      <a:r>
                        <a:rPr lang="en-US" sz="800" b="1" i="0" u="none" strike="noStrike" dirty="0">
                          <a:solidFill>
                            <a:srgbClr val="000000"/>
                          </a:solidFill>
                          <a:effectLst/>
                          <a:latin typeface="Arial" panose="020B0604020202020204" pitchFamily="34" charset="0"/>
                        </a:rPr>
                        <a:t>NADA ACTUAL SERVICE ANALYSIS     </a:t>
                      </a:r>
                      <a:endParaRPr lang="en-US" sz="1100" b="0" i="0" u="none" strike="noStrike" dirty="0">
                        <a:effectLst/>
                        <a:latin typeface="Arial" panose="020B0604020202020204" pitchFamily="34" charset="0"/>
                      </a:endParaRPr>
                    </a:p>
                  </a:txBody>
                  <a:tcPr marL="53769" marR="53769" marT="26885" marB="26885">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76870641"/>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Performance</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37845138"/>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 </a:t>
                      </a:r>
                      <a:endParaRPr lang="en-US" sz="1100" b="0" i="0" u="none" strike="noStrike" dirty="0">
                        <a:effectLst/>
                        <a:highlight>
                          <a:srgbClr val="000000"/>
                        </a:highligh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Labor Sales / Month</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 </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Effective Labor Rate</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 </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Hours Billed</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US" sz="500" b="1" i="1" u="none" strike="noStrike" dirty="0">
                          <a:solidFill>
                            <a:srgbClr val="FFFFFF"/>
                          </a:solidFill>
                          <a:effectLst/>
                          <a:highlight>
                            <a:srgbClr val="000000"/>
                          </a:highlight>
                          <a:latin typeface="Arial" panose="020B0604020202020204" pitchFamily="34" charset="0"/>
                        </a:rPr>
                        <a:t> </a:t>
                      </a:r>
                      <a:endParaRPr lang="en-US" sz="1100" b="0" i="0" u="none" strike="noStrike" dirty="0">
                        <a:effectLst/>
                        <a:highlight>
                          <a:srgbClr val="000000"/>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222485279"/>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Customer Car*</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            218,465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130.51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1673.9</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627890780"/>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Customer Truck*</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0.00</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92805948"/>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Customer Other*</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0.00</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18834234"/>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Warranty</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              22,326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121.90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183.2</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66809777"/>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Internal</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            165,544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134.90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1227.2</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73933657"/>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New Vehicle Prep</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              29,178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FF"/>
                          </a:highlight>
                          <a:latin typeface="Arial" panose="020B0604020202020204" pitchFamily="34" charset="0"/>
                        </a:rPr>
                        <a:t>121.90 </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239.4</a:t>
                      </a:r>
                      <a:endParaRPr lang="en-US" sz="900" b="0" i="0" u="none" strike="noStrike" dirty="0">
                        <a:effectLst/>
                        <a:highlight>
                          <a:srgbClr val="FFFF00"/>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051919896"/>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800" b="0" i="0" u="none" strike="noStrike" dirty="0">
                          <a:solidFill>
                            <a:srgbClr val="000000"/>
                          </a:solidFill>
                          <a:effectLst/>
                          <a:highlight>
                            <a:srgbClr val="FFFFFF"/>
                          </a:highlight>
                          <a:latin typeface="Arial" panose="020B0604020202020204" pitchFamily="34" charset="0"/>
                        </a:rPr>
                        <a:t>Total</a:t>
                      </a:r>
                      <a:endParaRPr lang="en-US" sz="8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 $            435,513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 </a:t>
                      </a:r>
                      <a:endParaRPr lang="en-US" sz="900" b="0" i="0" u="none" strike="noStrike" dirty="0">
                        <a:effectLst/>
                        <a:highlight>
                          <a:srgbClr val="4472C4"/>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 </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900" b="0" i="0" u="none" strike="noStrike" dirty="0">
                          <a:solidFill>
                            <a:srgbClr val="FFFFFF"/>
                          </a:solidFill>
                          <a:effectLst/>
                          <a:highlight>
                            <a:srgbClr val="4472C4"/>
                          </a:highlight>
                          <a:latin typeface="Arial" panose="020B0604020202020204" pitchFamily="34" charset="0"/>
                        </a:rPr>
                        <a:t> </a:t>
                      </a:r>
                      <a:endParaRPr lang="en-US" sz="900" b="0" i="0" u="none" strike="noStrike" dirty="0">
                        <a:effectLst/>
                        <a:highlight>
                          <a:srgbClr val="4472C4"/>
                        </a:highlight>
                        <a:latin typeface="Arial" panose="020B0604020202020204" pitchFamily="34" charset="0"/>
                      </a:endParaRPr>
                    </a:p>
                  </a:txBody>
                  <a:tcPr marL="5601" marR="5601" marT="5601"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Arial" panose="020B0604020202020204" pitchFamily="34" charset="0"/>
                        </a:rPr>
                        <a:t>3323.6</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FFFFFF"/>
                          </a:solidFill>
                          <a:effectLst/>
                          <a:highlight>
                            <a:srgbClr val="4472C4"/>
                          </a:highlight>
                          <a:latin typeface="Arial" panose="020B0604020202020204" pitchFamily="34" charset="0"/>
                        </a:rPr>
                        <a:t> </a:t>
                      </a:r>
                      <a:endParaRPr lang="en-US" sz="1100" b="0" i="0" u="none" strike="noStrike" dirty="0">
                        <a:effectLst/>
                        <a:highlight>
                          <a:srgbClr val="4472C4"/>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00468265"/>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12185901"/>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1" i="1" u="none" strike="noStrike" dirty="0">
                          <a:solidFill>
                            <a:srgbClr val="000000"/>
                          </a:solidFill>
                          <a:effectLst/>
                          <a:highlight>
                            <a:srgbClr val="FFFFFF"/>
                          </a:highlight>
                          <a:latin typeface="Arial" panose="020B0604020202020204" pitchFamily="34" charset="0"/>
                        </a:rPr>
                        <a:t>POTENTIAL</a:t>
                      </a: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3517884"/>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 $                   435,513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3323.60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0" i="0" u="none" strike="noStrike" dirty="0">
                          <a:solidFill>
                            <a:srgbClr val="000000"/>
                          </a:solidFill>
                          <a:effectLst/>
                          <a:latin typeface="Calibri" panose="020F050202020403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 $         131.04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4260899"/>
                  </a:ext>
                </a:extLst>
              </a:tr>
              <a:tr h="278917">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Total labor sales for month</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Total hours billed</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gridSpan="2">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Effective Labor Rate</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129176241"/>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26030471"/>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latin typeface="Calibri" panose="020F0502020204030204" pitchFamily="34" charset="0"/>
                        </a:rPr>
                        <a:t>15.00</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1" i="0" u="none" strike="noStrike" dirty="0">
                          <a:solidFill>
                            <a:srgbClr val="000000"/>
                          </a:solidFill>
                          <a:effectLst/>
                          <a:latin typeface="Arial" panose="020B0604020202020204" pitchFamily="34" charset="0"/>
                        </a:rPr>
                        <a:t>x</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900" b="0" i="0" u="none" strike="noStrike" dirty="0">
                          <a:solidFill>
                            <a:srgbClr val="000000"/>
                          </a:solidFill>
                          <a:effectLst/>
                          <a:latin typeface="Calibri" panose="020F0502020204030204" pitchFamily="34" charset="0"/>
                        </a:rPr>
                        <a:t>8</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1" i="0" u="none" strike="noStrike" dirty="0">
                          <a:solidFill>
                            <a:srgbClr val="000000"/>
                          </a:solidFill>
                          <a:effectLst/>
                          <a:latin typeface="Arial" panose="020B0604020202020204" pitchFamily="34" charset="0"/>
                        </a:rPr>
                        <a:t>x</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900" b="0" i="0" u="none" strike="noStrike" dirty="0">
                          <a:solidFill>
                            <a:srgbClr val="000000"/>
                          </a:solidFill>
                          <a:effectLst/>
                          <a:latin typeface="Calibri" panose="020F0502020204030204" pitchFamily="34" charset="0"/>
                        </a:rPr>
                        <a:t>26</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3,120.0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000000"/>
                          </a:solidFill>
                          <a:effectLst/>
                          <a:highlight>
                            <a:srgbClr val="FFFFFF"/>
                          </a:highligh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79722757"/>
                  </a:ext>
                </a:extLst>
              </a:tr>
              <a:tr h="326914">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gridSpan="2">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 Service mechanical technicians</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 Hours per day for one tech</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Working Days/Month</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Clock Hour Aval</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500" b="0" i="0" u="none" strike="noStrike" dirty="0">
                          <a:solidFill>
                            <a:srgbClr val="000000"/>
                          </a:solidFill>
                          <a:effectLst/>
                          <a:latin typeface="Arial" panose="020B060402020202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60043118"/>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42282498"/>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3,120.0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1" i="0" u="none" strike="noStrike" dirty="0">
                          <a:solidFill>
                            <a:srgbClr val="000000"/>
                          </a:solidFill>
                          <a:effectLst/>
                          <a:latin typeface="Arial" panose="020B0604020202020204" pitchFamily="34" charset="0"/>
                        </a:rPr>
                        <a:t>x</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 $             131.04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US" sz="900" b="1"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 $      408,833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 $511,041.82 </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07664948"/>
                  </a:ext>
                </a:extLst>
              </a:tr>
              <a:tr h="275642">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latin typeface="Arial" panose="020B0604020202020204" pitchFamily="34" charset="0"/>
                        </a:rPr>
                        <a:t>Clock Hours Available</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latin typeface="Arial" panose="020B0604020202020204" pitchFamily="34" charset="0"/>
                        </a:rPr>
                        <a:t>Effective Labor Rate</a:t>
                      </a:r>
                      <a:endParaRPr lang="en-US" sz="900" b="0" i="0" u="none" strike="noStrike" dirty="0">
                        <a:effectLst/>
                        <a:latin typeface="Arial" panose="020B0604020202020204" pitchFamily="34" charset="0"/>
                      </a:endParaRPr>
                    </a:p>
                  </a:txBody>
                  <a:tcPr marL="5601" marR="5601" marT="5601"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rowSpan="2">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Labor sales potential @100%</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rowSpan="2">
                  <a:txBody>
                    <a:bodyPr/>
                    <a:lstStyle/>
                    <a:p>
                      <a:pPr algn="ctr" fontAlgn="b">
                        <a:spcBef>
                          <a:spcPts val="0"/>
                        </a:spcBef>
                        <a:spcAft>
                          <a:spcPts val="0"/>
                        </a:spcAft>
                      </a:pPr>
                      <a:r>
                        <a:rPr lang="en-US" sz="900" b="0" i="0" u="none" strike="noStrike" dirty="0">
                          <a:solidFill>
                            <a:srgbClr val="000000"/>
                          </a:solidFill>
                          <a:effectLst/>
                          <a:latin typeface="Calibri" panose="020F0502020204030204" pitchFamily="34" charset="0"/>
                        </a:rPr>
                        <a:t>Labor sales potential @ 125%</a:t>
                      </a:r>
                      <a:endParaRPr lang="en-US" sz="900" b="0" i="0" u="none" strike="noStrike" dirty="0">
                        <a:effectLst/>
                        <a:latin typeface="Arial" panose="020B0604020202020204" pitchFamily="34" charset="0"/>
                      </a:endParaRPr>
                    </a:p>
                  </a:txBody>
                  <a:tcPr marL="53769" marR="53769" marT="26885" marB="2688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53021830"/>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79577885"/>
                  </a:ext>
                </a:extLst>
              </a:tr>
              <a:tr h="19024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spcBef>
                          <a:spcPts val="0"/>
                        </a:spcBef>
                        <a:spcAft>
                          <a:spcPts val="0"/>
                        </a:spcAft>
                      </a:pPr>
                      <a:r>
                        <a:rPr lang="en-US" sz="900" b="0" i="0" u="none" strike="noStrike" dirty="0">
                          <a:solidFill>
                            <a:srgbClr val="000000"/>
                          </a:solidFill>
                          <a:effectLst/>
                          <a:latin typeface="Calibri" panose="020F0502020204030204" pitchFamily="34" charset="0"/>
                        </a:rPr>
                        <a:t>How proficient are your technicians ?</a:t>
                      </a:r>
                      <a:endParaRPr lang="en-US" sz="900" b="0" i="0" u="none" strike="noStrike" dirty="0">
                        <a:effectLst/>
                        <a:latin typeface="Arial" panose="020B0604020202020204" pitchFamily="34" charset="0"/>
                      </a:endParaRPr>
                    </a:p>
                  </a:txBody>
                  <a:tcPr marL="53769" marR="53769" marT="26885" marB="2688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36657779"/>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latin typeface="Calibri" panose="020F0502020204030204" pitchFamily="34" charset="0"/>
                        </a:rPr>
                        <a:t> </a:t>
                      </a:r>
                      <a:endParaRPr lang="en-US" sz="900" b="0" i="0" u="none" strike="noStrike" dirty="0">
                        <a:effectLst/>
                        <a:latin typeface="Arial" panose="020B0604020202020204" pitchFamily="34" charset="0"/>
                      </a:endParaRPr>
                    </a:p>
                  </a:txBody>
                  <a:tcPr marL="5601" marR="5601" marT="5601"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877529025"/>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latin typeface="Calibri" panose="020F0502020204030204" pitchFamily="34" charset="0"/>
                        </a:rPr>
                        <a:t>3,323.6 </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000000"/>
                          </a:solidFill>
                          <a:effectLst/>
                          <a:latin typeface="Arial" panose="020B060402020202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latin typeface="Calibri" panose="020F0502020204030204" pitchFamily="34" charset="0"/>
                        </a:rPr>
                        <a:t>3,120.00 </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US" sz="900" b="0" i="0" u="none" strike="noStrike" dirty="0">
                          <a:solidFill>
                            <a:srgbClr val="000000"/>
                          </a:solidFill>
                          <a:effectLst/>
                          <a:latin typeface="Calibri" panose="020F0502020204030204" pitchFamily="34" charset="0"/>
                        </a:rPr>
                        <a:t>=</a:t>
                      </a: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US" sz="900" b="0" i="0" u="none" strike="noStrike" dirty="0">
                          <a:solidFill>
                            <a:srgbClr val="000000"/>
                          </a:solidFill>
                          <a:effectLst/>
                          <a:highlight>
                            <a:srgbClr val="FFFF00"/>
                          </a:highlight>
                          <a:latin typeface="Calibri" panose="020F0502020204030204" pitchFamily="34" charset="0"/>
                        </a:rPr>
                        <a:t>106.53%</a:t>
                      </a:r>
                      <a:endParaRPr lang="en-US" sz="900" b="0" i="0" u="none" strike="noStrike" dirty="0">
                        <a:effectLst/>
                        <a:highlight>
                          <a:srgbClr val="FFFF00"/>
                        </a:highligh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US" sz="900" b="0" i="0" u="none" strike="noStrike" dirty="0">
                        <a:effectLst/>
                        <a:latin typeface="Arial" panose="020B0604020202020204" pitchFamily="34" charset="0"/>
                      </a:endParaRPr>
                    </a:p>
                  </a:txBody>
                  <a:tcPr marL="5601" marR="5601" marT="5601"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900" b="0" i="0" u="none" strike="noStrike" dirty="0">
                          <a:solidFill>
                            <a:srgbClr val="000000"/>
                          </a:solidFill>
                          <a:effectLst/>
                          <a:latin typeface="Calibri" panose="020F0502020204030204" pitchFamily="34" charset="0"/>
                        </a:rPr>
                        <a:t> </a:t>
                      </a:r>
                      <a:endParaRPr lang="en-US" sz="900" b="0" i="0" u="none" strike="noStrike" dirty="0">
                        <a:effectLst/>
                        <a:latin typeface="Arial" panose="020B0604020202020204" pitchFamily="34" charset="0"/>
                      </a:endParaRPr>
                    </a:p>
                  </a:txBody>
                  <a:tcPr marL="5601" marR="5601" marT="5601"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897105"/>
                  </a:ext>
                </a:extLst>
              </a:tr>
              <a:tr h="126660">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US" sz="500" b="0" i="0" u="none" strike="noStrike" dirty="0">
                          <a:solidFill>
                            <a:srgbClr val="000000"/>
                          </a:solidFill>
                          <a:effectLst/>
                          <a:latin typeface="Arial" panose="020B0604020202020204" pitchFamily="34" charset="0"/>
                        </a:rPr>
                        <a:t>Hours Billed</a:t>
                      </a:r>
                      <a:endParaRPr lang="en-US" sz="1100" b="0" i="0" u="none" strike="noStrike" dirty="0">
                        <a:effectLst/>
                        <a:latin typeface="Arial" panose="020B0604020202020204" pitchFamily="34" charset="0"/>
                      </a:endParaRPr>
                    </a:p>
                  </a:txBody>
                  <a:tcPr marL="5601" marR="5601" marT="560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US" sz="500" b="0" i="0" u="none" strike="noStrike" dirty="0">
                          <a:solidFill>
                            <a:srgbClr val="000000"/>
                          </a:solidFill>
                          <a:effectLst/>
                          <a:latin typeface="Arial" panose="020B0604020202020204" pitchFamily="34" charset="0"/>
                        </a:rPr>
                        <a:t>Hours Available</a:t>
                      </a:r>
                      <a:endParaRPr lang="en-US" sz="1100" b="0" i="0" u="none" strike="noStrike" dirty="0">
                        <a:effectLst/>
                        <a:latin typeface="Arial" panose="020B0604020202020204" pitchFamily="34" charset="0"/>
                      </a:endParaRPr>
                    </a:p>
                  </a:txBody>
                  <a:tcPr marL="5601" marR="5601" marT="560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US" sz="500" b="0" i="0" u="none" strike="noStrike" dirty="0">
                          <a:solidFill>
                            <a:srgbClr val="000000"/>
                          </a:solidFill>
                          <a:effectLst/>
                          <a:latin typeface="Arial" panose="020B0604020202020204" pitchFamily="34" charset="0"/>
                        </a:rPr>
                        <a:t>Tech Proficiency</a:t>
                      </a:r>
                      <a:endParaRPr lang="en-US" sz="1100" b="0" i="0" u="none" strike="noStrike" dirty="0">
                        <a:effectLst/>
                        <a:latin typeface="Arial" panose="020B0604020202020204" pitchFamily="34" charset="0"/>
                      </a:endParaRPr>
                    </a:p>
                  </a:txBody>
                  <a:tcPr marL="5601" marR="5601" marT="5601"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294483989"/>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68049482"/>
                  </a:ext>
                </a:extLst>
              </a:tr>
              <a:tr h="174585">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endParaRPr lang="en-US" sz="1100" b="0" i="0" u="none" strike="noStrike" dirty="0">
                        <a:effectLst/>
                        <a:latin typeface="Arial" panose="020B0604020202020204" pitchFamily="34" charset="0"/>
                      </a:endParaRPr>
                    </a:p>
                  </a:txBody>
                  <a:tcPr marL="5601" marR="5601" marT="5601" marB="0" anchor="b">
                    <a:lnL>
                      <a:noFill/>
                    </a:lnL>
                    <a:lnR>
                      <a:noFill/>
                    </a:lnR>
                    <a:lnT>
                      <a:noFill/>
                    </a:lnT>
                    <a:lnB>
                      <a:noFill/>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41480897"/>
                  </a:ext>
                </a:extLst>
              </a:tr>
              <a:tr h="96693">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600" b="0" i="0" u="none" strike="noStrike" dirty="0">
                          <a:solidFill>
                            <a:srgbClr val="000000"/>
                          </a:solidFill>
                          <a:effectLst/>
                          <a:latin typeface="Calibri" panose="020F0502020204030204" pitchFamily="34" charset="0"/>
                        </a:rPr>
                        <a:t> </a:t>
                      </a:r>
                      <a:endParaRPr lang="en-US" sz="1100" b="0" i="0" u="none" strike="noStrike" dirty="0">
                        <a:effectLst/>
                        <a:latin typeface="Arial" panose="020B0604020202020204" pitchFamily="34" charset="0"/>
                      </a:endParaRPr>
                    </a:p>
                  </a:txBody>
                  <a:tcPr marL="5601" marR="5601" marT="5601"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679428354"/>
                  </a:ext>
                </a:extLst>
              </a:tr>
            </a:tbl>
          </a:graphicData>
        </a:graphic>
      </p:graphicFrame>
    </p:spTree>
    <p:extLst>
      <p:ext uri="{BB962C8B-B14F-4D97-AF65-F5344CB8AC3E}">
        <p14:creationId xmlns:p14="http://schemas.microsoft.com/office/powerpoint/2010/main" val="2703756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87079"/>
            <a:ext cx="8596668" cy="1052623"/>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44009"/>
            <a:ext cx="8094526" cy="4797352"/>
          </a:xfrm>
        </p:spPr>
        <p:txBody>
          <a:bodyPr/>
          <a:lstStyle/>
          <a:p>
            <a:pPr marL="0" indent="0">
              <a:buNone/>
            </a:pPr>
            <a:r>
              <a:rPr lang="en-US" sz="1800" b="0" i="0" u="none" strike="noStrike" baseline="0" dirty="0">
                <a:solidFill>
                  <a:srgbClr val="221E1F"/>
                </a:solidFill>
                <a:latin typeface="Calibri" panose="020F0502020204030204" pitchFamily="34" charset="0"/>
              </a:rPr>
              <a:t> </a:t>
            </a:r>
          </a:p>
          <a:p>
            <a:endParaRPr lang="en-US" sz="1800" b="0" i="0" u="none" strike="noStrike" baseline="0" dirty="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a:buClr>
                <a:schemeClr val="tx1"/>
              </a:buClr>
              <a:buSzPct val="100000"/>
              <a:buFont typeface="Arial" panose="020B0604020202020204" pitchFamily="34" charset="0"/>
              <a:buChar char="•"/>
            </a:pPr>
            <a:r>
              <a:rPr lang="en-US" sz="1400" dirty="0">
                <a:solidFill>
                  <a:srgbClr val="0E0E0E"/>
                </a:solidFill>
                <a:effectLst/>
                <a:latin typeface=".SF NS"/>
              </a:rPr>
              <a:t>The current proficiency rate indicates that technicians are billing slightly more hours than available, which means they are working efficiently, but there is room for improvement.</a:t>
            </a:r>
          </a:p>
          <a:p>
            <a:pPr>
              <a:buClr>
                <a:schemeClr val="tx1"/>
              </a:buClr>
              <a:buSzPct val="100000"/>
              <a:buFont typeface="Arial" panose="020B0604020202020204" pitchFamily="34" charset="0"/>
              <a:buChar char="•"/>
            </a:pPr>
            <a:r>
              <a:rPr lang="en-US" sz="1400" dirty="0">
                <a:solidFill>
                  <a:srgbClr val="0E0E0E"/>
                </a:solidFill>
                <a:latin typeface=".SF NS"/>
              </a:rPr>
              <a:t>Our current tech proficiency rate goal is to reach 125% by the end of the 2024.</a:t>
            </a:r>
          </a:p>
          <a:p>
            <a:pPr>
              <a:buClr>
                <a:schemeClr val="tx1"/>
              </a:buClr>
              <a:buSzPct val="100000"/>
              <a:buFont typeface="Arial" panose="020B0604020202020204" pitchFamily="34" charset="0"/>
              <a:buChar char="•"/>
            </a:pPr>
            <a:r>
              <a:rPr lang="en-US" sz="1400" dirty="0">
                <a:solidFill>
                  <a:srgbClr val="0E0E0E"/>
                </a:solidFill>
                <a:effectLst/>
                <a:latin typeface=".SF NS"/>
              </a:rPr>
              <a:t>Increase monthly hours billed vs available clock hours needed to reach 125% tech effici</a:t>
            </a:r>
            <a:r>
              <a:rPr lang="en-US" sz="1400" dirty="0">
                <a:solidFill>
                  <a:srgbClr val="0E0E0E"/>
                </a:solidFill>
                <a:latin typeface=".SF NS"/>
              </a:rPr>
              <a:t>ency by the end of 2024.</a:t>
            </a:r>
          </a:p>
          <a:p>
            <a:pPr>
              <a:buClr>
                <a:schemeClr val="tx1"/>
              </a:buClr>
              <a:buSzPct val="100000"/>
              <a:buFont typeface="Arial" panose="020B0604020202020204" pitchFamily="34" charset="0"/>
              <a:buChar char="•"/>
            </a:pPr>
            <a:r>
              <a:rPr lang="en-US" sz="1400" dirty="0">
                <a:solidFill>
                  <a:srgbClr val="0E0E0E"/>
                </a:solidFill>
                <a:effectLst/>
                <a:latin typeface=".SF NS"/>
              </a:rPr>
              <a:t>Measure </a:t>
            </a:r>
            <a:r>
              <a:rPr lang="en-US" sz="1400" dirty="0">
                <a:solidFill>
                  <a:srgbClr val="0E0E0E"/>
                </a:solidFill>
                <a:latin typeface=".SF NS"/>
              </a:rPr>
              <a:t>individual technicians' productivity on a weekly basis to ensure they are at or above the recommended rate of 87.5% for productivity.</a:t>
            </a:r>
            <a:endParaRPr lang="en-US" sz="1400" dirty="0">
              <a:solidFill>
                <a:srgbClr val="0E0E0E"/>
              </a:solidFill>
              <a:effectLst/>
              <a:latin typeface=".SF NS"/>
            </a:endParaRPr>
          </a:p>
          <a:p>
            <a:pPr marL="0" indent="0">
              <a:buNone/>
            </a:pPr>
            <a:endParaRPr lang="en-US" dirty="0"/>
          </a:p>
        </p:txBody>
      </p:sp>
    </p:spTree>
    <p:extLst>
      <p:ext uri="{BB962C8B-B14F-4D97-AF65-F5344CB8AC3E}">
        <p14:creationId xmlns:p14="http://schemas.microsoft.com/office/powerpoint/2010/main" val="19014779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55181"/>
            <a:ext cx="8596668" cy="119084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669851"/>
            <a:ext cx="10135979" cy="602866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i="0" u="none" strike="noStrike" baseline="0" dirty="0">
                <a:solidFill>
                  <a:schemeClr val="tx1"/>
                </a:solidFill>
                <a:latin typeface="Calibri" panose="020F0502020204030204" pitchFamily="34" charset="0"/>
              </a:rPr>
              <a:t>Plans to achieve your goals </a:t>
            </a:r>
          </a:p>
          <a:p>
            <a:pPr marL="0" indent="0">
              <a:buNone/>
            </a:pPr>
            <a:r>
              <a:rPr lang="en-US" sz="1400" b="1" dirty="0">
                <a:solidFill>
                  <a:srgbClr val="0E0E0E"/>
                </a:solidFill>
                <a:effectLst/>
                <a:latin typeface=".SF NS"/>
              </a:rPr>
              <a:t>Optimize Scheduling:</a:t>
            </a:r>
            <a:endParaRPr lang="en-US" sz="1400" dirty="0">
              <a:solidFill>
                <a:srgbClr val="0E0E0E"/>
              </a:solidFill>
              <a:effectLst/>
              <a:latin typeface=".SF NS"/>
            </a:endParaRPr>
          </a:p>
          <a:p>
            <a:r>
              <a:rPr lang="en-US" sz="1400" dirty="0">
                <a:solidFill>
                  <a:srgbClr val="0E0E0E"/>
                </a:solidFill>
                <a:effectLst/>
                <a:latin typeface=".SF NS"/>
              </a:rPr>
              <a:t>• Implement an advanced scheduling system to minimize gaps and maximize technician utilization.</a:t>
            </a:r>
          </a:p>
          <a:p>
            <a:r>
              <a:rPr lang="en-US" sz="1400" dirty="0">
                <a:solidFill>
                  <a:srgbClr val="0E0E0E"/>
                </a:solidFill>
                <a:effectLst/>
                <a:latin typeface=".SF NS"/>
              </a:rPr>
              <a:t>• Use predictive analytics to forecast busy times and adjust technician schedules accordingly.</a:t>
            </a:r>
          </a:p>
          <a:p>
            <a:pPr marL="0" indent="0">
              <a:buNone/>
            </a:pPr>
            <a:r>
              <a:rPr lang="en-US" sz="1400" b="1" dirty="0">
                <a:solidFill>
                  <a:srgbClr val="0E0E0E"/>
                </a:solidFill>
                <a:effectLst/>
                <a:latin typeface=".SF NS"/>
              </a:rPr>
              <a:t>Streamline Workflow:</a:t>
            </a:r>
            <a:endParaRPr lang="en-US" sz="1400" dirty="0">
              <a:solidFill>
                <a:srgbClr val="0E0E0E"/>
              </a:solidFill>
              <a:effectLst/>
              <a:latin typeface=".SF NS"/>
            </a:endParaRPr>
          </a:p>
          <a:p>
            <a:r>
              <a:rPr lang="en-US" sz="1400" dirty="0">
                <a:solidFill>
                  <a:srgbClr val="0E0E0E"/>
                </a:solidFill>
                <a:effectLst/>
                <a:latin typeface=".SF NS"/>
              </a:rPr>
              <a:t>• Analyze the service process to identify and eliminate bottlenecks.</a:t>
            </a:r>
          </a:p>
          <a:p>
            <a:r>
              <a:rPr lang="en-US" sz="1400" dirty="0">
                <a:solidFill>
                  <a:srgbClr val="0E0E0E"/>
                </a:solidFill>
                <a:effectLst/>
                <a:latin typeface=".SF NS"/>
              </a:rPr>
              <a:t>• Ensure that parts and tools are readily available to reduce downtime.</a:t>
            </a:r>
          </a:p>
          <a:p>
            <a:pPr marL="0" indent="0">
              <a:buNone/>
            </a:pPr>
            <a:r>
              <a:rPr lang="en-US" sz="1400" b="1" dirty="0">
                <a:solidFill>
                  <a:srgbClr val="0E0E0E"/>
                </a:solidFill>
                <a:effectLst/>
                <a:latin typeface=".SF NS"/>
              </a:rPr>
              <a:t>Enhance Training and Skill Development:</a:t>
            </a:r>
            <a:endParaRPr lang="en-US" sz="1400" dirty="0">
              <a:solidFill>
                <a:srgbClr val="0E0E0E"/>
              </a:solidFill>
              <a:effectLst/>
              <a:latin typeface=".SF NS"/>
            </a:endParaRPr>
          </a:p>
          <a:p>
            <a:r>
              <a:rPr lang="en-US" sz="1400" dirty="0">
                <a:solidFill>
                  <a:srgbClr val="0E0E0E"/>
                </a:solidFill>
                <a:effectLst/>
                <a:latin typeface=".SF NS"/>
              </a:rPr>
              <a:t>• Provide continuous training for technicians to improve their skills and reduce the time taken for each job.</a:t>
            </a:r>
          </a:p>
          <a:p>
            <a:r>
              <a:rPr lang="en-US" sz="1400" dirty="0">
                <a:solidFill>
                  <a:srgbClr val="0E0E0E"/>
                </a:solidFill>
                <a:effectLst/>
                <a:latin typeface=".SF NS"/>
              </a:rPr>
              <a:t>• Focus on cross-training so that technicians can handle a wider variety of tasks efficiently</a:t>
            </a:r>
          </a:p>
          <a:p>
            <a:pPr marL="0" indent="0">
              <a:buNone/>
            </a:pPr>
            <a:r>
              <a:rPr lang="en-US" sz="1400" b="1" dirty="0">
                <a:solidFill>
                  <a:srgbClr val="0E0E0E"/>
                </a:solidFill>
                <a:effectLst/>
                <a:latin typeface=".SF NS"/>
              </a:rPr>
              <a:t>Monitor and Adjust Workload:</a:t>
            </a:r>
            <a:endParaRPr lang="en-US" sz="1400" dirty="0">
              <a:solidFill>
                <a:srgbClr val="0E0E0E"/>
              </a:solidFill>
              <a:effectLst/>
              <a:latin typeface=".SF NS"/>
            </a:endParaRPr>
          </a:p>
          <a:p>
            <a:r>
              <a:rPr lang="en-US" sz="1400" dirty="0">
                <a:solidFill>
                  <a:srgbClr val="0E0E0E"/>
                </a:solidFill>
                <a:effectLst/>
                <a:latin typeface=".SF NS"/>
              </a:rPr>
              <a:t>• Regularly review and adjust the workload to ensure it is balanced among all technicians.</a:t>
            </a:r>
          </a:p>
          <a:p>
            <a:r>
              <a:rPr lang="en-US" sz="1400" dirty="0">
                <a:solidFill>
                  <a:srgbClr val="0E0E0E"/>
                </a:solidFill>
                <a:effectLst/>
                <a:latin typeface=".SF NS"/>
              </a:rPr>
              <a:t>• Use performance data such as technician productivity rate to identify underperforming areas and address them promptly.</a:t>
            </a:r>
          </a:p>
          <a:p>
            <a:pPr marL="0" indent="0">
              <a:buNone/>
            </a:pPr>
            <a:r>
              <a:rPr lang="en-US" sz="1400" b="1" dirty="0">
                <a:solidFill>
                  <a:srgbClr val="0E0E0E"/>
                </a:solidFill>
                <a:effectLst/>
                <a:latin typeface=".SF NS"/>
              </a:rPr>
              <a:t>Identify and Address Issues:</a:t>
            </a:r>
            <a:endParaRPr lang="en-US" sz="1400" dirty="0">
              <a:solidFill>
                <a:srgbClr val="0E0E0E"/>
              </a:solidFill>
              <a:effectLst/>
              <a:latin typeface=".SF NS"/>
            </a:endParaRPr>
          </a:p>
          <a:p>
            <a:r>
              <a:rPr lang="en-US" sz="1400" dirty="0">
                <a:solidFill>
                  <a:srgbClr val="0E0E0E"/>
                </a:solidFill>
                <a:effectLst/>
                <a:latin typeface=".SF NS"/>
              </a:rPr>
              <a:t>• Identify any barriers to productivity, such as equipment issues or lack of training, and address them promptly.</a:t>
            </a:r>
          </a:p>
          <a:p>
            <a:r>
              <a:rPr lang="en-US" sz="1400" dirty="0">
                <a:solidFill>
                  <a:srgbClr val="0E0E0E"/>
                </a:solidFill>
                <a:effectLst/>
                <a:latin typeface=".SF NS"/>
              </a:rPr>
              <a:t>• Work with technicians to develop personalized improvement plans if needed.</a:t>
            </a:r>
          </a:p>
          <a:p>
            <a:endParaRPr lang="en-US" sz="1400" dirty="0">
              <a:solidFill>
                <a:srgbClr val="0E0E0E"/>
              </a:solidFill>
              <a:effectLst/>
              <a:latin typeface=".SF NS"/>
            </a:endParaRPr>
          </a:p>
          <a:p>
            <a:endParaRPr lang="en-US" dirty="0"/>
          </a:p>
        </p:txBody>
      </p:sp>
    </p:spTree>
    <p:extLst>
      <p:ext uri="{BB962C8B-B14F-4D97-AF65-F5344CB8AC3E}">
        <p14:creationId xmlns:p14="http://schemas.microsoft.com/office/powerpoint/2010/main" val="3472189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0"/>
            <a:ext cx="8596668" cy="95693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041990"/>
            <a:ext cx="10444322" cy="566715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900" b="1" i="0" u="none" strike="noStrike" baseline="0" dirty="0">
                <a:solidFill>
                  <a:schemeClr val="tx1"/>
                </a:solidFill>
                <a:latin typeface="Calibri" panose="020F0502020204030204" pitchFamily="34" charset="0"/>
              </a:rPr>
              <a:t>Plans to evaluate your changes</a:t>
            </a:r>
          </a:p>
          <a:p>
            <a:pPr marL="0" indent="0">
              <a:buNone/>
            </a:pPr>
            <a:r>
              <a:rPr lang="en-US" sz="1500" b="1" dirty="0">
                <a:solidFill>
                  <a:srgbClr val="0E0E0E"/>
                </a:solidFill>
                <a:effectLst/>
                <a:latin typeface=".SF NS"/>
              </a:rPr>
              <a:t>Baseline Data Collection:</a:t>
            </a:r>
            <a:endParaRPr lang="en-US" sz="1500" dirty="0">
              <a:solidFill>
                <a:srgbClr val="0E0E0E"/>
              </a:solidFill>
              <a:effectLst/>
              <a:latin typeface=".SF NS"/>
            </a:endParaRPr>
          </a:p>
          <a:p>
            <a:r>
              <a:rPr lang="en-US" sz="1500" dirty="0">
                <a:solidFill>
                  <a:srgbClr val="0E0E0E"/>
                </a:solidFill>
                <a:effectLst/>
                <a:latin typeface=".SF NS"/>
              </a:rPr>
              <a:t>• Gather baseline data on all metrics before implementing any changes. Once June financials are complete, I can get a good baseline for the first 6 months of the year with which to compare future metrics.</a:t>
            </a:r>
          </a:p>
          <a:p>
            <a:pPr marL="0" indent="0">
              <a:buNone/>
            </a:pPr>
            <a:r>
              <a:rPr lang="en-US" sz="1500" b="1" dirty="0">
                <a:solidFill>
                  <a:srgbClr val="0E0E0E"/>
                </a:solidFill>
                <a:effectLst/>
                <a:latin typeface=".SF NS"/>
              </a:rPr>
              <a:t>Regular Monitoring:</a:t>
            </a:r>
            <a:endParaRPr lang="en-US" sz="1500" dirty="0">
              <a:solidFill>
                <a:srgbClr val="0E0E0E"/>
              </a:solidFill>
              <a:effectLst/>
              <a:latin typeface=".SF NS"/>
            </a:endParaRPr>
          </a:p>
          <a:p>
            <a:r>
              <a:rPr lang="en-US" sz="1500" dirty="0">
                <a:solidFill>
                  <a:srgbClr val="0E0E0E"/>
                </a:solidFill>
                <a:effectLst/>
                <a:latin typeface=".SF NS"/>
              </a:rPr>
              <a:t>• Continuously track the metrics for tech productivity and shop proficiency at regular intervals (e.g., monthly, quarterly) to assess the impact of the changes.</a:t>
            </a:r>
          </a:p>
          <a:p>
            <a:pPr marL="0" indent="0">
              <a:buNone/>
            </a:pPr>
            <a:r>
              <a:rPr lang="en-US" sz="1500" b="1" dirty="0">
                <a:solidFill>
                  <a:srgbClr val="0E0E0E"/>
                </a:solidFill>
                <a:effectLst/>
                <a:latin typeface=".SF NS"/>
              </a:rPr>
              <a:t>Comparison and Analysis:</a:t>
            </a:r>
            <a:endParaRPr lang="en-US" sz="1500" dirty="0">
              <a:solidFill>
                <a:srgbClr val="0E0E0E"/>
              </a:solidFill>
              <a:effectLst/>
              <a:latin typeface=".SF NS"/>
            </a:endParaRPr>
          </a:p>
          <a:p>
            <a:r>
              <a:rPr lang="en-US" sz="1500" dirty="0">
                <a:solidFill>
                  <a:srgbClr val="0E0E0E"/>
                </a:solidFill>
                <a:effectLst/>
                <a:latin typeface=".SF NS"/>
              </a:rPr>
              <a:t>• Compare the collected data against the baseline to identify improvements or areas needing further adjustments.</a:t>
            </a:r>
          </a:p>
          <a:p>
            <a:pPr marL="0" indent="0">
              <a:buNone/>
            </a:pPr>
            <a:r>
              <a:rPr lang="en-US" sz="1500" b="1" dirty="0">
                <a:solidFill>
                  <a:srgbClr val="0E0E0E"/>
                </a:solidFill>
                <a:effectLst/>
                <a:latin typeface=".SF NS"/>
              </a:rPr>
              <a:t>Adjust and Iterate:</a:t>
            </a:r>
            <a:endParaRPr lang="en-US" sz="1500" dirty="0">
              <a:solidFill>
                <a:srgbClr val="0E0E0E"/>
              </a:solidFill>
              <a:effectLst/>
              <a:latin typeface=".SF NS"/>
            </a:endParaRPr>
          </a:p>
          <a:p>
            <a:r>
              <a:rPr lang="en-US" sz="1500" dirty="0">
                <a:solidFill>
                  <a:srgbClr val="0E0E0E"/>
                </a:solidFill>
                <a:effectLst/>
                <a:latin typeface=".SF NS"/>
              </a:rPr>
              <a:t>• Based on the data analysis, make necessary adjustments to the strategies and continue monitoring.</a:t>
            </a:r>
          </a:p>
          <a:p>
            <a:pPr marL="0" indent="0">
              <a:buNone/>
            </a:pPr>
            <a:r>
              <a:rPr lang="en-US" sz="1500" b="1" dirty="0">
                <a:solidFill>
                  <a:srgbClr val="0E0E0E"/>
                </a:solidFill>
                <a:effectLst/>
                <a:latin typeface=".SF NS"/>
              </a:rPr>
              <a:t>Feedback Loop:</a:t>
            </a:r>
            <a:endParaRPr lang="en-US" sz="1500" dirty="0">
              <a:solidFill>
                <a:srgbClr val="0E0E0E"/>
              </a:solidFill>
              <a:effectLst/>
              <a:latin typeface=".SF NS"/>
            </a:endParaRPr>
          </a:p>
          <a:p>
            <a:r>
              <a:rPr lang="en-US" sz="1500" dirty="0">
                <a:solidFill>
                  <a:srgbClr val="0E0E0E"/>
                </a:solidFill>
                <a:effectLst/>
                <a:latin typeface=".SF NS"/>
              </a:rPr>
              <a:t>• Establish a feedback loop with technicians and shop foreman to ensure continuous improvement and address any 	emerging issues promptly.</a:t>
            </a:r>
          </a:p>
          <a:p>
            <a:pPr marL="0" indent="0">
              <a:buNone/>
            </a:pP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3611252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00625"/>
            <a:ext cx="8596668" cy="701457"/>
          </a:xfrm>
        </p:spPr>
        <p:txBody>
          <a:bodyPr>
            <a:normAutofit/>
          </a:bodyPr>
          <a:lstStyle/>
          <a:p>
            <a:r>
              <a:rPr lang="en-US" b="1" i="0" u="none" strike="noStrike" baseline="0" dirty="0">
                <a:solidFill>
                  <a:srgbClr val="221E1F"/>
                </a:solidFill>
                <a:latin typeface="Calibri" panose="020F0502020204030204" pitchFamily="34" charset="0"/>
              </a:rPr>
              <a:t>Marketing</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726510"/>
            <a:ext cx="8596668" cy="5961369"/>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b="1" i="0" u="none" strike="noStrike" baseline="0" dirty="0">
                <a:solidFill>
                  <a:schemeClr val="tx1"/>
                </a:solidFill>
                <a:latin typeface="Calibri" panose="020F0502020204030204" pitchFamily="34" charset="0"/>
                <a:cs typeface="Calibri" panose="020F0502020204030204" pitchFamily="34" charset="0"/>
              </a:rPr>
              <a:t>Current practices </a:t>
            </a:r>
          </a:p>
          <a:p>
            <a:endParaRPr lang="en-US" b="0" i="0" u="none" strike="noStrike" baseline="0" dirty="0">
              <a:solidFill>
                <a:schemeClr val="tx1"/>
              </a:solidFill>
              <a:latin typeface="Calibri" panose="020F0502020204030204" pitchFamily="34" charset="0"/>
              <a:cs typeface="Calibri" panose="020F0502020204030204" pitchFamily="34" charset="0"/>
            </a:endParaRPr>
          </a:p>
          <a:p>
            <a:pPr marL="400050" lvl="1" indent="0">
              <a:lnSpc>
                <a:spcPct val="135000"/>
              </a:lnSpc>
              <a:spcBef>
                <a:spcPts val="0"/>
              </a:spcBef>
              <a:buNone/>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Email Marketing</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Targeted monthly emails for service reminders, promotions, and updates.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lnSpc>
                <a:spcPct val="135000"/>
              </a:lnSpc>
              <a:spcBef>
                <a:spcPts val="0"/>
              </a:spcBef>
              <a:spcAft>
                <a:spcPts val="0"/>
              </a:spcAft>
              <a:buNone/>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Direct Mail</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Postcards, service coupons, and reminders sent to customers’ homes. Both email and 					Direct Mail target customers with vehicles 15 years old or less from the dealership. 							Toyota helps retain customers from 7 years of purchase also.</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SMS and Text Message Alerts</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Appointment reminders, promotions, and updates via mobile phones.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Website and SEO</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Optimized website with a service appointment booking system approved by Toyota.</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Social Media</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Monthly engagement and promotions on platforms such as Facebook and Instagram.</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Digital Advertising</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Spend $1,500 a month for targeted ads on platforms like Google Ads and Facebook.</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Public Relations and Community Involvement</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Participation in local events, i.e. car shows.</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Customer Feedback and Reviews</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Encouragement of positive reviews on platforms like Google, Yelp, 		and Facebook.</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spcBef>
                <a:spcPts val="0"/>
              </a:spcBef>
              <a:spcAft>
                <a:spcPts val="0"/>
              </a:spcAft>
              <a:buNone/>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   	</a:t>
            </a:r>
            <a:r>
              <a:rPr lang="en-US" sz="1400" b="1"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Partnerships</a:t>
            </a: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We provide engines and parts to a few Automotive Technical Training schools </a:t>
            </a:r>
            <a:endParaRPr lang="en-US" sz="14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indent="0">
              <a:spcBef>
                <a:spcPts val="0"/>
              </a:spcBef>
              <a:spcAft>
                <a:spcPts val="0"/>
              </a:spcAft>
              <a:buNone/>
            </a:pPr>
            <a:r>
              <a:rPr lang="en-US" sz="1400" kern="0" dirty="0">
                <a:solidFill>
                  <a:srgbClr val="0E0E0E"/>
                </a:solidFill>
                <a:effectLst/>
                <a:latin typeface="Calibri" panose="020F0502020204030204" pitchFamily="34" charset="0"/>
                <a:ea typeface="Aptos" panose="020B0004020202020204" pitchFamily="34" charset="0"/>
                <a:cs typeface="Times New Roman" panose="02020603050405020304" pitchFamily="18" charset="0"/>
              </a:rPr>
              <a:t>                 	in the area.          </a:t>
            </a:r>
            <a:endParaRPr lang="en-US" sz="1400" b="0" i="0" u="none" strike="noStrike" baseline="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609600"/>
            <a:ext cx="3729076" cy="1320800"/>
          </a:xfrm>
        </p:spPr>
        <p:txBody>
          <a:bodyPr vert="horz" lIns="91440" tIns="45720" rIns="91440" bIns="45720" rtlCol="0" anchor="ctr">
            <a:normAutofit fontScale="90000"/>
          </a:bodyPr>
          <a:lstStyle/>
          <a:p>
            <a:pPr>
              <a:lnSpc>
                <a:spcPct val="90000"/>
              </a:lnSpc>
            </a:pPr>
            <a:br>
              <a:rPr lang="en-US" sz="1700" b="0" i="0" u="none" strike="noStrike" baseline="0" dirty="0"/>
            </a:b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999461"/>
            <a:ext cx="5393863" cy="4721862"/>
          </a:xfrm>
        </p:spPr>
        <p:txBody>
          <a:bodyPr vert="horz" lIns="91440" tIns="45720" rIns="91440" bIns="45720" rtlCol="0">
            <a:normAutofit/>
          </a:bodyPr>
          <a:lstStyle/>
          <a:p>
            <a:endParaRPr lang="en-US" b="0" i="0" u="none" strike="noStrike" baseline="0" dirty="0"/>
          </a:p>
          <a:p>
            <a:r>
              <a:rPr lang="en-US" b="0" i="0" u="none" strike="noStrike" baseline="0" dirty="0"/>
              <a:t>Current practices</a:t>
            </a:r>
          </a:p>
          <a:p>
            <a:pPr marL="0" indent="0">
              <a:buNone/>
            </a:pPr>
            <a:r>
              <a:rPr lang="en-US" b="0" i="0" u="none" strike="noStrike" baseline="0" dirty="0"/>
              <a:t> </a:t>
            </a:r>
          </a:p>
          <a:p>
            <a:r>
              <a:rPr lang="en-US" sz="1400" dirty="0"/>
              <a:t>Chuck Hutton currently operates 18 bays which facilitate 2 alignment racks, one bay for window tint installment, two full time express lube bays and the remaining bays for internal, maintenance and repair. </a:t>
            </a:r>
          </a:p>
          <a:p>
            <a:r>
              <a:rPr lang="en-US" sz="1400" dirty="0"/>
              <a:t>While our current tech proficiency calculates to 107%, our facility utilization rate only stands at 88.77%, leaving room for evaluation and improvement.</a:t>
            </a:r>
          </a:p>
          <a:p>
            <a:endParaRPr lang="en-US" sz="1400" dirty="0"/>
          </a:p>
          <a:p>
            <a:endParaRPr lang="en-US" sz="1400" dirty="0"/>
          </a:p>
        </p:txBody>
      </p:sp>
      <p:graphicFrame>
        <p:nvGraphicFramePr>
          <p:cNvPr id="7" name="Table 6">
            <a:extLst>
              <a:ext uri="{FF2B5EF4-FFF2-40B4-BE49-F238E27FC236}">
                <a16:creationId xmlns:a16="http://schemas.microsoft.com/office/drawing/2014/main" id="{6FC7316C-1228-07B3-ED95-797A0633540C}"/>
              </a:ext>
            </a:extLst>
          </p:cNvPr>
          <p:cNvGraphicFramePr>
            <a:graphicFrameLocks noGrp="1"/>
          </p:cNvGraphicFramePr>
          <p:nvPr>
            <p:extLst>
              <p:ext uri="{D42A27DB-BD31-4B8C-83A1-F6EECF244321}">
                <p14:modId xmlns:p14="http://schemas.microsoft.com/office/powerpoint/2010/main" val="2704714144"/>
              </p:ext>
            </p:extLst>
          </p:nvPr>
        </p:nvGraphicFramePr>
        <p:xfrm>
          <a:off x="6387548" y="609600"/>
          <a:ext cx="4508008" cy="5642173"/>
        </p:xfrm>
        <a:graphic>
          <a:graphicData uri="http://schemas.openxmlformats.org/drawingml/2006/table">
            <a:tbl>
              <a:tblPr/>
              <a:tblGrid>
                <a:gridCol w="2059137">
                  <a:extLst>
                    <a:ext uri="{9D8B030D-6E8A-4147-A177-3AD203B41FA5}">
                      <a16:colId xmlns:a16="http://schemas.microsoft.com/office/drawing/2014/main" val="4286164437"/>
                    </a:ext>
                  </a:extLst>
                </a:gridCol>
                <a:gridCol w="1660429">
                  <a:extLst>
                    <a:ext uri="{9D8B030D-6E8A-4147-A177-3AD203B41FA5}">
                      <a16:colId xmlns:a16="http://schemas.microsoft.com/office/drawing/2014/main" val="3210087233"/>
                    </a:ext>
                  </a:extLst>
                </a:gridCol>
                <a:gridCol w="394221">
                  <a:extLst>
                    <a:ext uri="{9D8B030D-6E8A-4147-A177-3AD203B41FA5}">
                      <a16:colId xmlns:a16="http://schemas.microsoft.com/office/drawing/2014/main" val="1627622648"/>
                    </a:ext>
                  </a:extLst>
                </a:gridCol>
                <a:gridCol w="394221">
                  <a:extLst>
                    <a:ext uri="{9D8B030D-6E8A-4147-A177-3AD203B41FA5}">
                      <a16:colId xmlns:a16="http://schemas.microsoft.com/office/drawing/2014/main" val="3346758766"/>
                    </a:ext>
                  </a:extLst>
                </a:gridCol>
              </a:tblGrid>
              <a:tr h="340412">
                <a:tc gridSpan="4">
                  <a:txBody>
                    <a:bodyPr/>
                    <a:lstStyle/>
                    <a:p>
                      <a:pPr algn="ctr" fontAlgn="b">
                        <a:spcBef>
                          <a:spcPts val="0"/>
                        </a:spcBef>
                        <a:spcAft>
                          <a:spcPts val="0"/>
                        </a:spcAft>
                      </a:pPr>
                      <a:r>
                        <a:rPr lang="en-US" sz="1100" b="1" i="0" u="none" strike="noStrike" dirty="0">
                          <a:solidFill>
                            <a:srgbClr val="FFFFFF"/>
                          </a:solidFill>
                          <a:effectLst/>
                          <a:highlight>
                            <a:srgbClr val="4472C4"/>
                          </a:highlight>
                          <a:latin typeface="Arial" panose="020B0604020202020204" pitchFamily="34" charset="0"/>
                        </a:rPr>
                        <a:t>FACILITY POTENTIAL</a:t>
                      </a:r>
                      <a:endParaRPr lang="en-US" sz="2000" b="0" i="0" u="none" strike="noStrike" dirty="0">
                        <a:effectLst/>
                        <a:highlight>
                          <a:srgbClr val="4472C4"/>
                        </a:highlight>
                        <a:latin typeface="Arial" panose="020B0604020202020204" pitchFamily="34" charset="0"/>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26601707"/>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Bays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spcBef>
                          <a:spcPts val="0"/>
                        </a:spcBef>
                        <a:spcAft>
                          <a:spcPts val="0"/>
                        </a:spcAft>
                      </a:pPr>
                      <a:r>
                        <a:rPr lang="en-US" sz="1800" b="0" i="0" u="none" strike="noStrike" dirty="0">
                          <a:solidFill>
                            <a:srgbClr val="000000"/>
                          </a:solidFill>
                          <a:effectLst/>
                          <a:highlight>
                            <a:srgbClr val="FFFFFF"/>
                          </a:highlight>
                          <a:latin typeface="Calibri" panose="020F0502020204030204" pitchFamily="34" charset="0"/>
                        </a:rPr>
                        <a:t>18</a:t>
                      </a:r>
                      <a:endParaRPr lang="en-US" sz="180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800" b="0" i="0" u="none" strike="noStrike" dirty="0">
                          <a:solidFill>
                            <a:srgbClr val="000000"/>
                          </a:solidFill>
                          <a:effectLst/>
                          <a:highlight>
                            <a:srgbClr val="4472C4"/>
                          </a:highlight>
                          <a:latin typeface="Calibri" panose="020F0502020204030204" pitchFamily="34" charset="0"/>
                        </a:rPr>
                        <a:t> </a:t>
                      </a:r>
                      <a:endParaRPr lang="en-US" sz="18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3906266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90638524"/>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Days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spcBef>
                          <a:spcPts val="0"/>
                        </a:spcBef>
                        <a:spcAft>
                          <a:spcPts val="0"/>
                        </a:spcAft>
                      </a:pPr>
                      <a:r>
                        <a:rPr lang="en-US" sz="1800" b="0" i="0" u="none" strike="noStrike" dirty="0">
                          <a:solidFill>
                            <a:srgbClr val="000000"/>
                          </a:solidFill>
                          <a:effectLst/>
                          <a:highlight>
                            <a:srgbClr val="FFFFFF"/>
                          </a:highlight>
                          <a:latin typeface="Calibri" panose="020F0502020204030204" pitchFamily="34" charset="0"/>
                        </a:rPr>
                        <a:t>26</a:t>
                      </a:r>
                      <a:endParaRPr lang="en-US" sz="180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94105359"/>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6406526"/>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Hours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spcBef>
                          <a:spcPts val="0"/>
                        </a:spcBef>
                        <a:spcAft>
                          <a:spcPts val="0"/>
                        </a:spcAft>
                      </a:pPr>
                      <a:r>
                        <a:rPr lang="en-US" sz="1800" b="0" i="0" u="none" strike="noStrike" dirty="0">
                          <a:solidFill>
                            <a:srgbClr val="000000"/>
                          </a:solidFill>
                          <a:effectLst/>
                          <a:highlight>
                            <a:srgbClr val="FFFFFF"/>
                          </a:highlight>
                          <a:latin typeface="Calibri" panose="020F0502020204030204" pitchFamily="34" charset="0"/>
                        </a:rPr>
                        <a:t>8</a:t>
                      </a:r>
                      <a:endParaRPr lang="en-US" sz="180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9770674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20553585"/>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Effective Labor Rate</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just"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a:t>
                      </a:r>
                      <a:r>
                        <a:rPr lang="en-US" sz="1400" b="0" i="0" u="none" strike="noStrike" dirty="0">
                          <a:solidFill>
                            <a:srgbClr val="000000"/>
                          </a:solidFill>
                          <a:effectLst/>
                          <a:highlight>
                            <a:srgbClr val="FFFF00"/>
                          </a:highlight>
                          <a:latin typeface="Calibri" panose="020F0502020204030204" pitchFamily="34" charset="0"/>
                        </a:rPr>
                        <a:t>$           131.04 </a:t>
                      </a:r>
                      <a:endParaRPr lang="en-US" sz="140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6529638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1050" b="0" i="1" u="none" strike="noStrike" dirty="0">
                          <a:solidFill>
                            <a:srgbClr val="FFFFFF"/>
                          </a:solidFill>
                          <a:effectLst/>
                          <a:highlight>
                            <a:srgbClr val="4472C4"/>
                          </a:highlight>
                          <a:latin typeface="Arial" panose="020B060402020202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93953514"/>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POTENTIAL</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a:t>
                      </a:r>
                      <a:r>
                        <a:rPr lang="en-US" sz="1400" b="0" i="0" u="none" strike="noStrike" dirty="0">
                          <a:solidFill>
                            <a:srgbClr val="000000"/>
                          </a:solidFill>
                          <a:effectLst/>
                          <a:highlight>
                            <a:srgbClr val="FFFF00"/>
                          </a:highlight>
                          <a:latin typeface="Calibri" panose="020F0502020204030204" pitchFamily="34" charset="0"/>
                        </a:rPr>
                        <a:t>490,600 </a:t>
                      </a:r>
                      <a:endParaRPr lang="en-US" sz="140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07178393"/>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520372522"/>
                  </a:ext>
                </a:extLst>
              </a:tr>
              <a:tr h="455578">
                <a:tc>
                  <a:txBody>
                    <a:bodyPr/>
                    <a:lstStyle/>
                    <a:p>
                      <a:pPr algn="l" fontAlgn="b">
                        <a:spcBef>
                          <a:spcPts val="0"/>
                        </a:spcBef>
                        <a:spcAft>
                          <a:spcPts val="0"/>
                        </a:spcAft>
                      </a:pPr>
                      <a:endParaRPr lang="en-US" sz="105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05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1148395"/>
                  </a:ext>
                </a:extLst>
              </a:tr>
              <a:tr h="340412">
                <a:tc gridSpan="4">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FACILITY UTILIZATION</a:t>
                      </a:r>
                      <a:endParaRPr lang="en-US" sz="1050" b="0" i="0" u="none" strike="noStrike" dirty="0">
                        <a:effectLst/>
                        <a:highlight>
                          <a:srgbClr val="4472C4"/>
                        </a:highlight>
                        <a:latin typeface="Arial" panose="020B0604020202020204" pitchFamily="34" charset="0"/>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36257491"/>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Total Labor Sales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a:t>
                      </a:r>
                      <a:r>
                        <a:rPr lang="en-US" sz="1400" b="0" i="0" u="none" strike="noStrike" dirty="0">
                          <a:solidFill>
                            <a:srgbClr val="000000"/>
                          </a:solidFill>
                          <a:effectLst/>
                          <a:highlight>
                            <a:srgbClr val="FFFF00"/>
                          </a:highlight>
                          <a:latin typeface="Calibri" panose="020F0502020204030204" pitchFamily="34" charset="0"/>
                        </a:rPr>
                        <a:t>435,513</a:t>
                      </a:r>
                      <a:r>
                        <a:rPr lang="en-US" sz="1050" b="0" i="0" u="none" strike="noStrike" dirty="0">
                          <a:solidFill>
                            <a:srgbClr val="000000"/>
                          </a:solidFill>
                          <a:effectLst/>
                          <a:highlight>
                            <a:srgbClr val="FFFF00"/>
                          </a:highlight>
                          <a:latin typeface="Calibri" panose="020F0502020204030204" pitchFamily="34" charset="0"/>
                        </a:rPr>
                        <a:t> </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49249778"/>
                  </a:ext>
                </a:extLst>
              </a:tr>
              <a:tr h="277972">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42289017"/>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Potential</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a:t>
                      </a:r>
                      <a:r>
                        <a:rPr lang="en-US" sz="1400" b="0" i="0" u="none" strike="noStrike" dirty="0">
                          <a:solidFill>
                            <a:srgbClr val="000000"/>
                          </a:solidFill>
                          <a:effectLst/>
                          <a:highlight>
                            <a:srgbClr val="FFFF00"/>
                          </a:highlight>
                          <a:latin typeface="Calibri" panose="020F0502020204030204" pitchFamily="34" charset="0"/>
                        </a:rPr>
                        <a:t>490,600 </a:t>
                      </a:r>
                      <a:endParaRPr lang="en-US" sz="140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79894266"/>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1050" b="0" i="1" u="none" strike="noStrike" dirty="0">
                          <a:solidFill>
                            <a:srgbClr val="FFFFFF"/>
                          </a:solidFill>
                          <a:effectLst/>
                          <a:highlight>
                            <a:srgbClr val="4472C4"/>
                          </a:highlight>
                          <a:latin typeface="Arial" panose="020B0604020202020204" pitchFamily="34" charset="0"/>
                        </a:rPr>
                        <a:t>equals</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64478772"/>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UTILIZATION</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ctr" fontAlgn="b">
                        <a:spcBef>
                          <a:spcPts val="0"/>
                        </a:spcBef>
                        <a:spcAft>
                          <a:spcPts val="0"/>
                        </a:spcAft>
                      </a:pPr>
                      <a:r>
                        <a:rPr lang="en-US" sz="1400" b="0" i="0" u="none" strike="noStrike" dirty="0">
                          <a:solidFill>
                            <a:srgbClr val="000000"/>
                          </a:solidFill>
                          <a:effectLst/>
                          <a:highlight>
                            <a:srgbClr val="FFFF00"/>
                          </a:highlight>
                          <a:latin typeface="Calibri" panose="020F0502020204030204" pitchFamily="34" charset="0"/>
                        </a:rPr>
                        <a:t>88.77%</a:t>
                      </a:r>
                      <a:endParaRPr lang="en-US" sz="140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84905838"/>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88782836"/>
                  </a:ext>
                </a:extLst>
              </a:tr>
              <a:tr h="259471">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66978823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8467"/>
            <a:ext cx="3729076" cy="1938867"/>
          </a:xfrm>
        </p:spPr>
        <p:txBody>
          <a:bodyPr vert="horz" lIns="91440" tIns="45720" rIns="91440" bIns="45720" rtlCol="0" anchor="ctr">
            <a:normAutofit/>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609600"/>
            <a:ext cx="6013172" cy="6152707"/>
          </a:xfrm>
        </p:spPr>
        <p:txBody>
          <a:bodyPr vert="horz" lIns="91440" tIns="45720" rIns="91440" bIns="45720" rtlCol="0">
            <a:normAutofit fontScale="25000" lnSpcReduction="20000"/>
          </a:bodyPr>
          <a:lstStyle/>
          <a:p>
            <a:pPr marL="0" indent="0">
              <a:buNone/>
            </a:pPr>
            <a:endParaRPr lang="en-US" b="0" i="0" u="none" strike="noStrike" baseline="0" dirty="0"/>
          </a:p>
          <a:p>
            <a:r>
              <a:rPr lang="en-US" sz="7200" b="0" i="0" u="none" strike="noStrike" baseline="0" dirty="0"/>
              <a:t>Goals for improvement </a:t>
            </a:r>
          </a:p>
          <a:p>
            <a:endParaRPr lang="en-US" sz="4800" b="0" i="0" u="none" strike="noStrike" baseline="0" dirty="0"/>
          </a:p>
          <a:p>
            <a:pPr rtl="0">
              <a:spcBef>
                <a:spcPts val="0"/>
              </a:spcBef>
              <a:spcAft>
                <a:spcPts val="0"/>
              </a:spcAft>
            </a:pPr>
            <a:r>
              <a:rPr lang="en-US" sz="4800" b="1" i="0" u="none" strike="noStrike" dirty="0">
                <a:solidFill>
                  <a:srgbClr val="0E0E0E"/>
                </a:solidFill>
                <a:effectLst/>
                <a:latin typeface="Arial" panose="020B0604020202020204" pitchFamily="34" charset="0"/>
              </a:rPr>
              <a:t>Operational Factors</a:t>
            </a:r>
          </a:p>
          <a:p>
            <a:pPr rtl="0">
              <a:spcBef>
                <a:spcPts val="0"/>
              </a:spcBef>
              <a:spcAft>
                <a:spcPts val="0"/>
              </a:spcAft>
            </a:pPr>
            <a:endParaRPr lang="en-US" sz="4800" b="0" dirty="0">
              <a:effectLst/>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Inefficient Scheduling:</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Poorly managed appointment scheduling leading to gaps and downtime.</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No-shows and late arrivals by customers affecting the workflow.</a:t>
            </a:r>
          </a:p>
          <a:p>
            <a:pPr marL="317500" indent="-317500" rtl="0">
              <a:spcBef>
                <a:spcPts val="0"/>
              </a:spcBef>
              <a:spcAft>
                <a:spcPts val="0"/>
              </a:spcAft>
            </a:pPr>
            <a:endParaRPr lang="en-US" sz="4800" b="0" dirty="0">
              <a:effectLst/>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Technician Productivity:</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Technicians may not be working at full capacity due to lack of training,     	motivation, or inefficient work processes.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Ineffective time management by technicians leading to lower productivity.</a:t>
            </a:r>
            <a:endParaRPr lang="en-US" sz="4800" b="0" dirty="0">
              <a:effectLst/>
            </a:endParaRPr>
          </a:p>
          <a:p>
            <a:pPr marL="0" indent="0" rtl="0">
              <a:spcBef>
                <a:spcPts val="0"/>
              </a:spcBef>
              <a:spcAft>
                <a:spcPts val="0"/>
              </a:spcAft>
              <a:buNone/>
            </a:pPr>
            <a:endParaRPr lang="en-US" sz="4800" b="0" dirty="0">
              <a:effectLst/>
            </a:endParaRPr>
          </a:p>
          <a:p>
            <a:pPr rtl="0">
              <a:spcBef>
                <a:spcPts val="0"/>
              </a:spcBef>
              <a:spcAft>
                <a:spcPts val="0"/>
              </a:spcAft>
            </a:pPr>
            <a:r>
              <a:rPr lang="en-US" sz="4800" b="1" i="0" u="none" strike="noStrike" dirty="0">
                <a:solidFill>
                  <a:srgbClr val="0E0E0E"/>
                </a:solidFill>
                <a:effectLst/>
                <a:latin typeface="Arial" panose="020B0604020202020204" pitchFamily="34" charset="0"/>
              </a:rPr>
              <a:t>Facility Management Factors</a:t>
            </a:r>
          </a:p>
          <a:p>
            <a:pPr rtl="0">
              <a:spcBef>
                <a:spcPts val="0"/>
              </a:spcBef>
              <a:spcAft>
                <a:spcPts val="0"/>
              </a:spcAft>
            </a:pPr>
            <a:endParaRPr lang="en-US" sz="4800" b="0" dirty="0">
              <a:effectLst/>
            </a:endParaRPr>
          </a:p>
          <a:p>
            <a:pPr marL="0" indent="0" rtl="0">
              <a:spcBef>
                <a:spcPts val="0"/>
              </a:spcBef>
              <a:spcAft>
                <a:spcPts val="0"/>
              </a:spcAft>
              <a:buNone/>
            </a:pPr>
            <a:r>
              <a:rPr lang="en-US" sz="4800" b="1" i="0" u="none" strike="noStrike" dirty="0">
                <a:solidFill>
                  <a:srgbClr val="0E0E0E"/>
                </a:solidFill>
                <a:effectLst/>
                <a:latin typeface="Arial" panose="020B0604020202020204" pitchFamily="34" charset="0"/>
              </a:rPr>
              <a:t>Space Utilization: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Evaluate use of available space leading to underutilization.</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a:t>
            </a:r>
            <a:r>
              <a:rPr lang="en-US" sz="4800" dirty="0">
                <a:solidFill>
                  <a:srgbClr val="0E0E0E"/>
                </a:solidFill>
                <a:latin typeface="Arial" panose="020B0604020202020204" pitchFamily="34" charset="0"/>
              </a:rPr>
              <a:t>Evaluate </a:t>
            </a:r>
            <a:r>
              <a:rPr lang="en-US" sz="4800" b="0" i="0" u="none" strike="noStrike" dirty="0">
                <a:solidFill>
                  <a:srgbClr val="0E0E0E"/>
                </a:solidFill>
                <a:effectLst/>
                <a:latin typeface="Arial" panose="020B0604020202020204" pitchFamily="34" charset="0"/>
              </a:rPr>
              <a:t>organized workflow and layout impacting service speed and efficiency.</a:t>
            </a:r>
          </a:p>
          <a:p>
            <a:pPr marL="317500" indent="-317500" rtl="0">
              <a:spcBef>
                <a:spcPts val="0"/>
              </a:spcBef>
              <a:spcAft>
                <a:spcPts val="0"/>
              </a:spcAft>
            </a:pPr>
            <a:endParaRPr lang="en-US" sz="4800" b="0" dirty="0">
              <a:effectLst/>
            </a:endParaRPr>
          </a:p>
          <a:p>
            <a:pPr rtl="0">
              <a:spcBef>
                <a:spcPts val="0"/>
              </a:spcBef>
              <a:spcAft>
                <a:spcPts val="0"/>
              </a:spcAft>
            </a:pPr>
            <a:r>
              <a:rPr lang="en-US" sz="4800" b="1" i="0" u="none" strike="noStrike" dirty="0">
                <a:solidFill>
                  <a:srgbClr val="0E0E0E"/>
                </a:solidFill>
                <a:effectLst/>
                <a:latin typeface="Arial" panose="020B0604020202020204" pitchFamily="34" charset="0"/>
              </a:rPr>
              <a:t>Internal Factors</a:t>
            </a:r>
          </a:p>
          <a:p>
            <a:pPr rtl="0">
              <a:spcBef>
                <a:spcPts val="0"/>
              </a:spcBef>
              <a:spcAft>
                <a:spcPts val="0"/>
              </a:spcAft>
            </a:pPr>
            <a:endParaRPr lang="en-US" sz="4800" b="0" dirty="0">
              <a:effectLst/>
            </a:endParaRPr>
          </a:p>
          <a:p>
            <a:pPr marL="12700" indent="0" rtl="0">
              <a:spcBef>
                <a:spcPts val="0"/>
              </a:spcBef>
              <a:spcAft>
                <a:spcPts val="0"/>
              </a:spcAft>
              <a:buNone/>
            </a:pPr>
            <a:r>
              <a:rPr lang="en-US" sz="4800" b="1" i="0" u="none" strike="noStrike" dirty="0">
                <a:solidFill>
                  <a:srgbClr val="0E0E0E"/>
                </a:solidFill>
                <a:effectLst/>
                <a:latin typeface="Arial" panose="020B0604020202020204" pitchFamily="34" charset="0"/>
              </a:rPr>
              <a:t>Staffing Levels: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Decrease understaffing leading to an inability to handle peak demand times.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Decrease overstaffing causing inefficiencies and increased downtime.</a:t>
            </a:r>
          </a:p>
          <a:p>
            <a:pPr marL="317500" indent="-317500" rtl="0">
              <a:spcBef>
                <a:spcPts val="0"/>
              </a:spcBef>
              <a:spcAft>
                <a:spcPts val="0"/>
              </a:spcAft>
            </a:pPr>
            <a:endParaRPr lang="en-US" sz="4800" b="0" dirty="0">
              <a:effectLst/>
            </a:endParaRPr>
          </a:p>
          <a:p>
            <a:pPr marL="12700" indent="0" rtl="0">
              <a:spcBef>
                <a:spcPts val="0"/>
              </a:spcBef>
              <a:spcAft>
                <a:spcPts val="0"/>
              </a:spcAft>
              <a:buNone/>
            </a:pPr>
            <a:r>
              <a:rPr lang="en-US" sz="4800" b="1" i="0" u="none" strike="noStrike" dirty="0">
                <a:solidFill>
                  <a:srgbClr val="0E0E0E"/>
                </a:solidFill>
                <a:effectLst/>
                <a:latin typeface="Arial" panose="020B0604020202020204" pitchFamily="34" charset="0"/>
              </a:rPr>
              <a:t>Management Practices: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Lack of effective management and oversight of daily operations.</a:t>
            </a:r>
            <a:endParaRPr lang="en-US" sz="4800" b="0" dirty="0">
              <a:effectLst/>
            </a:endParaRPr>
          </a:p>
          <a:p>
            <a:pPr marL="317500" indent="-317500" rtl="0">
              <a:spcBef>
                <a:spcPts val="0"/>
              </a:spcBef>
              <a:spcAft>
                <a:spcPts val="0"/>
              </a:spcAft>
            </a:pPr>
            <a:r>
              <a:rPr lang="en-US" sz="4800" b="0" i="0" u="none" strike="noStrike" dirty="0">
                <a:solidFill>
                  <a:srgbClr val="0E0E0E"/>
                </a:solidFill>
                <a:effectLst/>
                <a:latin typeface="Arial" panose="020B0604020202020204" pitchFamily="34" charset="0"/>
              </a:rPr>
              <a:t>• Poor communication and coordination between different departments.</a:t>
            </a:r>
          </a:p>
          <a:p>
            <a:pPr marL="0" indent="0" rtl="0">
              <a:spcBef>
                <a:spcPts val="0"/>
              </a:spcBef>
              <a:spcAft>
                <a:spcPts val="0"/>
              </a:spcAft>
              <a:buNone/>
            </a:pPr>
            <a:endParaRPr lang="en-US" sz="4800" b="0" dirty="0">
              <a:effectLst/>
            </a:endParaRPr>
          </a:p>
        </p:txBody>
      </p:sp>
      <p:graphicFrame>
        <p:nvGraphicFramePr>
          <p:cNvPr id="7" name="Table 6">
            <a:extLst>
              <a:ext uri="{FF2B5EF4-FFF2-40B4-BE49-F238E27FC236}">
                <a16:creationId xmlns:a16="http://schemas.microsoft.com/office/drawing/2014/main" id="{6FC7316C-1228-07B3-ED95-797A0633540C}"/>
              </a:ext>
            </a:extLst>
          </p:cNvPr>
          <p:cNvGraphicFramePr>
            <a:graphicFrameLocks noGrp="1"/>
          </p:cNvGraphicFramePr>
          <p:nvPr>
            <p:extLst>
              <p:ext uri="{D42A27DB-BD31-4B8C-83A1-F6EECF244321}">
                <p14:modId xmlns:p14="http://schemas.microsoft.com/office/powerpoint/2010/main" val="3812221109"/>
              </p:ext>
            </p:extLst>
          </p:nvPr>
        </p:nvGraphicFramePr>
        <p:xfrm>
          <a:off x="7006856" y="609600"/>
          <a:ext cx="3888698" cy="5565910"/>
        </p:xfrm>
        <a:graphic>
          <a:graphicData uri="http://schemas.openxmlformats.org/drawingml/2006/table">
            <a:tbl>
              <a:tblPr/>
              <a:tblGrid>
                <a:gridCol w="1776253">
                  <a:extLst>
                    <a:ext uri="{9D8B030D-6E8A-4147-A177-3AD203B41FA5}">
                      <a16:colId xmlns:a16="http://schemas.microsoft.com/office/drawing/2014/main" val="4286164437"/>
                    </a:ext>
                  </a:extLst>
                </a:gridCol>
                <a:gridCol w="1432319">
                  <a:extLst>
                    <a:ext uri="{9D8B030D-6E8A-4147-A177-3AD203B41FA5}">
                      <a16:colId xmlns:a16="http://schemas.microsoft.com/office/drawing/2014/main" val="3210087233"/>
                    </a:ext>
                  </a:extLst>
                </a:gridCol>
                <a:gridCol w="340063">
                  <a:extLst>
                    <a:ext uri="{9D8B030D-6E8A-4147-A177-3AD203B41FA5}">
                      <a16:colId xmlns:a16="http://schemas.microsoft.com/office/drawing/2014/main" val="1627622648"/>
                    </a:ext>
                  </a:extLst>
                </a:gridCol>
                <a:gridCol w="340063">
                  <a:extLst>
                    <a:ext uri="{9D8B030D-6E8A-4147-A177-3AD203B41FA5}">
                      <a16:colId xmlns:a16="http://schemas.microsoft.com/office/drawing/2014/main" val="3346758766"/>
                    </a:ext>
                  </a:extLst>
                </a:gridCol>
              </a:tblGrid>
              <a:tr h="340412">
                <a:tc gridSpan="4">
                  <a:txBody>
                    <a:bodyPr/>
                    <a:lstStyle/>
                    <a:p>
                      <a:pPr algn="ctr" fontAlgn="b">
                        <a:spcBef>
                          <a:spcPts val="0"/>
                        </a:spcBef>
                        <a:spcAft>
                          <a:spcPts val="0"/>
                        </a:spcAft>
                      </a:pPr>
                      <a:r>
                        <a:rPr lang="en-US" sz="1100" b="1" i="0" u="none" strike="noStrike" dirty="0">
                          <a:solidFill>
                            <a:srgbClr val="FFFFFF"/>
                          </a:solidFill>
                          <a:effectLst/>
                          <a:highlight>
                            <a:srgbClr val="4472C4"/>
                          </a:highlight>
                          <a:latin typeface="Arial" panose="020B0604020202020204" pitchFamily="34" charset="0"/>
                        </a:rPr>
                        <a:t>FACILITY POTENTIAL</a:t>
                      </a:r>
                      <a:endParaRPr lang="en-US" sz="2000" b="0" i="0" u="none" strike="noStrike" dirty="0">
                        <a:effectLst/>
                        <a:highlight>
                          <a:srgbClr val="4472C4"/>
                        </a:highlight>
                        <a:latin typeface="Arial" panose="020B0604020202020204" pitchFamily="34" charset="0"/>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26601707"/>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Bays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050" b="0" i="0" u="none" strike="noStrike" dirty="0">
                          <a:solidFill>
                            <a:srgbClr val="000000"/>
                          </a:solidFill>
                          <a:effectLst/>
                          <a:highlight>
                            <a:srgbClr val="FFFFFF"/>
                          </a:highlight>
                          <a:latin typeface="Calibri" panose="020F0502020204030204" pitchFamily="34" charset="0"/>
                        </a:rPr>
                        <a:t>18</a:t>
                      </a:r>
                      <a:endParaRPr lang="en-US" sz="105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3906266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990638524"/>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Days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050" b="0" i="0" u="none" strike="noStrike" dirty="0">
                          <a:solidFill>
                            <a:srgbClr val="000000"/>
                          </a:solidFill>
                          <a:effectLst/>
                          <a:highlight>
                            <a:srgbClr val="FFFFFF"/>
                          </a:highlight>
                          <a:latin typeface="Calibri" panose="020F0502020204030204" pitchFamily="34" charset="0"/>
                        </a:rPr>
                        <a:t>26</a:t>
                      </a:r>
                      <a:endParaRPr lang="en-US" sz="105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94105359"/>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6406526"/>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Number of Hours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050" b="0" i="0" u="none" strike="noStrike" dirty="0">
                          <a:solidFill>
                            <a:srgbClr val="000000"/>
                          </a:solidFill>
                          <a:effectLst/>
                          <a:highlight>
                            <a:srgbClr val="FFFFFF"/>
                          </a:highlight>
                          <a:latin typeface="Calibri" panose="020F0502020204030204" pitchFamily="34" charset="0"/>
                        </a:rPr>
                        <a:t>8</a:t>
                      </a:r>
                      <a:endParaRPr lang="en-US" sz="1050" b="0" i="0" u="none" strike="noStrike" dirty="0">
                        <a:effectLs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89770674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x</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20553585"/>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Effective Labor Rate</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131.04 </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65296381"/>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1050" b="0" i="1" u="none" strike="noStrike" dirty="0">
                          <a:solidFill>
                            <a:srgbClr val="FFFFFF"/>
                          </a:solidFill>
                          <a:effectLst/>
                          <a:highlight>
                            <a:srgbClr val="4472C4"/>
                          </a:highlight>
                          <a:latin typeface="Arial" panose="020B060402020202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93953514"/>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POTENTIAL</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490,600 </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07178393"/>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520372522"/>
                  </a:ext>
                </a:extLst>
              </a:tr>
              <a:tr h="455578">
                <a:tc>
                  <a:txBody>
                    <a:bodyPr/>
                    <a:lstStyle/>
                    <a:p>
                      <a:pPr algn="l" fontAlgn="b">
                        <a:spcBef>
                          <a:spcPts val="0"/>
                        </a:spcBef>
                        <a:spcAft>
                          <a:spcPts val="0"/>
                        </a:spcAft>
                      </a:pPr>
                      <a:endParaRPr lang="en-US" sz="105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105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000" b="0" i="0" u="none" strike="noStrike" dirty="0">
                        <a:effectLst/>
                        <a:latin typeface="Arial" panose="020B0604020202020204" pitchFamily="34" charset="0"/>
                      </a:endParaRPr>
                    </a:p>
                  </a:txBody>
                  <a:tcPr marL="10572" marR="10572" marT="1057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01148395"/>
                  </a:ext>
                </a:extLst>
              </a:tr>
              <a:tr h="340412">
                <a:tc gridSpan="4">
                  <a:txBody>
                    <a:bodyPr/>
                    <a:lstStyle/>
                    <a:p>
                      <a:pPr algn="ctr" fontAlgn="b">
                        <a:spcBef>
                          <a:spcPts val="0"/>
                        </a:spcBef>
                        <a:spcAft>
                          <a:spcPts val="0"/>
                        </a:spcAft>
                      </a:pPr>
                      <a:r>
                        <a:rPr lang="en-US" sz="1050" b="1" i="0" u="none" strike="noStrike" dirty="0">
                          <a:solidFill>
                            <a:srgbClr val="FFFFFF"/>
                          </a:solidFill>
                          <a:effectLst/>
                          <a:highlight>
                            <a:srgbClr val="4472C4"/>
                          </a:highlight>
                          <a:latin typeface="Arial" panose="020B0604020202020204" pitchFamily="34" charset="0"/>
                        </a:rPr>
                        <a:t>FACILITY UTILIZATION</a:t>
                      </a:r>
                      <a:endParaRPr lang="en-US" sz="1050" b="0" i="0" u="none" strike="noStrike" dirty="0">
                        <a:effectLst/>
                        <a:highlight>
                          <a:srgbClr val="4472C4"/>
                        </a:highlight>
                        <a:latin typeface="Arial" panose="020B0604020202020204" pitchFamily="34" charset="0"/>
                      </a:endParaRPr>
                    </a:p>
                  </a:txBody>
                  <a:tcPr marL="101496" marR="101496" marT="50748" marB="50748">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36257491"/>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Total Labor Sales</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435,513 </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49249778"/>
                  </a:ext>
                </a:extLst>
              </a:tr>
              <a:tr h="277972">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42289017"/>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Potential</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 $              490,600 </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79894266"/>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US" sz="1050" b="0" i="1" u="none" strike="noStrike" dirty="0">
                          <a:solidFill>
                            <a:srgbClr val="FFFFFF"/>
                          </a:solidFill>
                          <a:effectLst/>
                          <a:highlight>
                            <a:srgbClr val="4472C4"/>
                          </a:highlight>
                          <a:latin typeface="Arial" panose="020B0604020202020204" pitchFamily="34" charset="0"/>
                        </a:rPr>
                        <a:t>equals</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164478772"/>
                  </a:ext>
                </a:extLst>
              </a:tr>
              <a:tr h="259471">
                <a:tc>
                  <a:txBody>
                    <a:bodyPr/>
                    <a:lstStyle/>
                    <a:p>
                      <a:pPr algn="l" fontAlgn="b">
                        <a:spcBef>
                          <a:spcPts val="0"/>
                        </a:spcBef>
                        <a:spcAft>
                          <a:spcPts val="0"/>
                        </a:spcAft>
                      </a:pPr>
                      <a:r>
                        <a:rPr lang="en-US" sz="1050" b="0" i="0" u="none" strike="noStrike" dirty="0">
                          <a:solidFill>
                            <a:srgbClr val="FFFFFF"/>
                          </a:solidFill>
                          <a:effectLst/>
                          <a:highlight>
                            <a:srgbClr val="4472C4"/>
                          </a:highlight>
                          <a:latin typeface="Arial" panose="020B0604020202020204" pitchFamily="34" charset="0"/>
                        </a:rPr>
                        <a:t>FACILITY UTILIZATION</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US" sz="1050" b="0" i="0" u="none" strike="noStrike" dirty="0">
                          <a:solidFill>
                            <a:srgbClr val="000000"/>
                          </a:solidFill>
                          <a:effectLst/>
                          <a:highlight>
                            <a:srgbClr val="FFFF00"/>
                          </a:highlight>
                          <a:latin typeface="Calibri" panose="020F0502020204030204" pitchFamily="34" charset="0"/>
                        </a:rPr>
                        <a:t>88.77%</a:t>
                      </a:r>
                      <a:endParaRPr lang="en-US" sz="1050" b="0" i="0" u="none" strike="noStrike" dirty="0">
                        <a:effectLst/>
                        <a:highlight>
                          <a:srgbClr val="FFFF00"/>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484905838"/>
                  </a:ext>
                </a:extLst>
              </a:tr>
              <a:tr h="259471">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US" sz="1050" b="0" i="0" u="none" strike="noStrike" dirty="0">
                          <a:solidFill>
                            <a:srgbClr val="000000"/>
                          </a:solidFill>
                          <a:effectLst/>
                          <a:highlight>
                            <a:srgbClr val="4472C4"/>
                          </a:highlight>
                          <a:latin typeface="Calibri" panose="020F0502020204030204" pitchFamily="34" charset="0"/>
                        </a:rPr>
                        <a:t> </a:t>
                      </a:r>
                      <a:endParaRPr lang="en-US" sz="1050" b="0" i="0" u="none" strike="noStrike" dirty="0">
                        <a:effectLst/>
                        <a:highlight>
                          <a:srgbClr val="4472C4"/>
                        </a:highlight>
                        <a:latin typeface="Arial" panose="020B0604020202020204" pitchFamily="34" charset="0"/>
                      </a:endParaRPr>
                    </a:p>
                  </a:txBody>
                  <a:tcPr marL="10572" marR="10572" marT="1057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a:noFill/>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88782836"/>
                  </a:ext>
                </a:extLst>
              </a:tr>
              <a:tr h="259471">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200" b="0" i="0" u="none" strike="noStrike" dirty="0">
                          <a:solidFill>
                            <a:srgbClr val="000000"/>
                          </a:solidFill>
                          <a:effectLst/>
                          <a:highlight>
                            <a:srgbClr val="4472C4"/>
                          </a:highlight>
                          <a:latin typeface="Calibri" panose="020F0502020204030204" pitchFamily="34" charset="0"/>
                        </a:rPr>
                        <a:t> </a:t>
                      </a:r>
                      <a:endParaRPr lang="en-US" sz="2000" b="0" i="0" u="none" strike="noStrike" dirty="0">
                        <a:effectLst/>
                        <a:highlight>
                          <a:srgbClr val="4472C4"/>
                        </a:highlight>
                        <a:latin typeface="Arial" panose="020B0604020202020204" pitchFamily="34" charset="0"/>
                      </a:endParaRPr>
                    </a:p>
                  </a:txBody>
                  <a:tcPr marL="10572" marR="10572" marT="1057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3669788231"/>
                  </a:ext>
                </a:extLst>
              </a:tr>
            </a:tbl>
          </a:graphicData>
        </a:graphic>
      </p:graphicFrame>
    </p:spTree>
    <p:extLst>
      <p:ext uri="{BB962C8B-B14F-4D97-AF65-F5344CB8AC3E}">
        <p14:creationId xmlns:p14="http://schemas.microsoft.com/office/powerpoint/2010/main" val="1322347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95693"/>
            <a:ext cx="3729076" cy="1499191"/>
          </a:xfrm>
        </p:spPr>
        <p:txBody>
          <a:bodyPr vert="horz" lIns="91440" tIns="45720" rIns="91440" bIns="45720" rtlCol="0" anchor="ctr">
            <a:normAutofit/>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616688"/>
            <a:ext cx="8646159" cy="6060559"/>
          </a:xfrm>
        </p:spPr>
        <p:txBody>
          <a:bodyPr vert="horz" lIns="91440" tIns="45720" rIns="91440" bIns="45720" rtlCol="0">
            <a:normAutofit fontScale="25000" lnSpcReduction="20000"/>
          </a:bodyPr>
          <a:lstStyle/>
          <a:p>
            <a:pPr marL="0" indent="0">
              <a:buNone/>
            </a:pPr>
            <a:r>
              <a:rPr lang="en-US" dirty="0"/>
              <a:t>	</a:t>
            </a:r>
            <a:r>
              <a:rPr lang="en-US" sz="7200" b="1" i="0" u="none" strike="noStrike" baseline="0" dirty="0"/>
              <a:t>Plans to achieve your goals</a:t>
            </a:r>
          </a:p>
          <a:p>
            <a:pPr marL="0" indent="0">
              <a:buNone/>
            </a:pPr>
            <a:endParaRPr lang="en-US" sz="3300" b="0" i="0" u="none" strike="noStrike" baseline="0" dirty="0"/>
          </a:p>
          <a:p>
            <a:pPr marL="0" indent="0" rtl="0">
              <a:spcBef>
                <a:spcPts val="0"/>
              </a:spcBef>
              <a:spcAft>
                <a:spcPts val="0"/>
              </a:spcAft>
              <a:buNone/>
            </a:pPr>
            <a:r>
              <a:rPr lang="en-US" sz="5600" b="1" i="0" u="none" strike="noStrike" dirty="0">
                <a:solidFill>
                  <a:srgbClr val="0E0E0E"/>
                </a:solidFill>
                <a:effectLst/>
                <a:latin typeface="Calibri" panose="020F0502020204030204" pitchFamily="34" charset="0"/>
                <a:cs typeface="Calibri" panose="020F0502020204030204" pitchFamily="34" charset="0"/>
              </a:rPr>
              <a:t>Operational Factors</a:t>
            </a:r>
          </a:p>
          <a:p>
            <a:pPr marL="0" indent="0" rtl="0">
              <a:spcBef>
                <a:spcPts val="0"/>
              </a:spcBef>
              <a:spcAft>
                <a:spcPts val="0"/>
              </a:spcAft>
              <a:buNone/>
            </a:pPr>
            <a:endParaRPr lang="en-US" sz="5600" b="0" dirty="0">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i="0" u="none" strike="noStrike" dirty="0">
                <a:solidFill>
                  <a:srgbClr val="0E0E0E"/>
                </a:solidFill>
                <a:effectLst/>
                <a:latin typeface="Calibri" panose="020F0502020204030204" pitchFamily="34" charset="0"/>
                <a:cs typeface="Calibri" panose="020F0502020204030204" pitchFamily="34" charset="0"/>
              </a:rPr>
              <a:t>Inefficient Scheduling:</a:t>
            </a:r>
            <a:endParaRPr lang="en-US" sz="56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Implement Advanced Scheduling Software:</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Invest in an advanced scheduling system that allows for automated appointment booking and reminders.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Use software that optimizes technician schedules based on availability, skills, and customer preferences.</a:t>
            </a:r>
            <a:endParaRPr lang="en-US" sz="56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Reduce No-shows and Late Arrivals: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Send automated reminders via email, SMS, or phone calls to customers before their appointments.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Implement a policy for no-shows that encourages customers to notify in advance if they need to reschedule.</a:t>
            </a:r>
            <a:endParaRPr lang="en-US" sz="5600" dirty="0">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i="0" u="none" strike="noStrike" dirty="0">
                <a:solidFill>
                  <a:srgbClr val="0E0E0E"/>
                </a:solidFill>
                <a:effectLst/>
                <a:latin typeface="Calibri" panose="020F0502020204030204" pitchFamily="34" charset="0"/>
                <a:cs typeface="Calibri" panose="020F0502020204030204" pitchFamily="34" charset="0"/>
              </a:rPr>
              <a:t>Technician Productivity:</a:t>
            </a:r>
            <a:endParaRPr lang="en-US" sz="56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Enhance Training Programs: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Provide monthly training sessions to improve technician skills, efficiency and time management.</a:t>
            </a:r>
            <a:endParaRPr lang="en-US" sz="5600" dirty="0">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i="0" u="none" strike="noStrike" dirty="0">
                <a:solidFill>
                  <a:srgbClr val="0E0E0E"/>
                </a:solidFill>
                <a:effectLst/>
                <a:latin typeface="Calibri" panose="020F0502020204030204" pitchFamily="34" charset="0"/>
                <a:cs typeface="Calibri" panose="020F0502020204030204" pitchFamily="34" charset="0"/>
              </a:rPr>
              <a:t>   • Improve Work Processes: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Standardize processes to reduce variability in service times.</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Use performance metrics to identify and address inefficiencies in technician workflows.		</a:t>
            </a:r>
            <a:endParaRPr lang="en-US" sz="5200" i="0" u="none" strike="noStrike" dirty="0">
              <a:solidFill>
                <a:srgbClr val="0E0E0E"/>
              </a:solidFill>
              <a:effectLst/>
              <a:latin typeface="Calibri" panose="020F0502020204030204" pitchFamily="34" charset="0"/>
              <a:cs typeface="Calibri" panose="020F0502020204030204" pitchFamily="34" charset="0"/>
            </a:endParaRPr>
          </a:p>
          <a:p>
            <a:pPr marL="400050" lvl="1" indent="0">
              <a:spcBef>
                <a:spcPts val="0"/>
              </a:spcBef>
              <a:buNone/>
            </a:pPr>
            <a:r>
              <a:rPr lang="en-US" sz="5400" dirty="0">
                <a:effectLst/>
                <a:latin typeface="Calibri" panose="020F0502020204030204" pitchFamily="34" charset="0"/>
                <a:cs typeface="Calibri" panose="020F0502020204030204" pitchFamily="34" charset="0"/>
              </a:rPr>
              <a:t>  Monitor and measure technician productivity weekly.</a:t>
            </a:r>
          </a:p>
          <a:p>
            <a:pPr marL="400050" lvl="1" indent="0">
              <a:spcBef>
                <a:spcPts val="0"/>
              </a:spcBef>
              <a:buNone/>
            </a:pPr>
            <a:endParaRPr lang="en-US" sz="5400" dirty="0">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b="1" i="0" u="none" strike="noStrike" dirty="0">
                <a:solidFill>
                  <a:srgbClr val="0E0E0E"/>
                </a:solidFill>
                <a:effectLst/>
                <a:latin typeface="Calibri" panose="020F0502020204030204" pitchFamily="34" charset="0"/>
                <a:cs typeface="Calibri" panose="020F0502020204030204" pitchFamily="34" charset="0"/>
              </a:rPr>
              <a:t>Facility Management Factors</a:t>
            </a:r>
            <a:endParaRPr lang="en-US" sz="5600" b="1" dirty="0">
              <a:effectLst/>
              <a:latin typeface="Calibri" panose="020F0502020204030204" pitchFamily="34" charset="0"/>
              <a:cs typeface="Calibri" panose="020F0502020204030204" pitchFamily="34" charset="0"/>
            </a:endParaRPr>
          </a:p>
          <a:p>
            <a:pPr rtl="0">
              <a:spcBef>
                <a:spcPts val="0"/>
              </a:spcBef>
              <a:spcAft>
                <a:spcPts val="0"/>
              </a:spcAft>
            </a:pPr>
            <a:endParaRPr lang="en-US" sz="5600" i="0" u="none" strike="noStrike" dirty="0">
              <a:solidFill>
                <a:srgbClr val="0E0E0E"/>
              </a:solidFill>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i="0" u="none" strike="noStrike" dirty="0">
                <a:solidFill>
                  <a:srgbClr val="0E0E0E"/>
                </a:solidFill>
                <a:effectLst/>
                <a:latin typeface="Calibri" panose="020F0502020204030204" pitchFamily="34" charset="0"/>
                <a:cs typeface="Calibri" panose="020F0502020204030204" pitchFamily="34" charset="0"/>
              </a:rPr>
              <a:t>Space Utilization:</a:t>
            </a:r>
            <a:endParaRPr lang="en-US" sz="56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Optimize Facility Layout:</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Evaluate the available workspace to ensure optimal flow and accessibility.</a:t>
            </a:r>
            <a:endParaRPr lang="en-US" sz="56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Enhance Workflow Organization:</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Implement lean management principles to eliminate waste and improve efficiency.</a:t>
            </a:r>
            <a:endParaRPr lang="en-US" sz="56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5600" i="0" u="none" strike="noStrike" dirty="0">
                <a:solidFill>
                  <a:srgbClr val="0E0E0E"/>
                </a:solidFill>
                <a:effectLst/>
                <a:latin typeface="Calibri" panose="020F0502020204030204" pitchFamily="34" charset="0"/>
                <a:cs typeface="Calibri" panose="020F0502020204030204" pitchFamily="34" charset="0"/>
              </a:rPr>
              <a:t>• Regularly review and adjust the layout based on feedback from staff and customers.</a:t>
            </a:r>
            <a:endParaRPr lang="en-US" sz="5600" dirty="0">
              <a:effectLst/>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20853795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95693"/>
            <a:ext cx="3729076" cy="1499191"/>
          </a:xfrm>
        </p:spPr>
        <p:txBody>
          <a:bodyPr vert="horz" lIns="91440" tIns="45720" rIns="91440" bIns="45720" rtlCol="0" anchor="ctr">
            <a:normAutofit/>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616688"/>
            <a:ext cx="8646159" cy="6060559"/>
          </a:xfrm>
        </p:spPr>
        <p:txBody>
          <a:bodyPr vert="horz" lIns="91440" tIns="45720" rIns="91440" bIns="45720" rtlCol="0">
            <a:normAutofit/>
          </a:bodyPr>
          <a:lstStyle/>
          <a:p>
            <a:pPr marL="0" indent="0">
              <a:buNone/>
            </a:pPr>
            <a:r>
              <a:rPr lang="en-US" dirty="0"/>
              <a:t>	</a:t>
            </a:r>
            <a:endParaRPr lang="en-US" sz="2200" b="0" i="0" u="none" strike="noStrike" baseline="0" dirty="0"/>
          </a:p>
          <a:p>
            <a:pPr marL="0" indent="0">
              <a:buNone/>
            </a:pPr>
            <a:r>
              <a:rPr lang="en-US" dirty="0"/>
              <a:t>Plans to achieve your goals continued:</a:t>
            </a:r>
            <a:endParaRPr lang="en-US" b="0" i="0" u="none" strike="noStrike" baseline="0" dirty="0"/>
          </a:p>
          <a:p>
            <a:pPr rtl="0">
              <a:spcBef>
                <a:spcPts val="0"/>
              </a:spcBef>
              <a:spcAft>
                <a:spcPts val="0"/>
              </a:spcAft>
            </a:pPr>
            <a:endParaRPr lang="en-US" sz="1800" i="0" u="none" strike="noStrike" dirty="0">
              <a:solidFill>
                <a:srgbClr val="0E0E0E"/>
              </a:solidFill>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1400" b="1" i="0" u="none" strike="noStrike" dirty="0">
                <a:solidFill>
                  <a:srgbClr val="0E0E0E"/>
                </a:solidFill>
                <a:effectLst/>
                <a:latin typeface="Calibri" panose="020F0502020204030204" pitchFamily="34" charset="0"/>
                <a:cs typeface="Calibri" panose="020F0502020204030204" pitchFamily="34" charset="0"/>
              </a:rPr>
              <a:t>Internal Factors</a:t>
            </a:r>
          </a:p>
          <a:p>
            <a:pPr rtl="0">
              <a:spcBef>
                <a:spcPts val="0"/>
              </a:spcBef>
              <a:spcAft>
                <a:spcPts val="0"/>
              </a:spcAft>
            </a:pPr>
            <a:endParaRPr lang="en-US" sz="1400" dirty="0">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1400" i="0" u="none" strike="noStrike" dirty="0">
                <a:solidFill>
                  <a:srgbClr val="0E0E0E"/>
                </a:solidFill>
                <a:effectLst/>
                <a:latin typeface="Calibri" panose="020F0502020204030204" pitchFamily="34" charset="0"/>
                <a:cs typeface="Calibri" panose="020F0502020204030204" pitchFamily="34" charset="0"/>
              </a:rPr>
              <a:t>Staffing Levels:</a:t>
            </a:r>
            <a:endParaRPr lang="en-US" sz="1400" b="1" dirty="0">
              <a:solidFill>
                <a:srgbClr val="0E0E0E"/>
              </a:solidFill>
              <a:latin typeface="Calibri" panose="020F0502020204030204" pitchFamily="34" charset="0"/>
              <a:cs typeface="Calibri" panose="020F0502020204030204" pitchFamily="34" charset="0"/>
            </a:endParaRPr>
          </a:p>
          <a:p>
            <a:pPr marL="127000" indent="-1270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Balance Staffing:</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Analyze peak demand times and adjust staffing levels accordingly to avoid overstaffing and understaffing.</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Use flexible staffing models, such as part-time or temporary staff, to handle peak periods.</a:t>
            </a:r>
            <a:endParaRPr lang="en-US" sz="14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Improve Recruitment and Retention:</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Develop retention programs, including competitive compensation and career development opportunities, to reduce turnover.</a:t>
            </a:r>
          </a:p>
          <a:p>
            <a:pPr marL="0" indent="0" rtl="0">
              <a:spcBef>
                <a:spcPts val="0"/>
              </a:spcBef>
              <a:spcAft>
                <a:spcPts val="0"/>
              </a:spcAft>
              <a:buNone/>
            </a:pPr>
            <a:endParaRPr lang="en-US" sz="1400" i="0" u="none" strike="noStrike" dirty="0">
              <a:solidFill>
                <a:srgbClr val="0E0E0E"/>
              </a:solidFill>
              <a:effectLst/>
              <a:latin typeface="Calibri" panose="020F0502020204030204" pitchFamily="34" charset="0"/>
              <a:cs typeface="Calibri" panose="020F0502020204030204" pitchFamily="34" charset="0"/>
            </a:endParaRPr>
          </a:p>
          <a:p>
            <a:pPr marL="0" indent="0" rtl="0">
              <a:spcBef>
                <a:spcPts val="0"/>
              </a:spcBef>
              <a:spcAft>
                <a:spcPts val="0"/>
              </a:spcAft>
              <a:buNone/>
            </a:pPr>
            <a:r>
              <a:rPr lang="en-US" sz="1400" b="1" i="0" u="none" strike="noStrike" dirty="0">
                <a:solidFill>
                  <a:srgbClr val="0E0E0E"/>
                </a:solidFill>
                <a:effectLst/>
                <a:latin typeface="Calibri" panose="020F0502020204030204" pitchFamily="34" charset="0"/>
                <a:cs typeface="Calibri" panose="020F0502020204030204" pitchFamily="34" charset="0"/>
              </a:rPr>
              <a:t>Management Practices:</a:t>
            </a:r>
          </a:p>
          <a:p>
            <a:pPr rtl="0">
              <a:spcBef>
                <a:spcPts val="0"/>
              </a:spcBef>
              <a:spcAft>
                <a:spcPts val="0"/>
              </a:spcAft>
            </a:pPr>
            <a:endParaRPr lang="en-US" sz="14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Enhance Management Oversight:</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Use data-driven decision-making to monitor and adjust operational strategies from monthly financials.</a:t>
            </a:r>
            <a:endParaRPr lang="en-US" sz="1400" dirty="0">
              <a:effectLst/>
              <a:latin typeface="Calibri" panose="020F0502020204030204" pitchFamily="34" charset="0"/>
              <a:cs typeface="Calibri" panose="020F0502020204030204" pitchFamily="34" charset="0"/>
            </a:endParaRPr>
          </a:p>
          <a:p>
            <a:pPr marL="127000" indent="-1270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Improve Communication and Coordination:</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Establish regular team meetings to discuss goals, progress, and areas for improvement.</a:t>
            </a:r>
            <a:endParaRPr lang="en-US" sz="1400" dirty="0">
              <a:effectLst/>
              <a:latin typeface="Calibri" panose="020F0502020204030204" pitchFamily="34" charset="0"/>
              <a:cs typeface="Calibri" panose="020F0502020204030204" pitchFamily="34" charset="0"/>
            </a:endParaRPr>
          </a:p>
          <a:p>
            <a:pPr marL="317500" indent="-317500" rtl="0">
              <a:spcBef>
                <a:spcPts val="0"/>
              </a:spcBef>
              <a:spcAft>
                <a:spcPts val="0"/>
              </a:spcAft>
            </a:pPr>
            <a:r>
              <a:rPr lang="en-US" sz="1400" i="0" u="none" strike="noStrike" dirty="0">
                <a:solidFill>
                  <a:srgbClr val="0E0E0E"/>
                </a:solidFill>
                <a:effectLst/>
                <a:latin typeface="Calibri" panose="020F0502020204030204" pitchFamily="34" charset="0"/>
                <a:cs typeface="Calibri" panose="020F0502020204030204" pitchFamily="34" charset="0"/>
              </a:rPr>
              <a:t>• Use collaboration tools to ensure effective communication across departments</a:t>
            </a:r>
            <a:r>
              <a:rPr lang="en-US" sz="1400" dirty="0">
                <a:solidFill>
                  <a:srgbClr val="0E0E0E"/>
                </a:solidFill>
                <a:latin typeface="Calibri" panose="020F0502020204030204" pitchFamily="34" charset="0"/>
                <a:cs typeface="Calibri" panose="020F0502020204030204" pitchFamily="34" charset="0"/>
              </a:rPr>
              <a:t> such as Microsoft Teams.</a:t>
            </a:r>
            <a:endParaRPr lang="en-US" sz="1400" b="1" i="0" u="none" strike="noStrike" dirty="0">
              <a:solidFill>
                <a:srgbClr val="0E0E0E"/>
              </a:solidFill>
              <a:effectLst/>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1131430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85060"/>
            <a:ext cx="3729076" cy="1148317"/>
          </a:xfrm>
        </p:spPr>
        <p:txBody>
          <a:bodyPr vert="horz" lIns="91440" tIns="45720" rIns="91440" bIns="45720" rtlCol="0" anchor="ctr">
            <a:normAutofit fontScale="90000"/>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85166" y="414671"/>
            <a:ext cx="9905046" cy="6262576"/>
          </a:xfrm>
        </p:spPr>
        <p:txBody>
          <a:bodyPr vert="horz" lIns="91440" tIns="45720" rIns="91440" bIns="45720" rtlCol="0">
            <a:normAutofit fontScale="25000" lnSpcReduction="20000"/>
          </a:bodyPr>
          <a:lstStyle/>
          <a:p>
            <a:endParaRPr lang="en-US" b="0" i="0" u="none" strike="noStrike" baseline="0" dirty="0"/>
          </a:p>
          <a:p>
            <a:r>
              <a:rPr lang="en-US" sz="7200" b="0" i="0" u="none" strike="noStrike" baseline="0" dirty="0"/>
              <a:t>Plans to evaluate your changes </a:t>
            </a:r>
          </a:p>
          <a:p>
            <a:endParaRPr lang="en-US" sz="7200" b="0" i="0" u="none" strike="noStrike" baseline="0" dirty="0"/>
          </a:p>
          <a:p>
            <a:r>
              <a:rPr lang="en-US" sz="5600" b="1" dirty="0">
                <a:solidFill>
                  <a:srgbClr val="0E0E0E"/>
                </a:solidFill>
                <a:effectLst/>
                <a:latin typeface=".SF NS"/>
              </a:rPr>
              <a:t>Operational Factors</a:t>
            </a:r>
            <a:endParaRPr lang="en-US" sz="5600" dirty="0">
              <a:solidFill>
                <a:srgbClr val="0E0E0E"/>
              </a:solidFill>
              <a:effectLst/>
              <a:latin typeface=".SF NS"/>
            </a:endParaRPr>
          </a:p>
          <a:p>
            <a:pPr marL="0" indent="0">
              <a:buNone/>
            </a:pPr>
            <a:r>
              <a:rPr lang="en-US" sz="5600" dirty="0">
                <a:solidFill>
                  <a:srgbClr val="0E0E0E"/>
                </a:solidFill>
                <a:effectLst/>
                <a:latin typeface=".SF NS"/>
              </a:rPr>
              <a:t>Inefficient Scheduling:</a:t>
            </a:r>
          </a:p>
          <a:p>
            <a:pPr marL="0" indent="0">
              <a:buNone/>
            </a:pPr>
            <a:r>
              <a:rPr lang="en-US" sz="5600" dirty="0">
                <a:solidFill>
                  <a:srgbClr val="0E0E0E"/>
                </a:solidFill>
                <a:effectLst/>
                <a:latin typeface=".SF NS"/>
              </a:rPr>
              <a:t>  • Monitor Appointment Utilization:</a:t>
            </a:r>
          </a:p>
          <a:p>
            <a:r>
              <a:rPr lang="en-US" sz="5600" dirty="0">
                <a:solidFill>
                  <a:srgbClr val="0E0E0E"/>
                </a:solidFill>
                <a:effectLst/>
                <a:latin typeface=".SF NS"/>
              </a:rPr>
              <a:t>• Track the percentage of scheduled appointments vs. available slots.</a:t>
            </a:r>
          </a:p>
          <a:p>
            <a:r>
              <a:rPr lang="en-US" sz="5600" dirty="0">
                <a:solidFill>
                  <a:srgbClr val="0E0E0E"/>
                </a:solidFill>
                <a:effectLst/>
                <a:latin typeface=".SF NS"/>
              </a:rPr>
              <a:t>• Use scheduling software reports to analyze trends and identify gaps.</a:t>
            </a:r>
          </a:p>
          <a:p>
            <a:r>
              <a:rPr lang="en-US" sz="5600" dirty="0">
                <a:solidFill>
                  <a:srgbClr val="0E0E0E"/>
                </a:solidFill>
                <a:effectLst/>
                <a:latin typeface=".SF NS"/>
              </a:rPr>
              <a:t>• Evaluate No-show Rates:</a:t>
            </a:r>
          </a:p>
          <a:p>
            <a:r>
              <a:rPr lang="en-US" sz="5600" dirty="0">
                <a:solidFill>
                  <a:srgbClr val="0E0E0E"/>
                </a:solidFill>
                <a:effectLst/>
                <a:latin typeface=".SF NS"/>
              </a:rPr>
              <a:t>• Measure the rate of no-shows and late arrivals.</a:t>
            </a:r>
          </a:p>
          <a:p>
            <a:r>
              <a:rPr lang="en-US" sz="5600" dirty="0">
                <a:solidFill>
                  <a:srgbClr val="0E0E0E"/>
                </a:solidFill>
                <a:effectLst/>
                <a:latin typeface=".SF NS"/>
              </a:rPr>
              <a:t>• Implement follow-up surveys or feedback forms to understand reasons for no-shows.</a:t>
            </a:r>
          </a:p>
          <a:p>
            <a:pPr marL="0" indent="0">
              <a:buNone/>
            </a:pPr>
            <a:r>
              <a:rPr lang="en-US" sz="5600" dirty="0">
                <a:solidFill>
                  <a:srgbClr val="0E0E0E"/>
                </a:solidFill>
                <a:latin typeface=".SF NS"/>
              </a:rPr>
              <a:t>    </a:t>
            </a:r>
            <a:r>
              <a:rPr lang="en-US" sz="5600" dirty="0">
                <a:solidFill>
                  <a:srgbClr val="0E0E0E"/>
                </a:solidFill>
                <a:effectLst/>
                <a:latin typeface=".SF NS"/>
              </a:rPr>
              <a:t>Technician Productivity:</a:t>
            </a:r>
          </a:p>
          <a:p>
            <a:pPr marL="0" indent="0">
              <a:buNone/>
            </a:pPr>
            <a:r>
              <a:rPr lang="en-US" sz="5600" dirty="0">
                <a:solidFill>
                  <a:srgbClr val="0E0E0E"/>
                </a:solidFill>
                <a:effectLst/>
                <a:latin typeface=".SF NS"/>
              </a:rPr>
              <a:t>         • Track Training Effectiveness:</a:t>
            </a:r>
          </a:p>
          <a:p>
            <a:r>
              <a:rPr lang="en-US" sz="5600" dirty="0">
                <a:solidFill>
                  <a:srgbClr val="0E0E0E"/>
                </a:solidFill>
                <a:effectLst/>
                <a:latin typeface=".SF NS"/>
              </a:rPr>
              <a:t>• Measure improvements in technician productivity post-training.</a:t>
            </a:r>
          </a:p>
          <a:p>
            <a:r>
              <a:rPr lang="en-US" sz="5600" dirty="0">
                <a:solidFill>
                  <a:srgbClr val="0E0E0E"/>
                </a:solidFill>
                <a:effectLst/>
                <a:latin typeface=".SF NS"/>
              </a:rPr>
              <a:t>• Compare before and after metrics, such as service time per task.</a:t>
            </a:r>
          </a:p>
          <a:p>
            <a:r>
              <a:rPr lang="en-US" sz="5600" dirty="0">
                <a:solidFill>
                  <a:srgbClr val="0E0E0E"/>
                </a:solidFill>
                <a:effectLst/>
                <a:latin typeface=".SF NS"/>
              </a:rPr>
              <a:t>• Monitor Work Process Efficiency:</a:t>
            </a:r>
          </a:p>
          <a:p>
            <a:r>
              <a:rPr lang="en-US" sz="5600" dirty="0">
                <a:solidFill>
                  <a:srgbClr val="0E0E0E"/>
                </a:solidFill>
                <a:effectLst/>
                <a:latin typeface=".SF NS"/>
              </a:rPr>
              <a:t>• Use performance metrics to track time spent on each service task.</a:t>
            </a:r>
          </a:p>
          <a:p>
            <a:r>
              <a:rPr lang="en-US" sz="5600" dirty="0">
                <a:solidFill>
                  <a:srgbClr val="0E0E0E"/>
                </a:solidFill>
                <a:effectLst/>
                <a:latin typeface=".SF NS"/>
              </a:rPr>
              <a:t>• Conduct regular time-motion studies to identify and address inefficiencies.</a:t>
            </a:r>
          </a:p>
          <a:p>
            <a:br>
              <a:rPr lang="en-US" dirty="0">
                <a:solidFill>
                  <a:srgbClr val="0E0E0E"/>
                </a:solidFill>
                <a:effectLst/>
                <a:latin typeface=".SF NS"/>
              </a:rPr>
            </a:br>
            <a:endParaRPr lang="en-US" dirty="0">
              <a:solidFill>
                <a:srgbClr val="0E0E0E"/>
              </a:solidFill>
              <a:effectLst/>
              <a:latin typeface=".SF NS"/>
            </a:endParaRPr>
          </a:p>
          <a:p>
            <a:r>
              <a:rPr lang="en-US" b="1" dirty="0">
                <a:solidFill>
                  <a:srgbClr val="0E0E0E"/>
                </a:solidFill>
                <a:effectLst/>
                <a:latin typeface=".SF NS"/>
              </a:rPr>
              <a:t>Facility Management Factors</a:t>
            </a:r>
            <a:endParaRPr lang="en-US" dirty="0">
              <a:solidFill>
                <a:srgbClr val="0E0E0E"/>
              </a:solidFill>
              <a:effectLst/>
              <a:latin typeface=".SF NS"/>
            </a:endParaRPr>
          </a:p>
          <a:p>
            <a:br>
              <a:rPr lang="en-US" dirty="0">
                <a:solidFill>
                  <a:srgbClr val="0E0E0E"/>
                </a:solidFill>
                <a:effectLst/>
                <a:latin typeface=".SF NS"/>
              </a:rPr>
            </a:br>
            <a:endParaRPr lang="en-US" dirty="0">
              <a:solidFill>
                <a:srgbClr val="0E0E0E"/>
              </a:solidFill>
              <a:effectLst/>
              <a:latin typeface=".SF NS"/>
            </a:endParaRPr>
          </a:p>
          <a:p>
            <a:r>
              <a:rPr lang="en-US" b="1" dirty="0">
                <a:solidFill>
                  <a:srgbClr val="0E0E0E"/>
                </a:solidFill>
                <a:effectLst/>
                <a:latin typeface=".SF NS"/>
              </a:rPr>
              <a:t>Space Utilization:</a:t>
            </a:r>
            <a:endParaRPr lang="en-US" dirty="0">
              <a:solidFill>
                <a:srgbClr val="0E0E0E"/>
              </a:solidFill>
              <a:effectLst/>
              <a:latin typeface=".SF NS"/>
            </a:endParaRPr>
          </a:p>
          <a:p>
            <a:br>
              <a:rPr lang="en-US" dirty="0">
                <a:solidFill>
                  <a:srgbClr val="0E0E0E"/>
                </a:solidFill>
                <a:effectLst/>
                <a:latin typeface=".SF NS"/>
              </a:rPr>
            </a:br>
            <a:endParaRPr lang="en-US" dirty="0">
              <a:solidFill>
                <a:srgbClr val="0E0E0E"/>
              </a:solidFill>
              <a:effectLst/>
              <a:latin typeface=".SF NS"/>
            </a:endParaRPr>
          </a:p>
          <a:p>
            <a:r>
              <a:rPr lang="en-US" dirty="0">
                <a:solidFill>
                  <a:srgbClr val="0E0E0E"/>
                </a:solidFill>
                <a:effectLst/>
                <a:latin typeface=".SF NS"/>
              </a:rPr>
              <a:t>• </a:t>
            </a:r>
            <a:r>
              <a:rPr lang="en-US" b="1" dirty="0">
                <a:solidFill>
                  <a:srgbClr val="0E0E0E"/>
                </a:solidFill>
                <a:effectLst/>
                <a:latin typeface=".SF NS"/>
              </a:rPr>
              <a:t>Evaluate Space Optimization:</a:t>
            </a:r>
            <a:endParaRPr lang="en-US" dirty="0">
              <a:solidFill>
                <a:srgbClr val="0E0E0E"/>
              </a:solidFill>
              <a:effectLst/>
              <a:latin typeface=".SF NS"/>
            </a:endParaRPr>
          </a:p>
          <a:p>
            <a:r>
              <a:rPr lang="en-US" dirty="0">
                <a:solidFill>
                  <a:srgbClr val="0E0E0E"/>
                </a:solidFill>
                <a:effectLst/>
                <a:latin typeface=".SF NS"/>
              </a:rPr>
              <a:t>• Measure the utilization rate of each area within the facility.</a:t>
            </a:r>
          </a:p>
          <a:p>
            <a:r>
              <a:rPr lang="en-US" dirty="0">
                <a:solidFill>
                  <a:srgbClr val="0E0E0E"/>
                </a:solidFill>
                <a:effectLst/>
                <a:latin typeface=".SF NS"/>
              </a:rPr>
              <a:t>• Conduct space audits to assess how effectively the available space is being used.</a:t>
            </a:r>
          </a:p>
          <a:p>
            <a:r>
              <a:rPr lang="en-US" dirty="0">
                <a:solidFill>
                  <a:srgbClr val="0E0E0E"/>
                </a:solidFill>
                <a:effectLst/>
                <a:latin typeface=".SF NS"/>
              </a:rPr>
              <a:t>• </a:t>
            </a:r>
            <a:r>
              <a:rPr lang="en-US" b="1" dirty="0">
                <a:solidFill>
                  <a:srgbClr val="0E0E0E"/>
                </a:solidFill>
                <a:effectLst/>
                <a:latin typeface=".SF NS"/>
              </a:rPr>
              <a:t>Assess Workflow Efficiency:</a:t>
            </a:r>
            <a:endParaRPr lang="en-US" dirty="0">
              <a:solidFill>
                <a:srgbClr val="0E0E0E"/>
              </a:solidFill>
              <a:effectLst/>
              <a:latin typeface=".SF NS"/>
            </a:endParaRPr>
          </a:p>
          <a:p>
            <a:r>
              <a:rPr lang="en-US" dirty="0">
                <a:solidFill>
                  <a:srgbClr val="0E0E0E"/>
                </a:solidFill>
                <a:effectLst/>
                <a:latin typeface=".SF NS"/>
              </a:rPr>
              <a:t>• Track the time taken for each stage of the service process.</a:t>
            </a:r>
          </a:p>
          <a:p>
            <a:r>
              <a:rPr lang="en-US" dirty="0">
                <a:solidFill>
                  <a:srgbClr val="0E0E0E"/>
                </a:solidFill>
                <a:effectLst/>
                <a:latin typeface=".SF NS"/>
              </a:rPr>
              <a:t>• Use lean management tools to identify bottlenecks and areas for improvement.</a:t>
            </a:r>
          </a:p>
          <a:p>
            <a:br>
              <a:rPr lang="en-US" dirty="0">
                <a:solidFill>
                  <a:srgbClr val="0E0E0E"/>
                </a:solidFill>
                <a:effectLst/>
                <a:latin typeface=".SF NS"/>
              </a:rPr>
            </a:br>
            <a:endParaRPr lang="en-US" dirty="0">
              <a:solidFill>
                <a:srgbClr val="0E0E0E"/>
              </a:solidFill>
              <a:effectLst/>
              <a:latin typeface=".SF NS"/>
            </a:endParaRPr>
          </a:p>
          <a:p>
            <a:r>
              <a:rPr lang="en-US" b="1" dirty="0">
                <a:solidFill>
                  <a:srgbClr val="0E0E0E"/>
                </a:solidFill>
                <a:effectLst/>
                <a:latin typeface=".SF NS"/>
              </a:rPr>
              <a:t>Internal Factors</a:t>
            </a:r>
            <a:endParaRPr lang="en-US" dirty="0">
              <a:solidFill>
                <a:srgbClr val="0E0E0E"/>
              </a:solidFill>
              <a:effectLst/>
              <a:latin typeface=".SF NS"/>
            </a:endParaRPr>
          </a:p>
          <a:p>
            <a:br>
              <a:rPr lang="en-US" dirty="0">
                <a:solidFill>
                  <a:srgbClr val="0E0E0E"/>
                </a:solidFill>
                <a:effectLst/>
                <a:latin typeface=".SF NS"/>
              </a:rPr>
            </a:br>
            <a:endParaRPr lang="en-US" dirty="0">
              <a:solidFill>
                <a:srgbClr val="0E0E0E"/>
              </a:solidFill>
              <a:effectLst/>
              <a:latin typeface=".SF NS"/>
            </a:endParaRPr>
          </a:p>
          <a:p>
            <a:r>
              <a:rPr lang="en-US" b="1" dirty="0">
                <a:solidFill>
                  <a:srgbClr val="0E0E0E"/>
                </a:solidFill>
                <a:effectLst/>
                <a:latin typeface=".SF NS"/>
              </a:rPr>
              <a:t>Staffing Levels:</a:t>
            </a:r>
            <a:endParaRPr lang="en-US" dirty="0">
              <a:solidFill>
                <a:srgbClr val="0E0E0E"/>
              </a:solidFill>
              <a:effectLst/>
              <a:latin typeface=".SF NS"/>
            </a:endParaRPr>
          </a:p>
          <a:p>
            <a:br>
              <a:rPr lang="en-US" dirty="0">
                <a:solidFill>
                  <a:srgbClr val="0E0E0E"/>
                </a:solidFill>
                <a:effectLst/>
                <a:latin typeface=".SF NS"/>
              </a:rPr>
            </a:br>
            <a:endParaRPr lang="en-US" dirty="0">
              <a:solidFill>
                <a:srgbClr val="0E0E0E"/>
              </a:solidFill>
              <a:effectLst/>
              <a:latin typeface=".SF NS"/>
            </a:endParaRPr>
          </a:p>
          <a:p>
            <a:r>
              <a:rPr lang="en-US" dirty="0">
                <a:solidFill>
                  <a:srgbClr val="0E0E0E"/>
                </a:solidFill>
                <a:effectLst/>
                <a:latin typeface=".SF NS"/>
              </a:rPr>
              <a:t>• </a:t>
            </a:r>
            <a:r>
              <a:rPr lang="en-US" b="1" dirty="0">
                <a:solidFill>
                  <a:srgbClr val="0E0E0E"/>
                </a:solidFill>
                <a:effectLst/>
                <a:latin typeface=".SF NS"/>
              </a:rPr>
              <a:t>Monitor Staffing Metrics:</a:t>
            </a:r>
            <a:endParaRPr lang="en-US" dirty="0">
              <a:solidFill>
                <a:srgbClr val="0E0E0E"/>
              </a:solidFill>
              <a:effectLst/>
              <a:latin typeface=".SF NS"/>
            </a:endParaRPr>
          </a:p>
          <a:p>
            <a:r>
              <a:rPr lang="en-US" dirty="0">
                <a:solidFill>
                  <a:srgbClr val="0E0E0E"/>
                </a:solidFill>
                <a:effectLst/>
                <a:latin typeface=".SF NS"/>
              </a:rPr>
              <a:t>• Measure staff-to-customer ratios during peak and off-peak times.</a:t>
            </a:r>
          </a:p>
          <a:p>
            <a:r>
              <a:rPr lang="en-US" dirty="0">
                <a:solidFill>
                  <a:srgbClr val="0E0E0E"/>
                </a:solidFill>
                <a:effectLst/>
                <a:latin typeface=".SF NS"/>
              </a:rPr>
              <a:t>• Track overtime and under-utilization to balance staffing levels effectively.</a:t>
            </a:r>
          </a:p>
          <a:p>
            <a:r>
              <a:rPr lang="en-US" dirty="0">
                <a:solidFill>
                  <a:srgbClr val="0E0E0E"/>
                </a:solidFill>
                <a:effectLst/>
                <a:latin typeface=".SF NS"/>
              </a:rPr>
              <a:t>• </a:t>
            </a:r>
            <a:r>
              <a:rPr lang="en-US" b="1" dirty="0">
                <a:solidFill>
                  <a:srgbClr val="0E0E0E"/>
                </a:solidFill>
                <a:effectLst/>
                <a:latin typeface=".SF NS"/>
              </a:rPr>
              <a:t>Evaluate Recruitment and Retention:</a:t>
            </a:r>
            <a:endParaRPr lang="en-US" dirty="0">
              <a:solidFill>
                <a:srgbClr val="0E0E0E"/>
              </a:solidFill>
              <a:effectLst/>
              <a:latin typeface=".SF NS"/>
            </a:endParaRPr>
          </a:p>
          <a:p>
            <a:r>
              <a:rPr lang="en-US" dirty="0">
                <a:solidFill>
                  <a:srgbClr val="0E0E0E"/>
                </a:solidFill>
                <a:effectLst/>
                <a:latin typeface=".SF NS"/>
              </a:rPr>
              <a:t>• Monitor turnover rates and employee satisfaction surveys.</a:t>
            </a:r>
          </a:p>
          <a:p>
            <a:r>
              <a:rPr lang="en-US" dirty="0">
                <a:solidFill>
                  <a:srgbClr val="0E0E0E"/>
                </a:solidFill>
                <a:effectLst/>
                <a:latin typeface=".SF NS"/>
              </a:rPr>
              <a:t>• Track the time to fill positions and the effectiveness of recruitment strategies.</a:t>
            </a:r>
          </a:p>
          <a:p>
            <a:br>
              <a:rPr lang="en-US" dirty="0">
                <a:solidFill>
                  <a:srgbClr val="0E0E0E"/>
                </a:solidFill>
                <a:effectLst/>
                <a:latin typeface=".SF NS"/>
              </a:rPr>
            </a:br>
            <a:endParaRPr lang="en-US" dirty="0">
              <a:solidFill>
                <a:srgbClr val="0E0E0E"/>
              </a:solidFill>
              <a:effectLst/>
              <a:latin typeface=".SF NS"/>
            </a:endParaRPr>
          </a:p>
          <a:p>
            <a:r>
              <a:rPr lang="en-US" b="1" dirty="0">
                <a:solidFill>
                  <a:srgbClr val="0E0E0E"/>
                </a:solidFill>
                <a:effectLst/>
                <a:latin typeface=".SF NS"/>
              </a:rPr>
              <a:t>Management Practices:</a:t>
            </a:r>
            <a:endParaRPr lang="en-US" dirty="0">
              <a:solidFill>
                <a:srgbClr val="0E0E0E"/>
              </a:solidFill>
              <a:effectLst/>
              <a:latin typeface=".SF NS"/>
            </a:endParaRPr>
          </a:p>
          <a:p>
            <a:br>
              <a:rPr lang="en-US" dirty="0">
                <a:solidFill>
                  <a:srgbClr val="0E0E0E"/>
                </a:solidFill>
                <a:effectLst/>
                <a:latin typeface=".SF NS"/>
              </a:rPr>
            </a:br>
            <a:endParaRPr lang="en-US" dirty="0">
              <a:solidFill>
                <a:srgbClr val="0E0E0E"/>
              </a:solidFill>
              <a:effectLst/>
              <a:latin typeface=".SF NS"/>
            </a:endParaRPr>
          </a:p>
          <a:p>
            <a:r>
              <a:rPr lang="en-US" dirty="0">
                <a:solidFill>
                  <a:srgbClr val="0E0E0E"/>
                </a:solidFill>
                <a:effectLst/>
                <a:latin typeface=".SF NS"/>
              </a:rPr>
              <a:t>• </a:t>
            </a:r>
            <a:r>
              <a:rPr lang="en-US" b="1" dirty="0">
                <a:solidFill>
                  <a:srgbClr val="0E0E0E"/>
                </a:solidFill>
                <a:effectLst/>
                <a:latin typeface=".SF NS"/>
              </a:rPr>
              <a:t>Measure Management Effectiveness:</a:t>
            </a:r>
            <a:endParaRPr lang="en-US" dirty="0">
              <a:solidFill>
                <a:srgbClr val="0E0E0E"/>
              </a:solidFill>
              <a:effectLst/>
              <a:latin typeface=".SF NS"/>
            </a:endParaRPr>
          </a:p>
          <a:p>
            <a:r>
              <a:rPr lang="en-US" dirty="0">
                <a:solidFill>
                  <a:srgbClr val="0E0E0E"/>
                </a:solidFill>
                <a:effectLst/>
                <a:latin typeface=".SF NS"/>
              </a:rPr>
              <a:t>• Use employee feedback and satisfaction surveys to evaluate management practices.</a:t>
            </a:r>
          </a:p>
          <a:p>
            <a:r>
              <a:rPr lang="en-US" dirty="0">
                <a:solidFill>
                  <a:srgbClr val="0E0E0E"/>
                </a:solidFill>
                <a:effectLst/>
                <a:latin typeface=".SF NS"/>
              </a:rPr>
              <a:t>• Monitor performance metrics to ensure alignment with operational goals.</a:t>
            </a:r>
          </a:p>
          <a:p>
            <a:r>
              <a:rPr lang="en-US" dirty="0">
                <a:solidFill>
                  <a:srgbClr val="0E0E0E"/>
                </a:solidFill>
                <a:effectLst/>
                <a:latin typeface=".SF NS"/>
              </a:rPr>
              <a:t>• </a:t>
            </a:r>
            <a:r>
              <a:rPr lang="en-US" b="1" dirty="0">
                <a:solidFill>
                  <a:srgbClr val="0E0E0E"/>
                </a:solidFill>
                <a:effectLst/>
                <a:latin typeface=".SF NS"/>
              </a:rPr>
              <a:t>Assess Communication and Coordination:</a:t>
            </a:r>
            <a:endParaRPr lang="en-US" dirty="0">
              <a:solidFill>
                <a:srgbClr val="0E0E0E"/>
              </a:solidFill>
              <a:effectLst/>
              <a:latin typeface=".SF NS"/>
            </a:endParaRPr>
          </a:p>
          <a:p>
            <a:r>
              <a:rPr lang="en-US" dirty="0">
                <a:solidFill>
                  <a:srgbClr val="0E0E0E"/>
                </a:solidFill>
                <a:effectLst/>
                <a:latin typeface=".SF NS"/>
              </a:rPr>
              <a:t>• Track the frequency and effectiveness of team meetings.</a:t>
            </a:r>
          </a:p>
          <a:p>
            <a:r>
              <a:rPr lang="en-US" dirty="0">
                <a:solidFill>
                  <a:srgbClr val="0E0E0E"/>
                </a:solidFill>
                <a:effectLst/>
                <a:latin typeface=".SF NS"/>
              </a:rPr>
              <a:t>• Use collaboration tools to monitor communication and task completion rates.</a:t>
            </a:r>
          </a:p>
          <a:p>
            <a:endParaRPr lang="en-US" dirty="0"/>
          </a:p>
        </p:txBody>
      </p:sp>
    </p:spTree>
    <p:extLst>
      <p:ext uri="{BB962C8B-B14F-4D97-AF65-F5344CB8AC3E}">
        <p14:creationId xmlns:p14="http://schemas.microsoft.com/office/powerpoint/2010/main" val="12416002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85060"/>
            <a:ext cx="3729076" cy="1148317"/>
          </a:xfrm>
        </p:spPr>
        <p:txBody>
          <a:bodyPr vert="horz" lIns="91440" tIns="45720" rIns="91440" bIns="45720" rtlCol="0" anchor="ctr">
            <a:normAutofit fontScale="90000"/>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78987" y="595424"/>
            <a:ext cx="9905046" cy="6262576"/>
          </a:xfrm>
        </p:spPr>
        <p:txBody>
          <a:bodyPr vert="horz" lIns="91440" tIns="45720" rIns="91440" bIns="45720" rtlCol="0">
            <a:normAutofit/>
          </a:bodyPr>
          <a:lstStyle/>
          <a:p>
            <a:endParaRPr lang="en-US" b="0" i="0" u="none" strike="noStrike" baseline="0" dirty="0">
              <a:latin typeface="Calibri" panose="020F0502020204030204" pitchFamily="34" charset="0"/>
              <a:cs typeface="Calibri" panose="020F0502020204030204" pitchFamily="34" charset="0"/>
            </a:endParaRPr>
          </a:p>
          <a:p>
            <a:r>
              <a:rPr lang="en-US" sz="2600" b="0" i="0" u="none" strike="noStrike" baseline="0" dirty="0">
                <a:latin typeface="Calibri" panose="020F0502020204030204" pitchFamily="34" charset="0"/>
                <a:cs typeface="Calibri" panose="020F0502020204030204" pitchFamily="34" charset="0"/>
              </a:rPr>
              <a:t>Plans to evaluate your changes </a:t>
            </a:r>
          </a:p>
          <a:p>
            <a:pPr marL="0" indent="0">
              <a:buNone/>
            </a:pPr>
            <a:r>
              <a:rPr lang="en-US" sz="1400" b="1" dirty="0">
                <a:solidFill>
                  <a:srgbClr val="0E0E0E"/>
                </a:solidFill>
                <a:effectLst/>
                <a:latin typeface="Calibri" panose="020F0502020204030204" pitchFamily="34" charset="0"/>
                <a:cs typeface="Calibri" panose="020F0502020204030204" pitchFamily="34" charset="0"/>
              </a:rPr>
              <a:t>Facility Management Factors</a:t>
            </a:r>
            <a:endParaRPr lang="en-US" sz="1400" dirty="0">
              <a:solidFill>
                <a:srgbClr val="0E0E0E"/>
              </a:solidFill>
              <a:effectLst/>
              <a:latin typeface="Calibri" panose="020F0502020204030204" pitchFamily="34" charset="0"/>
              <a:cs typeface="Calibri" panose="020F0502020204030204" pitchFamily="34" charset="0"/>
            </a:endParaRPr>
          </a:p>
          <a:p>
            <a:pPr marL="0" indent="0">
              <a:buNone/>
            </a:pPr>
            <a:r>
              <a:rPr lang="en-US" sz="1400" b="1" dirty="0">
                <a:solidFill>
                  <a:srgbClr val="0E0E0E"/>
                </a:solidFill>
                <a:effectLst/>
                <a:latin typeface="Calibri" panose="020F0502020204030204" pitchFamily="34" charset="0"/>
                <a:cs typeface="Calibri" panose="020F0502020204030204" pitchFamily="34" charset="0"/>
              </a:rPr>
              <a:t>    </a:t>
            </a:r>
            <a:r>
              <a:rPr lang="en-US" sz="1400" dirty="0">
                <a:solidFill>
                  <a:srgbClr val="0E0E0E"/>
                </a:solidFill>
                <a:effectLst/>
                <a:latin typeface="Calibri" panose="020F0502020204030204" pitchFamily="34" charset="0"/>
                <a:cs typeface="Calibri" panose="020F0502020204030204" pitchFamily="34" charset="0"/>
              </a:rPr>
              <a:t>Space Utilization:</a:t>
            </a:r>
          </a:p>
          <a:p>
            <a:r>
              <a:rPr lang="en-US" sz="1400" dirty="0">
                <a:solidFill>
                  <a:srgbClr val="0E0E0E"/>
                </a:solidFill>
                <a:effectLst/>
                <a:latin typeface="Calibri" panose="020F0502020204030204" pitchFamily="34" charset="0"/>
                <a:cs typeface="Calibri" panose="020F0502020204030204" pitchFamily="34" charset="0"/>
              </a:rPr>
              <a:t>• Evaluate Space Optimization:</a:t>
            </a:r>
          </a:p>
          <a:p>
            <a:r>
              <a:rPr lang="en-US" sz="1400" dirty="0">
                <a:solidFill>
                  <a:srgbClr val="0E0E0E"/>
                </a:solidFill>
                <a:effectLst/>
                <a:latin typeface="Calibri" panose="020F0502020204030204" pitchFamily="34" charset="0"/>
                <a:cs typeface="Calibri" panose="020F0502020204030204" pitchFamily="34" charset="0"/>
              </a:rPr>
              <a:t>• Measure the utilization rate of each area within the facility.</a:t>
            </a:r>
          </a:p>
          <a:p>
            <a:r>
              <a:rPr lang="en-US" sz="1400" dirty="0">
                <a:solidFill>
                  <a:srgbClr val="0E0E0E"/>
                </a:solidFill>
                <a:effectLst/>
                <a:latin typeface="Calibri" panose="020F0502020204030204" pitchFamily="34" charset="0"/>
                <a:cs typeface="Calibri" panose="020F0502020204030204" pitchFamily="34" charset="0"/>
              </a:rPr>
              <a:t>• Conduct space audits to assess how effectively the available space is being used.</a:t>
            </a:r>
          </a:p>
          <a:p>
            <a:r>
              <a:rPr lang="en-US" sz="1400" dirty="0">
                <a:solidFill>
                  <a:srgbClr val="0E0E0E"/>
                </a:solidFill>
                <a:effectLst/>
                <a:latin typeface="Calibri" panose="020F0502020204030204" pitchFamily="34" charset="0"/>
                <a:cs typeface="Calibri" panose="020F0502020204030204" pitchFamily="34" charset="0"/>
              </a:rPr>
              <a:t>• Assess Workflow Efficiency:</a:t>
            </a:r>
          </a:p>
          <a:p>
            <a:r>
              <a:rPr lang="en-US" sz="1400" dirty="0">
                <a:solidFill>
                  <a:srgbClr val="0E0E0E"/>
                </a:solidFill>
                <a:effectLst/>
                <a:latin typeface="Calibri" panose="020F0502020204030204" pitchFamily="34" charset="0"/>
                <a:cs typeface="Calibri" panose="020F0502020204030204" pitchFamily="34" charset="0"/>
              </a:rPr>
              <a:t>• Track the time taken for each stage of the service process.</a:t>
            </a:r>
          </a:p>
          <a:p>
            <a:r>
              <a:rPr lang="en-US" sz="1400" dirty="0">
                <a:solidFill>
                  <a:srgbClr val="0E0E0E"/>
                </a:solidFill>
                <a:effectLst/>
                <a:latin typeface="Calibri" panose="020F0502020204030204" pitchFamily="34" charset="0"/>
                <a:cs typeface="Calibri" panose="020F0502020204030204" pitchFamily="34" charset="0"/>
              </a:rPr>
              <a:t>• Use lean management tools to identify bottlenecks and areas for improvement.</a:t>
            </a:r>
          </a:p>
          <a:p>
            <a:pPr marL="0" indent="0">
              <a:buNone/>
            </a:pPr>
            <a:r>
              <a:rPr lang="en-US" sz="1400" dirty="0">
                <a:solidFill>
                  <a:srgbClr val="0E0E0E"/>
                </a:solidFill>
                <a:latin typeface="Calibri" panose="020F050202020403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Internal Factors</a:t>
            </a:r>
            <a:endParaRPr lang="en-US" sz="1400" dirty="0">
              <a:solidFill>
                <a:srgbClr val="0E0E0E"/>
              </a:solidFill>
              <a:effectLst/>
              <a:latin typeface="Calibri" panose="020F0502020204030204" pitchFamily="34" charset="0"/>
              <a:cs typeface="Calibri" panose="020F0502020204030204" pitchFamily="34" charset="0"/>
            </a:endParaRPr>
          </a:p>
          <a:p>
            <a:pPr marL="0" indent="0">
              <a:buNone/>
            </a:pPr>
            <a:r>
              <a:rPr lang="en-US" sz="1400" b="1" dirty="0">
                <a:solidFill>
                  <a:srgbClr val="0E0E0E"/>
                </a:solidFill>
                <a:effectLst/>
                <a:latin typeface="Calibri" panose="020F0502020204030204" pitchFamily="34" charset="0"/>
                <a:cs typeface="Calibri" panose="020F0502020204030204" pitchFamily="34" charset="0"/>
              </a:rPr>
              <a:t>   </a:t>
            </a:r>
            <a:r>
              <a:rPr lang="en-US" sz="1400" dirty="0">
                <a:solidFill>
                  <a:srgbClr val="0E0E0E"/>
                </a:solidFill>
                <a:effectLst/>
                <a:latin typeface="Calibri" panose="020F0502020204030204" pitchFamily="34" charset="0"/>
                <a:cs typeface="Calibri" panose="020F0502020204030204" pitchFamily="34" charset="0"/>
              </a:rPr>
              <a:t>Staffing Levels:</a:t>
            </a:r>
          </a:p>
          <a:p>
            <a:r>
              <a:rPr lang="en-US" sz="1400" dirty="0">
                <a:solidFill>
                  <a:srgbClr val="0E0E0E"/>
                </a:solidFill>
                <a:effectLst/>
                <a:latin typeface="Calibri" panose="020F0502020204030204" pitchFamily="34" charset="0"/>
                <a:cs typeface="Calibri" panose="020F0502020204030204" pitchFamily="34" charset="0"/>
              </a:rPr>
              <a:t>• Monitor Staffing Metrics:</a:t>
            </a:r>
          </a:p>
          <a:p>
            <a:r>
              <a:rPr lang="en-US" sz="1400" dirty="0">
                <a:solidFill>
                  <a:srgbClr val="0E0E0E"/>
                </a:solidFill>
                <a:effectLst/>
                <a:latin typeface="Calibri" panose="020F0502020204030204" pitchFamily="34" charset="0"/>
                <a:cs typeface="Calibri" panose="020F0502020204030204" pitchFamily="34" charset="0"/>
              </a:rPr>
              <a:t>• Measure staff-to-customer ratios during peak and off-peak times.</a:t>
            </a:r>
          </a:p>
          <a:p>
            <a:r>
              <a:rPr lang="en-US" sz="1400" dirty="0">
                <a:solidFill>
                  <a:srgbClr val="0E0E0E"/>
                </a:solidFill>
                <a:effectLst/>
                <a:latin typeface="Calibri" panose="020F0502020204030204" pitchFamily="34" charset="0"/>
                <a:cs typeface="Calibri" panose="020F0502020204030204" pitchFamily="34" charset="0"/>
              </a:rPr>
              <a:t>• Track overtime and under-utilization to balance staffing levels effectively.</a:t>
            </a:r>
          </a:p>
          <a:p>
            <a:pPr marL="0" indent="0">
              <a:buNone/>
            </a:pP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96789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6746" y="85060"/>
            <a:ext cx="3729076" cy="1148317"/>
          </a:xfrm>
        </p:spPr>
        <p:txBody>
          <a:bodyPr vert="horz" lIns="91440" tIns="45720" rIns="91440" bIns="45720" rtlCol="0" anchor="ctr">
            <a:normAutofit fontScale="90000"/>
          </a:bodyPr>
          <a:lstStyle/>
          <a:p>
            <a:pPr>
              <a:lnSpc>
                <a:spcPct val="90000"/>
              </a:lnSpc>
            </a:pPr>
            <a:r>
              <a:rPr lang="en-US" sz="3200" b="1" i="0" u="none" strike="noStrike" baseline="0" dirty="0">
                <a:solidFill>
                  <a:schemeClr val="tx1"/>
                </a:solidFill>
              </a:rPr>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78987" y="595424"/>
            <a:ext cx="9905046" cy="6262576"/>
          </a:xfrm>
        </p:spPr>
        <p:txBody>
          <a:bodyPr vert="horz" lIns="91440" tIns="45720" rIns="91440" bIns="45720" rtlCol="0">
            <a:normAutofit/>
          </a:bodyPr>
          <a:lstStyle/>
          <a:p>
            <a:endParaRPr lang="en-US" b="0" i="0" u="none" strike="noStrike" baseline="0" dirty="0"/>
          </a:p>
          <a:p>
            <a:r>
              <a:rPr lang="en-US" sz="1700" b="0" i="0" u="none" strike="noStrike" baseline="0" dirty="0"/>
              <a:t>Plans to evaluate your changes </a:t>
            </a:r>
          </a:p>
          <a:p>
            <a:endParaRPr lang="en-US" sz="1700" dirty="0">
              <a:solidFill>
                <a:srgbClr val="0E0E0E"/>
              </a:solidFill>
              <a:effectLst/>
              <a:latin typeface=".SF NS"/>
            </a:endParaRPr>
          </a:p>
          <a:p>
            <a:pPr marL="0" indent="0">
              <a:buNone/>
            </a:pPr>
            <a:r>
              <a:rPr lang="en-US" sz="1400" b="1" dirty="0">
                <a:solidFill>
                  <a:srgbClr val="0E0E0E"/>
                </a:solidFill>
                <a:effectLst/>
                <a:latin typeface=".SF NS"/>
              </a:rPr>
              <a:t>Management Practices:</a:t>
            </a:r>
            <a:endParaRPr lang="en-US" sz="1400" dirty="0">
              <a:solidFill>
                <a:srgbClr val="0E0E0E"/>
              </a:solidFill>
              <a:effectLst/>
              <a:latin typeface=".SF NS"/>
            </a:endParaRPr>
          </a:p>
          <a:p>
            <a:pPr marL="0" indent="0">
              <a:buNone/>
            </a:pPr>
            <a:r>
              <a:rPr lang="en-US" sz="1400" dirty="0">
                <a:solidFill>
                  <a:srgbClr val="0E0E0E"/>
                </a:solidFill>
                <a:latin typeface=".SF NS"/>
              </a:rPr>
              <a:t>  </a:t>
            </a:r>
            <a:r>
              <a:rPr lang="en-US" sz="1400" dirty="0">
                <a:solidFill>
                  <a:srgbClr val="0E0E0E"/>
                </a:solidFill>
                <a:effectLst/>
                <a:latin typeface=".SF NS"/>
              </a:rPr>
              <a:t>• </a:t>
            </a:r>
            <a:r>
              <a:rPr lang="en-US" sz="1400" b="1" dirty="0">
                <a:solidFill>
                  <a:srgbClr val="0E0E0E"/>
                </a:solidFill>
                <a:effectLst/>
                <a:latin typeface=".SF NS"/>
              </a:rPr>
              <a:t>Measure Management Effectiveness:</a:t>
            </a:r>
            <a:endParaRPr lang="en-US" sz="1400" dirty="0">
              <a:solidFill>
                <a:srgbClr val="0E0E0E"/>
              </a:solidFill>
              <a:effectLst/>
              <a:latin typeface=".SF NS"/>
            </a:endParaRPr>
          </a:p>
          <a:p>
            <a:r>
              <a:rPr lang="en-US" sz="1400" dirty="0">
                <a:solidFill>
                  <a:srgbClr val="0E0E0E"/>
                </a:solidFill>
                <a:effectLst/>
                <a:latin typeface=".SF NS"/>
              </a:rPr>
              <a:t>• Use employee feedback and satisfaction surveys to evaluate management practices.</a:t>
            </a:r>
          </a:p>
          <a:p>
            <a:r>
              <a:rPr lang="en-US" sz="1400" dirty="0">
                <a:solidFill>
                  <a:srgbClr val="0E0E0E"/>
                </a:solidFill>
                <a:effectLst/>
                <a:latin typeface=".SF NS"/>
              </a:rPr>
              <a:t>• Monitor performance metrics to ensure alignment with operational goals.</a:t>
            </a:r>
          </a:p>
          <a:p>
            <a:pPr marL="0" indent="0">
              <a:buNone/>
            </a:pPr>
            <a:r>
              <a:rPr lang="en-US" sz="1400" dirty="0">
                <a:solidFill>
                  <a:srgbClr val="0E0E0E"/>
                </a:solidFill>
                <a:effectLst/>
                <a:latin typeface=".SF NS"/>
              </a:rPr>
              <a:t>  • </a:t>
            </a:r>
            <a:r>
              <a:rPr lang="en-US" sz="1400" b="1" dirty="0">
                <a:solidFill>
                  <a:srgbClr val="0E0E0E"/>
                </a:solidFill>
                <a:effectLst/>
                <a:latin typeface=".SF NS"/>
              </a:rPr>
              <a:t>Assess Communication and Coordination:</a:t>
            </a:r>
            <a:endParaRPr lang="en-US" sz="1400" dirty="0">
              <a:solidFill>
                <a:srgbClr val="0E0E0E"/>
              </a:solidFill>
              <a:effectLst/>
              <a:latin typeface=".SF NS"/>
            </a:endParaRPr>
          </a:p>
          <a:p>
            <a:r>
              <a:rPr lang="en-US" sz="1400" dirty="0">
                <a:solidFill>
                  <a:srgbClr val="0E0E0E"/>
                </a:solidFill>
                <a:effectLst/>
                <a:latin typeface=".SF NS"/>
              </a:rPr>
              <a:t>• Track the frequency and effectiveness of team meetings.</a:t>
            </a:r>
          </a:p>
          <a:p>
            <a:r>
              <a:rPr lang="en-US" sz="1400" dirty="0">
                <a:solidFill>
                  <a:srgbClr val="0E0E0E"/>
                </a:solidFill>
                <a:effectLst/>
                <a:latin typeface=".SF NS"/>
              </a:rPr>
              <a:t>• Use collaboration tools to monitor communication and task completion rates.</a:t>
            </a:r>
          </a:p>
          <a:p>
            <a:endParaRPr lang="en-US" dirty="0"/>
          </a:p>
        </p:txBody>
      </p:sp>
    </p:spTree>
    <p:extLst>
      <p:ext uri="{BB962C8B-B14F-4D97-AF65-F5344CB8AC3E}">
        <p14:creationId xmlns:p14="http://schemas.microsoft.com/office/powerpoint/2010/main" val="1326029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18437"/>
            <a:ext cx="4184035" cy="4722924"/>
          </a:xfrm>
        </p:spPr>
        <p:txBody>
          <a:bodyPr>
            <a:normAutofit/>
          </a:bodyPr>
          <a:lstStyle/>
          <a:p>
            <a:r>
              <a:rPr lang="en-US" sz="1400" dirty="0"/>
              <a:t>Obviously, one item RO’s (43%) are way above the guide of 10-15% and a major concern relating to service profitability.</a:t>
            </a:r>
          </a:p>
          <a:p>
            <a:r>
              <a:rPr lang="en-US" sz="1400" dirty="0"/>
              <a:t>Are our Service Advisors order takers or salespeople?</a:t>
            </a:r>
          </a:p>
          <a:p>
            <a:r>
              <a:rPr lang="en-US" sz="1400" dirty="0"/>
              <a:t>We are low in our repair order percentage in this analysis. Repair sales as a percentage should be at least 40% and ours shows 31.49%</a:t>
            </a:r>
          </a:p>
          <a:p>
            <a:r>
              <a:rPr lang="en-US" sz="1400" dirty="0"/>
              <a:t>FRH’s per RO is low also. This analysis shows 1.10 FRH per RO. While competitive is in this number, it should be closer to 2.0 FRH per RO with maintenance and repair included.</a:t>
            </a:r>
          </a:p>
          <a:p>
            <a:r>
              <a:rPr lang="en-US" sz="1400" dirty="0"/>
              <a:t>Another observation from the numbers show our Repair FRH percentage as 31.5%. Nada guide is 40%. To me, this indicates we are not capitalizing on higher cost jobs for our technicians. </a:t>
            </a:r>
          </a:p>
          <a:p>
            <a:endParaRPr lang="en-US" sz="1400"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089524" y="446567"/>
            <a:ext cx="6499964" cy="6092455"/>
          </a:xfrm>
        </p:spPr>
      </p:pic>
    </p:spTree>
    <p:extLst>
      <p:ext uri="{BB962C8B-B14F-4D97-AF65-F5344CB8AC3E}">
        <p14:creationId xmlns:p14="http://schemas.microsoft.com/office/powerpoint/2010/main" val="41671174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77927"/>
            <a:ext cx="8596668" cy="4563436"/>
          </a:xfrm>
        </p:spPr>
        <p:txBody>
          <a:bodyPr/>
          <a:lstStyle/>
          <a:p>
            <a:r>
              <a:rPr lang="en-US" dirty="0"/>
              <a:t>Strengths</a:t>
            </a:r>
          </a:p>
          <a:p>
            <a:pPr marL="0" indent="0">
              <a:buNone/>
            </a:pPr>
            <a:r>
              <a:rPr lang="en-US" sz="1600" b="0" i="0" u="none" strike="noStrike" dirty="0">
                <a:solidFill>
                  <a:srgbClr val="212121"/>
                </a:solidFill>
                <a:effectLst/>
                <a:latin typeface="Calibri" panose="020F0502020204030204" pitchFamily="34" charset="0"/>
                <a:cs typeface="Calibri" panose="020F0502020204030204" pitchFamily="34" charset="0"/>
              </a:rPr>
              <a:t>      </a:t>
            </a:r>
          </a:p>
          <a:p>
            <a:pPr>
              <a:buSzPct val="100000"/>
              <a:buFont typeface="Courier New" panose="02070309020205020404" pitchFamily="49" charset="0"/>
              <a:buChar char="o"/>
            </a:pPr>
            <a:r>
              <a:rPr lang="en-US" sz="1600" dirty="0">
                <a:solidFill>
                  <a:srgbClr val="212121"/>
                </a:solidFill>
                <a:latin typeface="Calibri" panose="020F0502020204030204" pitchFamily="34" charset="0"/>
                <a:cs typeface="Calibri" panose="020F0502020204030204" pitchFamily="34" charset="0"/>
              </a:rPr>
              <a:t>Loyal </a:t>
            </a:r>
            <a:r>
              <a:rPr lang="en-US" sz="1600" b="0" i="0" u="none" strike="noStrike" dirty="0">
                <a:solidFill>
                  <a:srgbClr val="212121"/>
                </a:solidFill>
                <a:effectLst/>
                <a:latin typeface="Calibri" panose="020F0502020204030204" pitchFamily="34" charset="0"/>
                <a:cs typeface="Calibri" panose="020F0502020204030204" pitchFamily="34" charset="0"/>
              </a:rPr>
              <a:t>customers created from good service</a:t>
            </a:r>
          </a:p>
          <a:p>
            <a:r>
              <a:rPr lang="en-US" sz="1600" dirty="0">
                <a:latin typeface="Calibri" panose="020F0502020204030204" pitchFamily="34" charset="0"/>
                <a:cs typeface="Calibri" panose="020F0502020204030204" pitchFamily="34" charset="0"/>
              </a:rPr>
              <a:t>Extremely knowledgeable shop foreman eager to teach and help</a:t>
            </a:r>
          </a:p>
          <a:p>
            <a:r>
              <a:rPr lang="en-US" sz="1600" dirty="0">
                <a:latin typeface="Calibri" panose="020F0502020204030204" pitchFamily="34" charset="0"/>
                <a:cs typeface="Calibri" panose="020F0502020204030204" pitchFamily="34" charset="0"/>
              </a:rPr>
              <a:t>High ration of MDT’s to non-MDT’s for assistance</a:t>
            </a:r>
          </a:p>
          <a:p>
            <a:r>
              <a:rPr lang="en-US" sz="1600" dirty="0">
                <a:latin typeface="Calibri" panose="020F0502020204030204" pitchFamily="34" charset="0"/>
                <a:cs typeface="Calibri" panose="020F0502020204030204" pitchFamily="34" charset="0"/>
              </a:rPr>
              <a:t>Well trained technicians, company paid ASE certification</a:t>
            </a:r>
          </a:p>
          <a:p>
            <a:r>
              <a:rPr lang="en-US" sz="1600" dirty="0">
                <a:latin typeface="Calibri" panose="020F0502020204030204" pitchFamily="34" charset="0"/>
                <a:cs typeface="Calibri" panose="020F0502020204030204" pitchFamily="34" charset="0"/>
              </a:rPr>
              <a:t>Availability of service loaner vehicles and LYFT rides for customers</a:t>
            </a:r>
          </a:p>
          <a:p>
            <a:r>
              <a:rPr lang="en-US" sz="1600" dirty="0">
                <a:latin typeface="Calibri" panose="020F0502020204030204" pitchFamily="34" charset="0"/>
                <a:cs typeface="Calibri" panose="020F0502020204030204" pitchFamily="34" charset="0"/>
              </a:rPr>
              <a:t>Service technicians can request to be paid for extra time for repairs when FRH does not cover time spent on the job</a:t>
            </a:r>
          </a:p>
          <a:p>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92213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29071"/>
            <a:ext cx="8596668" cy="4712292"/>
          </a:xfrm>
        </p:spPr>
        <p:txBody>
          <a:bodyPr/>
          <a:lstStyle/>
          <a:p>
            <a:r>
              <a:rPr lang="en-US" dirty="0"/>
              <a:t>Weaknesses</a:t>
            </a:r>
          </a:p>
          <a:p>
            <a:pPr marL="0" indent="0">
              <a:buNone/>
            </a:pPr>
            <a:br>
              <a:rPr lang="en-US" dirty="0"/>
            </a:br>
            <a:r>
              <a:rPr lang="en-US" sz="1600" b="0" i="0" u="none" strike="noStrike" dirty="0">
                <a:solidFill>
                  <a:srgbClr val="212121"/>
                </a:solidFill>
                <a:effectLst/>
                <a:latin typeface="Calibri" panose="020F0502020204030204" pitchFamily="34" charset="0"/>
                <a:cs typeface="Calibri" panose="020F0502020204030204" pitchFamily="34" charset="0"/>
              </a:rPr>
              <a:t>       Service staff morale can be low at times</a:t>
            </a:r>
          </a:p>
          <a:p>
            <a:pPr marL="0" indent="0">
              <a:buNone/>
            </a:pPr>
            <a:r>
              <a:rPr lang="en-US" sz="1600" b="0" i="0" u="none" strike="noStrike" dirty="0">
                <a:solidFill>
                  <a:srgbClr val="212121"/>
                </a:solidFill>
                <a:effectLst/>
                <a:latin typeface="Calibri" panose="020F0502020204030204" pitchFamily="34" charset="0"/>
                <a:cs typeface="Calibri" panose="020F0502020204030204" pitchFamily="34" charset="0"/>
              </a:rPr>
              <a:t>       No service meetings that include advisors and techs (not on the same page at times)</a:t>
            </a:r>
          </a:p>
          <a:p>
            <a:r>
              <a:rPr lang="en-US" sz="1600" b="0" i="0" u="none" strike="noStrike" dirty="0">
                <a:solidFill>
                  <a:srgbClr val="212121"/>
                </a:solidFill>
                <a:effectLst/>
                <a:latin typeface="Calibri" panose="020F0502020204030204" pitchFamily="34" charset="0"/>
                <a:cs typeface="Calibri" panose="020F0502020204030204" pitchFamily="34" charset="0"/>
              </a:rPr>
              <a:t>Lack of communication between the fixed ops departments</a:t>
            </a:r>
          </a:p>
          <a:p>
            <a:r>
              <a:rPr lang="en-US" sz="1600" dirty="0">
                <a:solidFill>
                  <a:srgbClr val="212121"/>
                </a:solidFill>
                <a:latin typeface="Calibri" panose="020F0502020204030204" pitchFamily="34" charset="0"/>
                <a:cs typeface="Calibri" panose="020F0502020204030204" pitchFamily="34" charset="0"/>
              </a:rPr>
              <a:t>Need additional brake lathe</a:t>
            </a:r>
            <a:endParaRPr lang="en-US" sz="1600" b="0" i="0" u="none" strike="noStrike" dirty="0">
              <a:solidFill>
                <a:srgbClr val="212121"/>
              </a:solidFill>
              <a:effectLst/>
              <a:latin typeface="Calibri" panose="020F0502020204030204" pitchFamily="34" charset="0"/>
              <a:cs typeface="Calibri" panose="020F0502020204030204" pitchFamily="34" charset="0"/>
            </a:endParaRPr>
          </a:p>
          <a:p>
            <a:r>
              <a:rPr lang="en-US" sz="1600" dirty="0">
                <a:solidFill>
                  <a:srgbClr val="212121"/>
                </a:solidFill>
                <a:latin typeface="Calibri" panose="020F0502020204030204" pitchFamily="34" charset="0"/>
                <a:cs typeface="Calibri" panose="020F0502020204030204" pitchFamily="34" charset="0"/>
              </a:rPr>
              <a:t>Wait time for basic services at times</a:t>
            </a:r>
          </a:p>
          <a:p>
            <a:r>
              <a:rPr lang="en-US" sz="1600" dirty="0">
                <a:solidFill>
                  <a:srgbClr val="212121"/>
                </a:solidFill>
                <a:latin typeface="Calibri" panose="020F0502020204030204" pitchFamily="34" charset="0"/>
                <a:cs typeface="Calibri" panose="020F0502020204030204" pitchFamily="34" charset="0"/>
              </a:rPr>
              <a:t>Leadership</a:t>
            </a:r>
          </a:p>
          <a:p>
            <a:r>
              <a:rPr lang="en-US" sz="1600" dirty="0">
                <a:solidFill>
                  <a:srgbClr val="212121"/>
                </a:solidFill>
                <a:latin typeface="Calibri" panose="020F0502020204030204" pitchFamily="34" charset="0"/>
                <a:cs typeface="Calibri" panose="020F0502020204030204" pitchFamily="34" charset="0"/>
              </a:rPr>
              <a:t>Company policies are dated </a:t>
            </a:r>
          </a:p>
          <a:p>
            <a:r>
              <a:rPr lang="en-US" sz="1600" dirty="0">
                <a:solidFill>
                  <a:srgbClr val="212121"/>
                </a:solidFill>
                <a:latin typeface="Calibri" panose="020F0502020204030204" pitchFamily="34" charset="0"/>
                <a:cs typeface="Calibri" panose="020F0502020204030204" pitchFamily="34" charset="0"/>
              </a:rPr>
              <a:t>Wages and incentives may not be competitive to keep seasoned employees</a:t>
            </a:r>
          </a:p>
          <a:p>
            <a:r>
              <a:rPr lang="en-US" sz="1600" dirty="0">
                <a:solidFill>
                  <a:srgbClr val="212121"/>
                </a:solidFill>
                <a:latin typeface="Calibri" panose="020F0502020204030204" pitchFamily="34" charset="0"/>
                <a:cs typeface="Calibri" panose="020F0502020204030204" pitchFamily="34" charset="0"/>
              </a:rPr>
              <a:t>Lack of dispatcher in the shop</a:t>
            </a:r>
          </a:p>
          <a:p>
            <a:r>
              <a:rPr lang="en-US" sz="1600" dirty="0">
                <a:solidFill>
                  <a:srgbClr val="212121"/>
                </a:solidFill>
                <a:latin typeface="Calibri" panose="020F0502020204030204" pitchFamily="34" charset="0"/>
                <a:cs typeface="Calibri" panose="020F0502020204030204" pitchFamily="34" charset="0"/>
              </a:rPr>
              <a:t>Internet speed for OEM downloads</a:t>
            </a:r>
          </a:p>
          <a:p>
            <a:endParaRPr lang="en-US" sz="1600" b="0" i="0" u="none" strike="noStrike" dirty="0">
              <a:solidFill>
                <a:srgbClr val="212121"/>
              </a:solidFill>
              <a:effectLst/>
              <a:latin typeface="Calibri" panose="020F0502020204030204" pitchFamily="34" charset="0"/>
              <a:cs typeface="Calibri" panose="020F0502020204030204" pitchFamily="34" charset="0"/>
            </a:endParaRPr>
          </a:p>
          <a:p>
            <a:endParaRPr lang="en-US" sz="1400" b="0" i="0" u="none" strike="noStrike" dirty="0">
              <a:solidFill>
                <a:srgbClr val="212121"/>
              </a:solidFill>
              <a:effectLst/>
              <a:latin typeface="Calibri" panose="020F0502020204030204" pitchFamily="34" charset="0"/>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417698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70122"/>
            <a:ext cx="8596668" cy="669122"/>
          </a:xfrm>
        </p:spPr>
        <p:txBody>
          <a:bodyPr>
            <a:normAutofit/>
          </a:bodyPr>
          <a:lstStyle/>
          <a:p>
            <a:r>
              <a:rPr lang="en-US" b="1" i="0" u="none" strike="noStrike" baseline="0" dirty="0">
                <a:solidFill>
                  <a:srgbClr val="221E1F"/>
                </a:solidFill>
                <a:latin typeface="Calibri" panose="020F0502020204030204" pitchFamily="34" charset="0"/>
              </a:rPr>
              <a:t>Marketing</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488515"/>
            <a:ext cx="9253475" cy="6199364"/>
          </a:xfrm>
        </p:spPr>
        <p:txBody>
          <a:bodyPr>
            <a:normAutofit/>
          </a:bodyPr>
          <a:lstStyle/>
          <a:p>
            <a:pPr marL="0" indent="0">
              <a:buNone/>
            </a:pPr>
            <a:r>
              <a:rPr lang="en-US" b="0" i="0" u="none" strike="noStrike" baseline="0" dirty="0">
                <a:solidFill>
                  <a:schemeClr val="tx1"/>
                </a:solidFill>
                <a:latin typeface="Calibri" panose="020F0502020204030204" pitchFamily="34" charset="0"/>
                <a:cs typeface="Calibri" panose="020F0502020204030204" pitchFamily="34" charset="0"/>
              </a:rPr>
              <a:t>	</a:t>
            </a:r>
          </a:p>
          <a:p>
            <a:r>
              <a:rPr lang="en-US" b="1" i="0" u="none" strike="noStrike" baseline="0" dirty="0">
                <a:solidFill>
                  <a:schemeClr val="tx1"/>
                </a:solidFill>
                <a:latin typeface="Calibri" panose="020F0502020204030204" pitchFamily="34" charset="0"/>
                <a:cs typeface="Calibri" panose="020F0502020204030204" pitchFamily="34" charset="0"/>
              </a:rPr>
              <a:t>Goals for improvement</a:t>
            </a:r>
          </a:p>
          <a:p>
            <a:endParaRPr lang="en-US" sz="1400" b="0" i="0" u="none" strike="noStrike" baseline="0" dirty="0">
              <a:solidFill>
                <a:schemeClr val="tx1"/>
              </a:solidFill>
              <a:latin typeface="Calibri" panose="020F0502020204030204" pitchFamily="34" charset="0"/>
              <a:cs typeface="Calibri" panose="020F0502020204030204" pitchFamily="34" charset="0"/>
            </a:endParaRPr>
          </a:p>
          <a:p>
            <a:pPr marL="0" indent="0">
              <a:buNone/>
            </a:pPr>
            <a:r>
              <a:rPr lang="en-US" sz="1300" kern="0" dirty="0">
                <a:solidFill>
                  <a:schemeClr val="tx1"/>
                </a:solidFill>
                <a:effectLst/>
                <a:latin typeface="Calibri" panose="020F0502020204030204" pitchFamily="34" charset="0"/>
                <a:ea typeface="Aptos" panose="020B0004020202020204" pitchFamily="34" charset="0"/>
                <a:cs typeface="Calibri" panose="020F0502020204030204" pitchFamily="34" charset="0"/>
              </a:rPr>
              <a:t>	</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kern="0" dirty="0">
                <a:solidFill>
                  <a:schemeClr val="tx1"/>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Enhance Email and Direct Mail Strategy</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Increase open and conversion rates by personalizing content based 			on customer service history and preferences.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Refine Appointment Reminder System</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Decrease no-show rates by 20% with more effective SMS and email 			reminders, sent at optimal times based on customer behavior.</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Upgrade Website and SEO</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Improve online booking rates by 30% with a user-friendly interface and 					streamlined booking process; enhance SEO to boost visibility for service-related keywords.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Boost Social Media Interaction</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Grow social media following by 25% and increase engagement by 30% through 			interactive content, contests, and exclusive promotions.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Increase Digital Advertising ROI</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Achieve higher ROI by using advanced targeting techniques like lookalike 				audiences and retargeting of website visitors.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0" marR="0">
              <a:spcBef>
                <a:spcPts val="0"/>
              </a:spcBef>
              <a:spcAft>
                <a:spcPts val="0"/>
              </a:spcAf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Strengthen Community and Public Relations</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Increase participation in community events to enhance brand 			loyalty and</a:t>
            </a:r>
            <a:r>
              <a:rPr lang="en-US" sz="1400" kern="0" dirty="0">
                <a:solidFill>
                  <a:srgbClr val="0E0E0E"/>
                </a:solidFill>
                <a:latin typeface="Calibri" panose="020F0502020204030204" pitchFamily="34" charset="0"/>
                <a:ea typeface="Aptos" panose="020B0004020202020204" pitchFamily="34" charset="0"/>
                <a:cs typeface="Calibri" panose="020F0502020204030204" pitchFamily="34" charset="0"/>
              </a:rPr>
              <a:t> l</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ocal reputation.</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Leverage Customer Reviews</a:t>
            </a:r>
            <a:r>
              <a:rPr lang="en-US" sz="1400" dirty="0">
                <a:solidFill>
                  <a:srgbClr val="0E0E0E"/>
                </a:solidFill>
                <a:effectLst/>
                <a:latin typeface="Calibri" panose="020F0502020204030204" pitchFamily="34" charset="0"/>
                <a:cs typeface="Calibri" panose="020F0502020204030204" pitchFamily="34" charset="0"/>
              </a:rPr>
              <a:t>: Improve average rating on review platforms by engaging with customers post-				service to encourage and guide positive reviews.</a:t>
            </a:r>
          </a:p>
          <a:p>
            <a:pPr marL="457200" lvl="1" indent="0">
              <a:buNone/>
            </a:pPr>
            <a:r>
              <a:rPr lang="en-US" sz="1400" dirty="0">
                <a:solidFill>
                  <a:srgbClr val="0E0E0E"/>
                </a:solidFill>
                <a:effectLst/>
                <a:latin typeface="Calibri" panose="020F0502020204030204" pitchFamily="34" charset="0"/>
                <a:cs typeface="Calibri" panose="020F0502020204030204" pitchFamily="34" charset="0"/>
              </a:rPr>
              <a:t> 	</a:t>
            </a:r>
            <a:r>
              <a:rPr lang="en-US" sz="1400" b="1" dirty="0">
                <a:solidFill>
                  <a:srgbClr val="0E0E0E"/>
                </a:solidFill>
                <a:effectLst/>
                <a:latin typeface="Calibri" panose="020F0502020204030204" pitchFamily="34" charset="0"/>
                <a:cs typeface="Calibri" panose="020F0502020204030204" pitchFamily="34" charset="0"/>
              </a:rPr>
              <a:t>Expand Partnerships with Local Institutions</a:t>
            </a:r>
            <a:r>
              <a:rPr lang="en-US" sz="1400" dirty="0">
                <a:solidFill>
                  <a:srgbClr val="0E0E0E"/>
                </a:solidFill>
                <a:effectLst/>
                <a:latin typeface="Calibri" panose="020F0502020204030204" pitchFamily="34" charset="0"/>
                <a:cs typeface="Calibri" panose="020F0502020204030204" pitchFamily="34" charset="0"/>
              </a:rPr>
              <a:t>: Develop new partnerships with additional local technical schools 		and businesses to offer services and parts, increasing referral traffic and customer base.</a:t>
            </a:r>
          </a:p>
          <a:p>
            <a:pPr marL="165100" marR="0" indent="-165100">
              <a:lnSpc>
                <a:spcPct val="135000"/>
              </a:lnSpc>
              <a:spcBef>
                <a:spcPts val="0"/>
              </a:spcBef>
              <a:spcAft>
                <a:spcPts val="0"/>
              </a:spcAft>
              <a:tabLst>
                <a:tab pos="63500" algn="r"/>
                <a:tab pos="165100" algn="l"/>
              </a:tabLst>
            </a:pPr>
            <a:endParaRPr lang="en-US" sz="1400" b="0" i="0" u="none" strike="noStrike" baseline="0" dirty="0">
              <a:solidFill>
                <a:schemeClr val="tx1"/>
              </a:solidFill>
              <a:latin typeface="Calibri" panose="020F0502020204030204" pitchFamily="34" charset="0"/>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178966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52353"/>
            <a:ext cx="8596668" cy="4489009"/>
          </a:xfrm>
        </p:spPr>
        <p:txBody>
          <a:bodyPr/>
          <a:lstStyle/>
          <a:p>
            <a:r>
              <a:rPr lang="en-US" dirty="0">
                <a:latin typeface="Calibri" panose="020F0502020204030204" pitchFamily="34" charset="0"/>
                <a:cs typeface="Calibri" panose="020F0502020204030204" pitchFamily="34" charset="0"/>
              </a:rPr>
              <a:t>Opportunities</a:t>
            </a:r>
          </a:p>
          <a:p>
            <a:pPr marL="0" indent="0">
              <a:buNone/>
            </a:pPr>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Listening to staff - employee satisfaction translates to customer satisfaction</a:t>
            </a:r>
          </a:p>
          <a:p>
            <a:r>
              <a:rPr lang="en-US" dirty="0">
                <a:latin typeface="Calibri" panose="020F0502020204030204" pitchFamily="34" charset="0"/>
                <a:cs typeface="Calibri" panose="020F0502020204030204" pitchFamily="34" charset="0"/>
              </a:rPr>
              <a:t>Create a true HR department</a:t>
            </a:r>
          </a:p>
          <a:p>
            <a:r>
              <a:rPr lang="en-US" dirty="0">
                <a:latin typeface="Calibri" panose="020F0502020204030204" pitchFamily="34" charset="0"/>
                <a:cs typeface="Calibri" panose="020F0502020204030204" pitchFamily="34" charset="0"/>
              </a:rPr>
              <a:t>Increase transparency of communication</a:t>
            </a:r>
          </a:p>
          <a:p>
            <a:r>
              <a:rPr lang="en-US" dirty="0">
                <a:latin typeface="Calibri" panose="020F0502020204030204" pitchFamily="34" charset="0"/>
                <a:cs typeface="Calibri" panose="020F0502020204030204" pitchFamily="34" charset="0"/>
              </a:rPr>
              <a:t>Adjust service technician’s schedules during the week to offset early closure on Saturday’s* (interesting observation to follow up)</a:t>
            </a:r>
          </a:p>
          <a:p>
            <a:r>
              <a:rPr lang="en-US" dirty="0">
                <a:latin typeface="Calibri" panose="020F0502020204030204" pitchFamily="34" charset="0"/>
                <a:cs typeface="Calibri" panose="020F0502020204030204" pitchFamily="34" charset="0"/>
              </a:rPr>
              <a:t>Restart the video MPI for TXM department</a:t>
            </a:r>
          </a:p>
          <a:p>
            <a:r>
              <a:rPr lang="en-US" dirty="0">
                <a:latin typeface="Calibri" panose="020F0502020204030204" pitchFamily="34" charset="0"/>
                <a:cs typeface="Calibri" panose="020F0502020204030204" pitchFamily="34" charset="0"/>
              </a:rPr>
              <a:t>Explore possibility of shop dispatcher instead of electronic dispatch</a:t>
            </a:r>
          </a:p>
        </p:txBody>
      </p:sp>
    </p:spTree>
    <p:extLst>
      <p:ext uri="{BB962C8B-B14F-4D97-AF65-F5344CB8AC3E}">
        <p14:creationId xmlns:p14="http://schemas.microsoft.com/office/powerpoint/2010/main" val="3912869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29071"/>
            <a:ext cx="8596668" cy="4712292"/>
          </a:xfrm>
        </p:spPr>
        <p:txBody>
          <a:bodyPr/>
          <a:lstStyle/>
          <a:p>
            <a:r>
              <a:rPr lang="en-US" dirty="0">
                <a:latin typeface="Calibri" panose="020F0502020204030204" pitchFamily="34" charset="0"/>
                <a:cs typeface="Calibri" panose="020F0502020204030204" pitchFamily="34" charset="0"/>
              </a:rPr>
              <a:t>Threats</a:t>
            </a:r>
          </a:p>
          <a:p>
            <a:pPr marL="0" indent="0">
              <a:buNone/>
            </a:pPr>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Losing techs to external businesses such as FedEx, USPS, UPS and government repair facilities</a:t>
            </a:r>
          </a:p>
          <a:p>
            <a:r>
              <a:rPr lang="en-US" dirty="0">
                <a:latin typeface="Calibri" panose="020F0502020204030204" pitchFamily="34" charset="0"/>
                <a:cs typeface="Calibri" panose="020F0502020204030204" pitchFamily="34" charset="0"/>
              </a:rPr>
              <a:t>Location is in a high crime area (keeps some customers from servicing with us)</a:t>
            </a:r>
          </a:p>
          <a:p>
            <a:r>
              <a:rPr lang="en-US" dirty="0">
                <a:latin typeface="Calibri" panose="020F0502020204030204" pitchFamily="34" charset="0"/>
                <a:cs typeface="Calibri" panose="020F0502020204030204" pitchFamily="34" charset="0"/>
              </a:rPr>
              <a:t>Labor hours quoted for certain jobs are 2 to 3 times more than other dealers</a:t>
            </a:r>
          </a:p>
          <a:p>
            <a:r>
              <a:rPr lang="en-US" dirty="0">
                <a:latin typeface="Calibri" panose="020F0502020204030204" pitchFamily="34" charset="0"/>
                <a:cs typeface="Calibri" panose="020F0502020204030204" pitchFamily="34" charset="0"/>
              </a:rPr>
              <a:t>Not working on all makes and models</a:t>
            </a:r>
          </a:p>
          <a:p>
            <a:r>
              <a:rPr lang="en-US" dirty="0">
                <a:latin typeface="Calibri" panose="020F0502020204030204" pitchFamily="34" charset="0"/>
                <a:cs typeface="Calibri" panose="020F0502020204030204" pitchFamily="34" charset="0"/>
              </a:rPr>
              <a:t>Age of the current service technicians</a:t>
            </a:r>
          </a:p>
          <a:p>
            <a:r>
              <a:rPr lang="en-US" dirty="0">
                <a:latin typeface="Calibri" panose="020F0502020204030204" pitchFamily="34" charset="0"/>
                <a:cs typeface="Calibri" panose="020F0502020204030204" pitchFamily="34" charset="0"/>
              </a:rPr>
              <a:t>Parts supply chain issues</a:t>
            </a:r>
          </a:p>
          <a:p>
            <a:r>
              <a:rPr lang="en-US" dirty="0">
                <a:latin typeface="Calibri" panose="020F0502020204030204" pitchFamily="34" charset="0"/>
                <a:cs typeface="Calibri" panose="020F0502020204030204" pitchFamily="34" charset="0"/>
              </a:rPr>
              <a:t>Speed of technology change without training employees at the same speed</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br>
              <a:rPr lang="en-US" dirty="0">
                <a:solidFill>
                  <a:srgbClr val="0E0E0E"/>
                </a:solidFill>
                <a:effectLst/>
                <a:latin typeface=".SF NS"/>
              </a:rPr>
            </a:br>
            <a:endParaRPr lang="en-US" dirty="0">
              <a:solidFill>
                <a:srgbClr val="0E0E0E"/>
              </a:solidFill>
              <a:effectLst/>
              <a:latin typeface=".SF NS"/>
            </a:endParaRPr>
          </a:p>
          <a:p>
            <a:r>
              <a:rPr lang="en-US" dirty="0">
                <a:solidFill>
                  <a:srgbClr val="0E0E0E"/>
                </a:solidFill>
                <a:effectLst/>
                <a:latin typeface="Calibri" panose="020F0502020204030204" pitchFamily="34" charset="0"/>
                <a:cs typeface="Calibri" panose="020F0502020204030204" pitchFamily="34" charset="0"/>
              </a:rPr>
              <a:t>1. Increase Customer Retention and Loyalty</a:t>
            </a:r>
          </a:p>
          <a:p>
            <a:r>
              <a:rPr lang="en-US" dirty="0">
                <a:solidFill>
                  <a:srgbClr val="0E0E0E"/>
                </a:solidFill>
                <a:effectLst/>
                <a:latin typeface="Calibri" panose="020F0502020204030204" pitchFamily="34" charset="0"/>
                <a:cs typeface="Calibri" panose="020F0502020204030204" pitchFamily="34" charset="0"/>
              </a:rPr>
              <a:t>2. Enhance Technician Efficiency and Productivity</a:t>
            </a:r>
          </a:p>
          <a:p>
            <a:r>
              <a:rPr lang="en-US" dirty="0">
                <a:solidFill>
                  <a:srgbClr val="0E0E0E"/>
                </a:solidFill>
                <a:effectLst/>
                <a:latin typeface="Calibri" panose="020F0502020204030204" pitchFamily="34" charset="0"/>
                <a:cs typeface="Calibri" panose="020F0502020204030204" pitchFamily="34" charset="0"/>
              </a:rPr>
              <a:t>3. Improve Customer Convenience and Satisfaction</a:t>
            </a:r>
          </a:p>
          <a:p>
            <a:r>
              <a:rPr lang="en-US" dirty="0">
                <a:solidFill>
                  <a:srgbClr val="0E0E0E"/>
                </a:solidFill>
                <a:effectLst/>
                <a:latin typeface="Calibri" panose="020F0502020204030204" pitchFamily="34" charset="0"/>
                <a:cs typeface="Calibri" panose="020F0502020204030204" pitchFamily="34" charset="0"/>
              </a:rPr>
              <a:t>4. Optimize Operational Efficiency</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solidFill>
                  <a:srgbClr val="0E0E0E"/>
                </a:solidFill>
                <a:effectLst/>
                <a:latin typeface="Calibri" panose="020F0502020204030204" pitchFamily="34" charset="0"/>
                <a:cs typeface="Calibri" panose="020F0502020204030204" pitchFamily="34" charset="0"/>
              </a:rPr>
              <a:t>1. Use Our Great Customer Service and Knowledge</a:t>
            </a:r>
          </a:p>
          <a:p>
            <a:r>
              <a:rPr lang="en-US" dirty="0">
                <a:solidFill>
                  <a:srgbClr val="0E0E0E"/>
                </a:solidFill>
                <a:effectLst/>
                <a:latin typeface="Calibri" panose="020F0502020204030204" pitchFamily="34" charset="0"/>
                <a:cs typeface="Calibri" panose="020F0502020204030204" pitchFamily="34" charset="0"/>
              </a:rPr>
              <a:t>2. Improve Training and Certification for Technicians</a:t>
            </a:r>
          </a:p>
          <a:p>
            <a:r>
              <a:rPr lang="en-US" dirty="0">
                <a:solidFill>
                  <a:srgbClr val="0E0E0E"/>
                </a:solidFill>
                <a:effectLst/>
                <a:latin typeface="Calibri" panose="020F0502020204030204" pitchFamily="34" charset="0"/>
                <a:cs typeface="Calibri" panose="020F0502020204030204" pitchFamily="34" charset="0"/>
              </a:rPr>
              <a:t>3. Make Services More Convenient for Customers</a:t>
            </a:r>
          </a:p>
          <a:p>
            <a:r>
              <a:rPr lang="en-US" dirty="0">
                <a:solidFill>
                  <a:srgbClr val="0E0E0E"/>
                </a:solidFill>
                <a:effectLst/>
                <a:latin typeface="Calibri" panose="020F0502020204030204" pitchFamily="34" charset="0"/>
                <a:cs typeface="Calibri" panose="020F0502020204030204" pitchFamily="34" charset="0"/>
              </a:rPr>
              <a:t>4. Streamline Scheduling and Workflow Processes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33916"/>
            <a:ext cx="8596668" cy="808076"/>
          </a:xfrm>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850605"/>
            <a:ext cx="10029652" cy="5773480"/>
          </a:xfrm>
        </p:spPr>
        <p:txBody>
          <a:bodyPr>
            <a:normAutofit/>
          </a:bodyPr>
          <a:lstStyle/>
          <a:p>
            <a:r>
              <a:rPr lang="en-US" sz="2900" dirty="0"/>
              <a:t>Tactics</a:t>
            </a:r>
          </a:p>
          <a:p>
            <a:pPr marL="0" indent="0">
              <a:buNone/>
            </a:pPr>
            <a:r>
              <a:rPr lang="en-US" sz="1500" dirty="0">
                <a:solidFill>
                  <a:srgbClr val="0E0E0E"/>
                </a:solidFill>
                <a:effectLst/>
                <a:latin typeface="Calibri" panose="020F0502020204030204" pitchFamily="34" charset="0"/>
                <a:cs typeface="Calibri" panose="020F0502020204030204" pitchFamily="34" charset="0"/>
              </a:rPr>
              <a:t>1. </a:t>
            </a:r>
            <a:r>
              <a:rPr lang="en-US" sz="1500" b="1" dirty="0">
                <a:solidFill>
                  <a:srgbClr val="0E0E0E"/>
                </a:solidFill>
                <a:effectLst/>
                <a:latin typeface="Calibri" panose="020F0502020204030204" pitchFamily="34" charset="0"/>
                <a:cs typeface="Calibri" panose="020F0502020204030204" pitchFamily="34" charset="0"/>
              </a:rPr>
              <a:t>Customer Retention and Loyalty</a:t>
            </a:r>
            <a:endParaRPr lang="en-US" sz="1500" dirty="0">
              <a:solidFill>
                <a:srgbClr val="0E0E0E"/>
              </a:solidFill>
              <a:effectLst/>
              <a:latin typeface="Calibri" panose="020F0502020204030204" pitchFamily="34" charset="0"/>
              <a:cs typeface="Calibri" panose="020F0502020204030204" pitchFamily="34" charset="0"/>
            </a:endParaRPr>
          </a:p>
          <a:p>
            <a:r>
              <a:rPr lang="en-US" sz="1500" dirty="0">
                <a:solidFill>
                  <a:srgbClr val="0E0E0E"/>
                </a:solidFill>
                <a:effectLst/>
                <a:latin typeface="Calibri" panose="020F0502020204030204" pitchFamily="34" charset="0"/>
                <a:cs typeface="Calibri" panose="020F0502020204030204" pitchFamily="34" charset="0"/>
              </a:rPr>
              <a:t>• Implement a customer loyalty program offering discounts and incentives for repeat business.</a:t>
            </a:r>
          </a:p>
          <a:p>
            <a:r>
              <a:rPr lang="en-US" sz="1500" dirty="0">
                <a:solidFill>
                  <a:srgbClr val="0E0E0E"/>
                </a:solidFill>
                <a:effectLst/>
                <a:latin typeface="Calibri" panose="020F0502020204030204" pitchFamily="34" charset="0"/>
                <a:cs typeface="Calibri" panose="020F0502020204030204" pitchFamily="34" charset="0"/>
              </a:rPr>
              <a:t>• Conduct regular customer satisfaction surveys to gather feedback and improve services.</a:t>
            </a:r>
          </a:p>
          <a:p>
            <a:pPr marL="0" indent="0">
              <a:buNone/>
            </a:pPr>
            <a:r>
              <a:rPr lang="en-US" sz="1500" dirty="0">
                <a:solidFill>
                  <a:srgbClr val="0E0E0E"/>
                </a:solidFill>
                <a:effectLst/>
                <a:latin typeface="Calibri" panose="020F0502020204030204" pitchFamily="34" charset="0"/>
                <a:cs typeface="Calibri" panose="020F0502020204030204" pitchFamily="34" charset="0"/>
              </a:rPr>
              <a:t>2. </a:t>
            </a:r>
            <a:r>
              <a:rPr lang="en-US" sz="1500" b="1" dirty="0">
                <a:solidFill>
                  <a:srgbClr val="0E0E0E"/>
                </a:solidFill>
                <a:effectLst/>
                <a:latin typeface="Calibri" panose="020F0502020204030204" pitchFamily="34" charset="0"/>
                <a:cs typeface="Calibri" panose="020F0502020204030204" pitchFamily="34" charset="0"/>
              </a:rPr>
              <a:t>Technician Efficiency and Productivity</a:t>
            </a:r>
            <a:endParaRPr lang="en-US" sz="1500" dirty="0">
              <a:solidFill>
                <a:srgbClr val="0E0E0E"/>
              </a:solidFill>
              <a:effectLst/>
              <a:latin typeface="Calibri" panose="020F0502020204030204" pitchFamily="34" charset="0"/>
              <a:cs typeface="Calibri" panose="020F0502020204030204" pitchFamily="34" charset="0"/>
            </a:endParaRPr>
          </a:p>
          <a:p>
            <a:r>
              <a:rPr lang="en-US" sz="1500" dirty="0">
                <a:solidFill>
                  <a:srgbClr val="0E0E0E"/>
                </a:solidFill>
                <a:effectLst/>
                <a:latin typeface="Calibri" panose="020F0502020204030204" pitchFamily="34" charset="0"/>
                <a:cs typeface="Calibri" panose="020F0502020204030204" pitchFamily="34" charset="0"/>
              </a:rPr>
              <a:t>• Schedule regular training sessions and workshops for technicians to maintain and improve their skills.</a:t>
            </a:r>
          </a:p>
          <a:p>
            <a:r>
              <a:rPr lang="en-US" sz="1500" dirty="0">
                <a:solidFill>
                  <a:srgbClr val="0E0E0E"/>
                </a:solidFill>
                <a:effectLst/>
                <a:latin typeface="Calibri" panose="020F0502020204030204" pitchFamily="34" charset="0"/>
                <a:cs typeface="Calibri" panose="020F0502020204030204" pitchFamily="34" charset="0"/>
              </a:rPr>
              <a:t>• Provide incentives for technicians who achieve high productivity and customer satisfaction scores.</a:t>
            </a:r>
          </a:p>
          <a:p>
            <a:pPr marL="0" indent="0">
              <a:buNone/>
            </a:pPr>
            <a:r>
              <a:rPr lang="en-US" sz="1500" dirty="0">
                <a:solidFill>
                  <a:srgbClr val="0E0E0E"/>
                </a:solidFill>
                <a:effectLst/>
                <a:latin typeface="Calibri" panose="020F0502020204030204" pitchFamily="34" charset="0"/>
                <a:cs typeface="Calibri" panose="020F0502020204030204" pitchFamily="34" charset="0"/>
              </a:rPr>
              <a:t>3. </a:t>
            </a:r>
            <a:r>
              <a:rPr lang="en-US" sz="1500" b="1" dirty="0">
                <a:solidFill>
                  <a:srgbClr val="0E0E0E"/>
                </a:solidFill>
                <a:effectLst/>
                <a:latin typeface="Calibri" panose="020F0502020204030204" pitchFamily="34" charset="0"/>
                <a:cs typeface="Calibri" panose="020F0502020204030204" pitchFamily="34" charset="0"/>
              </a:rPr>
              <a:t>Customer Convenience</a:t>
            </a:r>
            <a:endParaRPr lang="en-US" sz="1500" dirty="0">
              <a:solidFill>
                <a:srgbClr val="0E0E0E"/>
              </a:solidFill>
              <a:effectLst/>
              <a:latin typeface="Calibri" panose="020F0502020204030204" pitchFamily="34" charset="0"/>
              <a:cs typeface="Calibri" panose="020F0502020204030204" pitchFamily="34" charset="0"/>
            </a:endParaRPr>
          </a:p>
          <a:p>
            <a:r>
              <a:rPr lang="en-US" sz="1500" dirty="0">
                <a:solidFill>
                  <a:srgbClr val="0E0E0E"/>
                </a:solidFill>
                <a:effectLst/>
                <a:latin typeface="Calibri" panose="020F0502020204030204" pitchFamily="34" charset="0"/>
                <a:cs typeface="Calibri" panose="020F0502020204030204" pitchFamily="34" charset="0"/>
              </a:rPr>
              <a:t>• Increase the availability of loaner vehicles and Lyft rides for customers needing transportation.</a:t>
            </a:r>
          </a:p>
          <a:p>
            <a:r>
              <a:rPr lang="en-US" sz="1500" dirty="0">
                <a:solidFill>
                  <a:srgbClr val="0E0E0E"/>
                </a:solidFill>
                <a:effectLst/>
                <a:latin typeface="Calibri" panose="020F0502020204030204" pitchFamily="34" charset="0"/>
                <a:cs typeface="Calibri" panose="020F0502020204030204" pitchFamily="34" charset="0"/>
              </a:rPr>
              <a:t>• Enhance communication with customers through automated appointment reminders and follow-ups.</a:t>
            </a:r>
          </a:p>
          <a:p>
            <a:pPr marL="0" indent="0">
              <a:buNone/>
            </a:pPr>
            <a:r>
              <a:rPr lang="en-US" sz="1500" dirty="0">
                <a:solidFill>
                  <a:srgbClr val="0E0E0E"/>
                </a:solidFill>
                <a:effectLst/>
                <a:latin typeface="Calibri" panose="020F0502020204030204" pitchFamily="34" charset="0"/>
                <a:cs typeface="Calibri" panose="020F0502020204030204" pitchFamily="34" charset="0"/>
              </a:rPr>
              <a:t>4. </a:t>
            </a:r>
            <a:r>
              <a:rPr lang="en-US" sz="1500" b="1" dirty="0">
                <a:solidFill>
                  <a:srgbClr val="0E0E0E"/>
                </a:solidFill>
                <a:effectLst/>
                <a:latin typeface="Calibri" panose="020F0502020204030204" pitchFamily="34" charset="0"/>
                <a:cs typeface="Calibri" panose="020F0502020204030204" pitchFamily="34" charset="0"/>
              </a:rPr>
              <a:t>Operational Efficiency</a:t>
            </a:r>
            <a:endParaRPr lang="en-US" sz="1500" dirty="0">
              <a:solidFill>
                <a:srgbClr val="0E0E0E"/>
              </a:solidFill>
              <a:effectLst/>
              <a:latin typeface="Calibri" panose="020F0502020204030204" pitchFamily="34" charset="0"/>
              <a:cs typeface="Calibri" panose="020F0502020204030204" pitchFamily="34" charset="0"/>
            </a:endParaRPr>
          </a:p>
          <a:p>
            <a:r>
              <a:rPr lang="en-US" sz="1500" dirty="0">
                <a:solidFill>
                  <a:srgbClr val="0E0E0E"/>
                </a:solidFill>
                <a:effectLst/>
                <a:latin typeface="Calibri" panose="020F0502020204030204" pitchFamily="34" charset="0"/>
                <a:cs typeface="Calibri" panose="020F0502020204030204" pitchFamily="34" charset="0"/>
              </a:rPr>
              <a:t>• Optimize scheduling software to reduce downtime and improve appointment utilization.</a:t>
            </a:r>
          </a:p>
          <a:p>
            <a:r>
              <a:rPr lang="en-US" sz="1500" dirty="0">
                <a:solidFill>
                  <a:srgbClr val="0E0E0E"/>
                </a:solidFill>
                <a:effectLst/>
                <a:latin typeface="Calibri" panose="020F0502020204030204" pitchFamily="34" charset="0"/>
                <a:cs typeface="Calibri" panose="020F0502020204030204" pitchFamily="34" charset="0"/>
              </a:rPr>
              <a:t>• Implement lean management principles to streamline workflows and reduce waste.</a:t>
            </a:r>
          </a:p>
          <a:p>
            <a:pPr lvl="1"/>
            <a:r>
              <a:rPr lang="en-US" sz="1400" dirty="0">
                <a:solidFill>
                  <a:srgbClr val="0E0E0E"/>
                </a:solidFill>
                <a:effectLst/>
                <a:latin typeface=".SF NS"/>
              </a:rPr>
              <a:t>Classify work related tasks as value-added, non-value-added, or necessary non-value-added.</a:t>
            </a:r>
          </a:p>
          <a:p>
            <a:pPr lvl="1"/>
            <a:r>
              <a:rPr lang="en-US" sz="1400" dirty="0">
                <a:solidFill>
                  <a:srgbClr val="0E0E0E"/>
                </a:solidFill>
                <a:effectLst/>
                <a:latin typeface=".SF NS"/>
              </a:rPr>
              <a:t>Focus on eliminating non-value-added activities (e.g., unnecessary movement, waiting times).</a:t>
            </a:r>
          </a:p>
          <a:p>
            <a:pPr lvl="1"/>
            <a:endParaRPr lang="en-US" sz="1300" dirty="0">
              <a:solidFill>
                <a:srgbClr val="0E0E0E"/>
              </a:solidFill>
              <a:effectLst/>
              <a:latin typeface="Calibri" panose="020F0502020204030204" pitchFamily="34" charset="0"/>
              <a:cs typeface="Calibri" panose="020F0502020204030204" pitchFamily="34" charset="0"/>
            </a:endParaRPr>
          </a:p>
          <a:p>
            <a:endParaRPr lang="en-US" sz="2600" dirty="0">
              <a:solidFill>
                <a:srgbClr val="0E0E0E"/>
              </a:solidFill>
              <a:effectLst/>
              <a:latin typeface="Calibri" panose="020F0502020204030204" pitchFamily="34" charset="0"/>
              <a:cs typeface="Calibri" panose="020F0502020204030204" pitchFamily="34" charset="0"/>
            </a:endParaRPr>
          </a:p>
          <a:p>
            <a:endParaRPr lang="en-US" sz="2600" dirty="0">
              <a:latin typeface="Calibri" panose="020F0502020204030204" pitchFamily="34" charset="0"/>
              <a:cs typeface="Calibri" panose="020F0502020204030204" pitchFamily="34" charset="0"/>
            </a:endParaRP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95694"/>
            <a:ext cx="8596668" cy="723014"/>
          </a:xfrm>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68906794"/>
              </p:ext>
            </p:extLst>
          </p:nvPr>
        </p:nvGraphicFramePr>
        <p:xfrm>
          <a:off x="53163" y="1361599"/>
          <a:ext cx="11674548" cy="6007262"/>
        </p:xfrm>
        <a:graphic>
          <a:graphicData uri="http://schemas.openxmlformats.org/drawingml/2006/table">
            <a:tbl>
              <a:tblPr firstRow="1" bandRow="1">
                <a:tableStyleId>{5C22544A-7EE6-4342-B048-85BDC9FD1C3A}</a:tableStyleId>
              </a:tblPr>
              <a:tblGrid>
                <a:gridCol w="3792804">
                  <a:extLst>
                    <a:ext uri="{9D8B030D-6E8A-4147-A177-3AD203B41FA5}">
                      <a16:colId xmlns:a16="http://schemas.microsoft.com/office/drawing/2014/main" val="2235853955"/>
                    </a:ext>
                  </a:extLst>
                </a:gridCol>
                <a:gridCol w="3940872">
                  <a:extLst>
                    <a:ext uri="{9D8B030D-6E8A-4147-A177-3AD203B41FA5}">
                      <a16:colId xmlns:a16="http://schemas.microsoft.com/office/drawing/2014/main" val="4174400132"/>
                    </a:ext>
                  </a:extLst>
                </a:gridCol>
                <a:gridCol w="3940872">
                  <a:extLst>
                    <a:ext uri="{9D8B030D-6E8A-4147-A177-3AD203B41FA5}">
                      <a16:colId xmlns:a16="http://schemas.microsoft.com/office/drawing/2014/main" val="1146395385"/>
                    </a:ext>
                  </a:extLst>
                </a:gridCol>
              </a:tblGrid>
              <a:tr h="703742">
                <a:tc>
                  <a:txBody>
                    <a:bodyPr/>
                    <a:lstStyle/>
                    <a:p>
                      <a:r>
                        <a:rPr lang="en-US" b="0" dirty="0">
                          <a:solidFill>
                            <a:schemeClr val="tx1"/>
                          </a:solidFill>
                        </a:rPr>
                        <a:t>TASK</a:t>
                      </a:r>
                    </a:p>
                  </a:txBody>
                  <a:tcPr/>
                </a:tc>
                <a:tc>
                  <a:txBody>
                    <a:bodyPr/>
                    <a:lstStyle/>
                    <a:p>
                      <a:r>
                        <a:rPr lang="en-US" b="0" dirty="0">
                          <a:solidFill>
                            <a:schemeClr val="tx1"/>
                          </a:solidFill>
                        </a:rPr>
                        <a:t>Position responsible</a:t>
                      </a:r>
                    </a:p>
                  </a:txBody>
                  <a:tcPr/>
                </a:tc>
                <a:tc>
                  <a:txBody>
                    <a:bodyPr/>
                    <a:lstStyle/>
                    <a:p>
                      <a:r>
                        <a:rPr lang="en-US" b="0" dirty="0">
                          <a:solidFill>
                            <a:schemeClr val="tx1"/>
                          </a:solidFill>
                        </a:rPr>
                        <a:t>Check in/completion schedule</a:t>
                      </a:r>
                    </a:p>
                  </a:txBody>
                  <a:tcPr/>
                </a:tc>
                <a:extLst>
                  <a:ext uri="{0D108BD9-81ED-4DB2-BD59-A6C34878D82A}">
                    <a16:rowId xmlns:a16="http://schemas.microsoft.com/office/drawing/2014/main" val="1083418974"/>
                  </a:ext>
                </a:extLst>
              </a:tr>
              <a:tr h="621199">
                <a:tc>
                  <a:txBody>
                    <a:bodyPr/>
                    <a:lstStyle/>
                    <a:p>
                      <a:r>
                        <a:rPr lang="en-US" b="0" dirty="0"/>
                        <a:t>Design and launch loyalty program</a:t>
                      </a:r>
                    </a:p>
                  </a:txBody>
                  <a:tcPr/>
                </a:tc>
                <a:tc>
                  <a:txBody>
                    <a:bodyPr/>
                    <a:lstStyle/>
                    <a:p>
                      <a:r>
                        <a:rPr lang="en-US" b="0" dirty="0"/>
                        <a:t>Service Manager, GSM and Marketing Team</a:t>
                      </a:r>
                    </a:p>
                  </a:txBody>
                  <a:tcPr/>
                </a:tc>
                <a:tc>
                  <a:txBody>
                    <a:bodyPr/>
                    <a:lstStyle/>
                    <a:p>
                      <a:r>
                        <a:rPr lang="en-US" b="0" dirty="0"/>
                        <a:t>Bi-weekly meetings with a Jan</a:t>
                      </a:r>
                    </a:p>
                    <a:p>
                      <a:r>
                        <a:rPr lang="en-US" b="0" dirty="0"/>
                        <a:t>2025 launch</a:t>
                      </a:r>
                    </a:p>
                  </a:txBody>
                  <a:tcPr/>
                </a:tc>
                <a:extLst>
                  <a:ext uri="{0D108BD9-81ED-4DB2-BD59-A6C34878D82A}">
                    <a16:rowId xmlns:a16="http://schemas.microsoft.com/office/drawing/2014/main" val="2400365483"/>
                  </a:ext>
                </a:extLst>
              </a:tr>
              <a:tr h="621199">
                <a:tc>
                  <a:txBody>
                    <a:bodyPr/>
                    <a:lstStyle/>
                    <a:p>
                      <a:r>
                        <a:rPr lang="en-US" sz="1800" b="0" kern="1200" dirty="0">
                          <a:solidFill>
                            <a:schemeClr val="dk1"/>
                          </a:solidFill>
                          <a:effectLst/>
                          <a:latin typeface="+mn-lt"/>
                          <a:ea typeface="+mn-ea"/>
                          <a:cs typeface="+mn-cs"/>
                        </a:rPr>
                        <a:t>Develop and Distribute Customer Satisfaction Surveys</a:t>
                      </a:r>
                    </a:p>
                  </a:txBody>
                  <a:tcPr/>
                </a:tc>
                <a:tc>
                  <a:txBody>
                    <a:bodyPr/>
                    <a:lstStyle/>
                    <a:p>
                      <a:r>
                        <a:rPr lang="en-US" b="0" dirty="0"/>
                        <a:t>Service Manager and Customer Service Manager</a:t>
                      </a:r>
                    </a:p>
                  </a:txBody>
                  <a:tcPr/>
                </a:tc>
                <a:tc>
                  <a:txBody>
                    <a:bodyPr/>
                    <a:lstStyle/>
                    <a:p>
                      <a:r>
                        <a:rPr lang="en-US" b="0" dirty="0"/>
                        <a:t>1 month from start date</a:t>
                      </a:r>
                    </a:p>
                  </a:txBody>
                  <a:tcPr/>
                </a:tc>
                <a:extLst>
                  <a:ext uri="{0D108BD9-81ED-4DB2-BD59-A6C34878D82A}">
                    <a16:rowId xmlns:a16="http://schemas.microsoft.com/office/drawing/2014/main" val="107845787"/>
                  </a:ext>
                </a:extLst>
              </a:tr>
              <a:tr h="621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Schedule and Conduct Training Sessions</a:t>
                      </a:r>
                    </a:p>
                    <a:p>
                      <a:endParaRPr lang="en-US" b="0" dirty="0"/>
                    </a:p>
                  </a:txBody>
                  <a:tcPr/>
                </a:tc>
                <a:tc>
                  <a:txBody>
                    <a:bodyPr/>
                    <a:lstStyle/>
                    <a:p>
                      <a:r>
                        <a:rPr lang="en-US" b="0" dirty="0"/>
                        <a:t>Service Manager, Shop Foreman with a few MDT</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Ongoing, monthly</a:t>
                      </a:r>
                    </a:p>
                    <a:p>
                      <a:endParaRPr lang="en-US" b="0" dirty="0"/>
                    </a:p>
                  </a:txBody>
                  <a:tcPr/>
                </a:tc>
                <a:extLst>
                  <a:ext uri="{0D108BD9-81ED-4DB2-BD59-A6C34878D82A}">
                    <a16:rowId xmlns:a16="http://schemas.microsoft.com/office/drawing/2014/main" val="1530126605"/>
                  </a:ext>
                </a:extLst>
              </a:tr>
              <a:tr h="621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Implement Incentive Program</a:t>
                      </a:r>
                    </a:p>
                    <a:p>
                      <a:r>
                        <a:rPr lang="en-US" b="0" dirty="0"/>
                        <a:t>for Fixed Ops</a:t>
                      </a:r>
                    </a:p>
                  </a:txBody>
                  <a:tcPr/>
                </a:tc>
                <a:tc>
                  <a:txBody>
                    <a:bodyPr/>
                    <a:lstStyle/>
                    <a:p>
                      <a:r>
                        <a:rPr lang="en-US" b="0" dirty="0"/>
                        <a:t>Fixed Ops Manager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1 month from start date</a:t>
                      </a:r>
                    </a:p>
                    <a:p>
                      <a:endParaRPr lang="en-US" b="0" dirty="0"/>
                    </a:p>
                  </a:txBody>
                  <a:tcPr/>
                </a:tc>
                <a:extLst>
                  <a:ext uri="{0D108BD9-81ED-4DB2-BD59-A6C34878D82A}">
                    <a16:rowId xmlns:a16="http://schemas.microsoft.com/office/drawing/2014/main" val="1950345431"/>
                  </a:ext>
                </a:extLst>
              </a:tr>
              <a:tr h="621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Enhance Customer Communication Systems</a:t>
                      </a:r>
                    </a:p>
                    <a:p>
                      <a:endParaRPr lang="en-US" b="0" dirty="0"/>
                    </a:p>
                  </a:txBody>
                  <a:tcPr/>
                </a:tc>
                <a:tc>
                  <a:txBody>
                    <a:bodyPr/>
                    <a:lstStyle/>
                    <a:p>
                      <a:r>
                        <a:rPr lang="en-US" b="0" dirty="0"/>
                        <a:t>Fixed Ops Manager and IT Director</a:t>
                      </a:r>
                    </a:p>
                  </a:txBody>
                  <a:tcPr/>
                </a:tc>
                <a:tc>
                  <a:txBody>
                    <a:bodyPr/>
                    <a:lstStyle/>
                    <a:p>
                      <a:r>
                        <a:rPr lang="en-US" b="0" dirty="0"/>
                        <a:t>1 month from start date</a:t>
                      </a:r>
                    </a:p>
                  </a:txBody>
                  <a:tcPr/>
                </a:tc>
                <a:extLst>
                  <a:ext uri="{0D108BD9-81ED-4DB2-BD59-A6C34878D82A}">
                    <a16:rowId xmlns:a16="http://schemas.microsoft.com/office/drawing/2014/main" val="1960891333"/>
                  </a:ext>
                </a:extLst>
              </a:tr>
              <a:tr h="621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Implement Scheduling Software</a:t>
                      </a:r>
                    </a:p>
                    <a:p>
                      <a:endParaRPr lang="en-US" b="0" dirty="0"/>
                    </a:p>
                  </a:txBody>
                  <a:tcPr/>
                </a:tc>
                <a:tc>
                  <a:txBody>
                    <a:bodyPr/>
                    <a:lstStyle/>
                    <a:p>
                      <a:r>
                        <a:rPr lang="en-US" b="0" dirty="0"/>
                        <a:t>Fixed Ops Manager</a:t>
                      </a:r>
                    </a:p>
                  </a:txBody>
                  <a:tcPr/>
                </a:tc>
                <a:tc>
                  <a:txBody>
                    <a:bodyPr/>
                    <a:lstStyle/>
                    <a:p>
                      <a:r>
                        <a:rPr lang="en-US" b="0" dirty="0"/>
                        <a:t>1 month from start date</a:t>
                      </a:r>
                    </a:p>
                  </a:txBody>
                  <a:tcPr/>
                </a:tc>
                <a:extLst>
                  <a:ext uri="{0D108BD9-81ED-4DB2-BD59-A6C34878D82A}">
                    <a16:rowId xmlns:a16="http://schemas.microsoft.com/office/drawing/2014/main" val="4137224325"/>
                  </a:ext>
                </a:extLst>
              </a:tr>
              <a:tr h="621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kern="1200" dirty="0">
                          <a:solidFill>
                            <a:schemeClr val="dk1"/>
                          </a:solidFill>
                          <a:effectLst/>
                          <a:latin typeface="+mn-lt"/>
                          <a:ea typeface="+mn-ea"/>
                          <a:cs typeface="+mn-cs"/>
                        </a:rPr>
                        <a:t>Implement Lean Management Principles</a:t>
                      </a:r>
                    </a:p>
                    <a:p>
                      <a:endParaRPr lang="en-US" b="0" dirty="0"/>
                    </a:p>
                  </a:txBody>
                  <a:tcPr/>
                </a:tc>
                <a:tc>
                  <a:txBody>
                    <a:bodyPr/>
                    <a:lstStyle/>
                    <a:p>
                      <a:r>
                        <a:rPr lang="en-US" b="0" dirty="0"/>
                        <a:t>Fixed Ops Manager</a:t>
                      </a:r>
                    </a:p>
                  </a:txBody>
                  <a:tcPr/>
                </a:tc>
                <a:tc>
                  <a:txBody>
                    <a:bodyPr/>
                    <a:lstStyle/>
                    <a:p>
                      <a:r>
                        <a:rPr lang="en-US" b="0" dirty="0"/>
                        <a:t>3 months from start date</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127592"/>
            <a:ext cx="8596668" cy="797442"/>
          </a:xfrm>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733647"/>
            <a:ext cx="10550647" cy="5307715"/>
          </a:xfrm>
        </p:spPr>
        <p:txBody>
          <a:bodyPr>
            <a:normAutofit fontScale="55000" lnSpcReduction="20000"/>
          </a:bodyPr>
          <a:lstStyle/>
          <a:p>
            <a:pPr marL="0" indent="0">
              <a:buNone/>
            </a:pPr>
            <a:endParaRPr lang="en-US" dirty="0"/>
          </a:p>
          <a:p>
            <a:r>
              <a:rPr lang="en-US" sz="2500" dirty="0">
                <a:solidFill>
                  <a:srgbClr val="0E0E0E"/>
                </a:solidFill>
                <a:effectLst/>
                <a:latin typeface="Calibri" panose="020F0502020204030204" pitchFamily="34" charset="0"/>
                <a:cs typeface="Calibri" panose="020F0502020204030204" pitchFamily="34" charset="0"/>
              </a:rPr>
              <a:t>This PowerPoint provides a comprehensive analysis and action plan for improving the service department at Chuck Hutton Toyota. The key sections covered include marketing strategies, expense management, productivity enhancement, and a SWOT analysis. </a:t>
            </a:r>
          </a:p>
          <a:p>
            <a:pPr marL="0" indent="0">
              <a:buNone/>
            </a:pPr>
            <a:r>
              <a:rPr lang="en-US" sz="2500" b="1" dirty="0">
                <a:solidFill>
                  <a:srgbClr val="0E0E0E"/>
                </a:solidFill>
                <a:effectLst/>
                <a:latin typeface=".SF NS"/>
              </a:rPr>
              <a:t>Potential Impact on the Service Department</a:t>
            </a:r>
            <a:br>
              <a:rPr lang="en-US" sz="2500" dirty="0">
                <a:solidFill>
                  <a:srgbClr val="0E0E0E"/>
                </a:solidFill>
                <a:effectLst/>
                <a:latin typeface=".SF NS"/>
              </a:rPr>
            </a:br>
            <a:endParaRPr lang="en-US" sz="2500" dirty="0">
              <a:solidFill>
                <a:srgbClr val="0E0E0E"/>
              </a:solidFill>
              <a:effectLst/>
              <a:latin typeface=".SF NS"/>
            </a:endParaRPr>
          </a:p>
          <a:p>
            <a:r>
              <a:rPr lang="en-US" sz="2500" dirty="0">
                <a:solidFill>
                  <a:srgbClr val="0E0E0E"/>
                </a:solidFill>
                <a:effectLst/>
                <a:latin typeface=".SF NS"/>
              </a:rPr>
              <a:t>Implementing the outlined plan is expected to have several positive impacts on the service department:</a:t>
            </a:r>
            <a:endParaRPr lang="en-US" sz="2500" dirty="0">
              <a:solidFill>
                <a:srgbClr val="0E0E0E"/>
              </a:solidFill>
              <a:latin typeface=".SF NS"/>
            </a:endParaRPr>
          </a:p>
          <a:p>
            <a:pPr marL="0" indent="0">
              <a:buNone/>
            </a:pPr>
            <a:r>
              <a:rPr lang="en-US" sz="2500" dirty="0">
                <a:solidFill>
                  <a:srgbClr val="0E0E0E"/>
                </a:solidFill>
                <a:effectLst/>
                <a:latin typeface="Times New Roman" panose="02020603050405020304" pitchFamily="18" charset="0"/>
              </a:rPr>
              <a:t>1. </a:t>
            </a:r>
            <a:r>
              <a:rPr lang="en-US" sz="2500" b="1" dirty="0">
                <a:solidFill>
                  <a:srgbClr val="0E0E0E"/>
                </a:solidFill>
                <a:effectLst/>
                <a:latin typeface=".SF NS"/>
              </a:rPr>
              <a:t>Increased Customer Retention and Loyalty:</a:t>
            </a:r>
            <a:endParaRPr lang="en-US" sz="2500" dirty="0">
              <a:solidFill>
                <a:srgbClr val="0E0E0E"/>
              </a:solidFill>
              <a:effectLst/>
              <a:latin typeface=".SF NS"/>
            </a:endParaRPr>
          </a:p>
          <a:p>
            <a:r>
              <a:rPr lang="en-US" sz="2500" dirty="0">
                <a:solidFill>
                  <a:srgbClr val="0E0E0E"/>
                </a:solidFill>
                <a:effectLst/>
                <a:latin typeface=".SF NS"/>
              </a:rPr>
              <a:t>• Enhanced customer satisfaction through improved communication and personalized services.</a:t>
            </a:r>
          </a:p>
          <a:p>
            <a:pPr marL="0" indent="0">
              <a:buNone/>
            </a:pPr>
            <a:r>
              <a:rPr lang="en-US" sz="2500" dirty="0">
                <a:solidFill>
                  <a:srgbClr val="0E0E0E"/>
                </a:solidFill>
                <a:effectLst/>
                <a:latin typeface="Times New Roman" panose="02020603050405020304" pitchFamily="18" charset="0"/>
              </a:rPr>
              <a:t>2. </a:t>
            </a:r>
            <a:r>
              <a:rPr lang="en-US" sz="2500" b="1" dirty="0">
                <a:solidFill>
                  <a:srgbClr val="0E0E0E"/>
                </a:solidFill>
                <a:effectLst/>
                <a:latin typeface=".SF NS"/>
              </a:rPr>
              <a:t>Improved Technician Efficiency and Productivity:</a:t>
            </a:r>
            <a:endParaRPr lang="en-US" sz="2500" dirty="0">
              <a:solidFill>
                <a:srgbClr val="0E0E0E"/>
              </a:solidFill>
              <a:effectLst/>
              <a:latin typeface=".SF NS"/>
            </a:endParaRPr>
          </a:p>
          <a:p>
            <a:r>
              <a:rPr lang="en-US" sz="2500" dirty="0">
                <a:solidFill>
                  <a:srgbClr val="0E0E0E"/>
                </a:solidFill>
                <a:effectLst/>
                <a:latin typeface=".SF NS"/>
              </a:rPr>
              <a:t>• Better-trained technicians leading to faster and higher quality service.</a:t>
            </a:r>
          </a:p>
          <a:p>
            <a:pPr marL="0" indent="0">
              <a:buNone/>
            </a:pPr>
            <a:r>
              <a:rPr lang="en-US" sz="2500" dirty="0">
                <a:solidFill>
                  <a:srgbClr val="0E0E0E"/>
                </a:solidFill>
                <a:effectLst/>
                <a:latin typeface="Times New Roman" panose="02020603050405020304" pitchFamily="18" charset="0"/>
              </a:rPr>
              <a:t>3. </a:t>
            </a:r>
            <a:r>
              <a:rPr lang="en-US" sz="2500" b="1" dirty="0">
                <a:solidFill>
                  <a:srgbClr val="0E0E0E"/>
                </a:solidFill>
                <a:effectLst/>
                <a:latin typeface=".SF NS"/>
              </a:rPr>
              <a:t>Optimized Operational Efficiency:</a:t>
            </a:r>
            <a:endParaRPr lang="en-US" sz="2500" dirty="0">
              <a:solidFill>
                <a:srgbClr val="0E0E0E"/>
              </a:solidFill>
              <a:effectLst/>
              <a:latin typeface=".SF NS"/>
            </a:endParaRPr>
          </a:p>
          <a:p>
            <a:r>
              <a:rPr lang="en-US" sz="2500" dirty="0">
                <a:solidFill>
                  <a:srgbClr val="0E0E0E"/>
                </a:solidFill>
                <a:effectLst/>
                <a:latin typeface=".SF NS"/>
              </a:rPr>
              <a:t>• Streamlined scheduling and workflows reducing downtime and increasing service capacity.</a:t>
            </a:r>
          </a:p>
          <a:p>
            <a:pPr marL="0" indent="0">
              <a:buNone/>
            </a:pPr>
            <a:r>
              <a:rPr lang="en-US" sz="2500" dirty="0">
                <a:solidFill>
                  <a:srgbClr val="0E0E0E"/>
                </a:solidFill>
                <a:effectLst/>
                <a:latin typeface="Times New Roman" panose="02020603050405020304" pitchFamily="18" charset="0"/>
              </a:rPr>
              <a:t>4. </a:t>
            </a:r>
            <a:r>
              <a:rPr lang="en-US" sz="2500" b="1" dirty="0">
                <a:solidFill>
                  <a:srgbClr val="0E0E0E"/>
                </a:solidFill>
                <a:effectLst/>
                <a:latin typeface=".SF NS"/>
              </a:rPr>
              <a:t>Higher Utilization Rate:</a:t>
            </a:r>
            <a:endParaRPr lang="en-US" sz="2500" dirty="0">
              <a:solidFill>
                <a:srgbClr val="0E0E0E"/>
              </a:solidFill>
              <a:effectLst/>
              <a:latin typeface=".SF NS"/>
            </a:endParaRPr>
          </a:p>
          <a:p>
            <a:r>
              <a:rPr lang="en-US" sz="2500" dirty="0">
                <a:solidFill>
                  <a:srgbClr val="0E0E0E"/>
                </a:solidFill>
                <a:effectLst/>
                <a:latin typeface=".SF NS"/>
              </a:rPr>
              <a:t>• More efficient use of facility resources, leading to increased revenue and profitability.</a:t>
            </a:r>
          </a:p>
          <a:p>
            <a:pPr marL="0" indent="0">
              <a:buNone/>
            </a:pPr>
            <a:r>
              <a:rPr lang="en-US" sz="2500" dirty="0">
                <a:solidFill>
                  <a:srgbClr val="0E0E0E"/>
                </a:solidFill>
                <a:effectLst/>
                <a:latin typeface="Times New Roman" panose="02020603050405020304" pitchFamily="18" charset="0"/>
              </a:rPr>
              <a:t>5. </a:t>
            </a:r>
            <a:r>
              <a:rPr lang="en-US" sz="2500" b="1" dirty="0">
                <a:solidFill>
                  <a:srgbClr val="0E0E0E"/>
                </a:solidFill>
                <a:effectLst/>
                <a:latin typeface=".SF NS"/>
              </a:rPr>
              <a:t>Enhanced Community Engagement:</a:t>
            </a:r>
            <a:endParaRPr lang="en-US" sz="2500" dirty="0">
              <a:solidFill>
                <a:srgbClr val="0E0E0E"/>
              </a:solidFill>
              <a:effectLst/>
              <a:latin typeface=".SF NS"/>
            </a:endParaRPr>
          </a:p>
          <a:p>
            <a:r>
              <a:rPr lang="en-US" sz="2500" dirty="0">
                <a:solidFill>
                  <a:srgbClr val="0E0E0E"/>
                </a:solidFill>
                <a:effectLst/>
                <a:latin typeface=".SF NS"/>
              </a:rPr>
              <a:t>• Stronger local reputation and brand loyalty through increased participation in community events.</a:t>
            </a:r>
          </a:p>
          <a:p>
            <a:r>
              <a:rPr lang="en-US" sz="2500" dirty="0">
                <a:solidFill>
                  <a:srgbClr val="0E0E0E"/>
                </a:solidFill>
                <a:effectLst/>
                <a:latin typeface=".SF NS"/>
              </a:rPr>
              <a:t>Overall, the comprehensive approach outlined in the PowerPoint aims to address key areas of improvement, leveraging strengths while mitigating weaknesses, to enhance the overall performance and profitability of the service department.</a:t>
            </a:r>
          </a:p>
          <a:p>
            <a:pPr lvl="1"/>
            <a:endParaRPr lang="en-US" sz="2500" dirty="0">
              <a:solidFill>
                <a:srgbClr val="0E0E0E"/>
              </a:solidFill>
              <a:effectLst/>
              <a:latin typeface=".SF NS"/>
            </a:endParaRP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75573"/>
            <a:ext cx="8596668" cy="601249"/>
          </a:xfrm>
        </p:spPr>
        <p:txBody>
          <a:bodyPr>
            <a:normAutofit fontScale="90000"/>
          </a:bodyPr>
          <a:lstStyle/>
          <a:p>
            <a:r>
              <a:rPr lang="en-US" b="1" i="0" u="none" strike="noStrike" baseline="0" dirty="0">
                <a:solidFill>
                  <a:srgbClr val="221E1F"/>
                </a:solidFill>
                <a:latin typeface="Calibri" panose="020F0502020204030204" pitchFamily="34" charset="0"/>
              </a:rPr>
              <a:t>Marketing</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676405"/>
            <a:ext cx="11167336" cy="6050072"/>
          </a:xfrm>
        </p:spPr>
        <p:txBody>
          <a:bodyPr>
            <a:normAutofit fontScale="25000" lnSpcReduction="20000"/>
          </a:bodyPr>
          <a:lstStyle/>
          <a:p>
            <a:pPr marL="0" indent="0">
              <a:buNone/>
            </a:pPr>
            <a:endParaRPr lang="en-US" b="0" i="0" u="none" strike="noStrike" baseline="0" dirty="0">
              <a:solidFill>
                <a:schemeClr val="tx1"/>
              </a:solidFill>
              <a:latin typeface="Calibri" panose="020F0502020204030204" pitchFamily="34" charset="0"/>
              <a:cs typeface="Calibri" panose="020F0502020204030204" pitchFamily="34" charset="0"/>
            </a:endParaRPr>
          </a:p>
          <a:p>
            <a:r>
              <a:rPr lang="en-US" sz="7200" b="1" i="0" u="none" strike="noStrike" baseline="0" dirty="0">
                <a:solidFill>
                  <a:schemeClr val="tx1"/>
                </a:solidFill>
                <a:latin typeface="Calibri" panose="020F0502020204030204" pitchFamily="34" charset="0"/>
                <a:cs typeface="Calibri" panose="020F0502020204030204" pitchFamily="34" charset="0"/>
              </a:rPr>
              <a:t>Plans to achieve your goals</a:t>
            </a:r>
          </a:p>
          <a:p>
            <a:endParaRPr lang="en-US" b="0" i="0" u="none" strike="noStrike" baseline="0" dirty="0">
              <a:solidFill>
                <a:schemeClr val="tx1"/>
              </a:solidFill>
              <a:latin typeface="Calibri" panose="020F050202020403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200" b="0" i="0" u="none" strike="noStrike" baseline="0" dirty="0">
                <a:solidFill>
                  <a:schemeClr val="tx1"/>
                </a:solidFill>
                <a:latin typeface="Calibri" panose="020F0502020204030204" pitchFamily="34" charset="0"/>
                <a:cs typeface="Calibri" panose="020F0502020204030204" pitchFamily="34" charset="0"/>
              </a:rPr>
              <a:t> </a:t>
            </a:r>
            <a:r>
              <a:rPr lang="en-US" sz="5200" b="0" i="0" u="none" strike="noStrike" kern="0" baseline="0" dirty="0">
                <a:solidFill>
                  <a:srgbClr val="0E0E0E"/>
                </a:solidFill>
                <a:latin typeface="Calibri" panose="020F050202020403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Enhance Email and Direct Mail Strategy</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Implement customer segmentation based on service history and preferences.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Develop personalized content for different segments.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Conduct A/B testing to refine messaging and offers.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Refine Appointment Reminder System</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Analyze customer data to determine optimal times for reminders.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Implement automated reminders via SMS and email with confirmation/rescheduling options.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Update communication preferences regularly.</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Upgrade Website and SEO</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Redesign the website for improved user experience, especially on mobile.</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Integrate an easy-to-use online booking system.</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Conduct an SEO audit and optimize for service-related keywords.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Boost Social Media Interaction</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Create a content calendar with promotions, educational content, and interactive posts.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Run contests and giveaways exclusive to social media.</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Monitor performance using social media analytics tools.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Increase Digital Advertising ROI</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Invest in training or external expertise for better targeting and ad optimization.</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Set up retargeting campaigns for users who visited the website but didn’t book.</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Adjust ad budgets based on performance across platforms.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endParaRPr lang="en-US" b="0" i="0" u="none" strike="noStrike" baseline="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17645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180214"/>
            <a:ext cx="8596668" cy="5507665"/>
          </a:xfrm>
        </p:spPr>
        <p:txBody>
          <a:bodyPr>
            <a:normAutofit/>
          </a:bodyPr>
          <a:lstStyle/>
          <a:p>
            <a:pPr marL="0" indent="0">
              <a:buNone/>
            </a:pPr>
            <a:endParaRPr lang="en-US" b="0" i="0" u="none" strike="noStrike" baseline="0" dirty="0">
              <a:solidFill>
                <a:schemeClr val="tx1"/>
              </a:solidFill>
              <a:latin typeface="Calibri" panose="020F0502020204030204" pitchFamily="34" charset="0"/>
              <a:cs typeface="Calibri" panose="020F0502020204030204" pitchFamily="34" charset="0"/>
            </a:endParaRPr>
          </a:p>
          <a:p>
            <a:r>
              <a:rPr lang="en-US" b="1" i="0" u="none" strike="noStrike" baseline="0" dirty="0">
                <a:solidFill>
                  <a:schemeClr val="tx1"/>
                </a:solidFill>
                <a:latin typeface="Calibri" panose="020F0502020204030204" pitchFamily="34" charset="0"/>
                <a:cs typeface="Calibri" panose="020F0502020204030204" pitchFamily="34" charset="0"/>
              </a:rPr>
              <a:t>Plans to achieve your goals continued</a:t>
            </a:r>
            <a:endParaRPr lang="en-US" b="1" dirty="0">
              <a:solidFill>
                <a:schemeClr val="tx1"/>
              </a:solidFill>
              <a:latin typeface="Calibri" panose="020F0502020204030204" pitchFamily="34" charset="0"/>
              <a:cs typeface="Calibri" panose="020F0502020204030204" pitchFamily="34" charset="0"/>
            </a:endParaRPr>
          </a:p>
          <a:p>
            <a:pPr marL="0" indent="0">
              <a:buNone/>
            </a:pPr>
            <a:endParaRPr lang="en-US" b="0" i="0" u="none" strike="noStrike" baseline="0" dirty="0">
              <a:solidFill>
                <a:schemeClr val="tx1"/>
              </a:solidFill>
              <a:latin typeface="Calibri" panose="020F050202020403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b="0" i="0" u="none" strike="noStrike" baseline="0" dirty="0">
                <a:solidFill>
                  <a:schemeClr val="tx1"/>
                </a:solidFill>
                <a:latin typeface="Calibri" panose="020F0502020204030204" pitchFamily="34" charset="0"/>
                <a:cs typeface="Calibri" panose="020F0502020204030204" pitchFamily="34" charset="0"/>
              </a:rPr>
              <a:t> </a:t>
            </a:r>
            <a:r>
              <a:rPr lang="en-US" sz="1300" b="0" i="0" u="none" strike="noStrike" baseline="0" dirty="0">
                <a:solidFill>
                  <a:schemeClr val="tx1"/>
                </a:solidFill>
                <a:latin typeface="Calibri" panose="020F050202020403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Strengthen Community and Public Relations</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Regularly participate in local events and car shows, including sponsorships.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Collaborate with community leaders for co-hosted events or promotions.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Develop a PR strategy with press releases and local media outreach.</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Leverage Customer Reviews</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Contact customers post-service to encourage review submission.</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Provide staff with guidelines and incentives to promote customer reviews.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Respond to all reviews, addressing negatives promptly and professionally.</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Expand Partnerships with Local Institutions</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Identify and propose partnerships with local technical schools and businesses.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Develop offers specifically for students and employees of partner institutions (visit local hospital to 			service their cars)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Evaluate and possibly deepen existing partnerships regularly.</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0" indent="0">
              <a:buNone/>
            </a:pPr>
            <a:endParaRPr lang="en-US" b="0" i="0" u="none" strike="noStrike" baseline="0" dirty="0">
              <a:solidFill>
                <a:schemeClr val="tx1"/>
              </a:solidFill>
              <a:latin typeface="Calibri" panose="020F0502020204030204" pitchFamily="34" charset="0"/>
              <a:cs typeface="Calibri" panose="020F0502020204030204" pitchFamily="34" charset="0"/>
            </a:endParaRPr>
          </a:p>
          <a:p>
            <a:endParaRPr lang="en-US" dirty="0"/>
          </a:p>
        </p:txBody>
      </p:sp>
      <p:sp>
        <p:nvSpPr>
          <p:cNvPr id="5" name="Title 4">
            <a:extLst>
              <a:ext uri="{FF2B5EF4-FFF2-40B4-BE49-F238E27FC236}">
                <a16:creationId xmlns:a16="http://schemas.microsoft.com/office/drawing/2014/main" id="{1E0EBBE2-CBEA-AA7F-64A6-02DEF4594CC2}"/>
              </a:ext>
            </a:extLst>
          </p:cNvPr>
          <p:cNvSpPr>
            <a:spLocks noGrp="1"/>
          </p:cNvSpPr>
          <p:nvPr>
            <p:ph type="title"/>
          </p:nvPr>
        </p:nvSpPr>
        <p:spPr>
          <a:xfrm>
            <a:off x="677334" y="609600"/>
            <a:ext cx="8596668" cy="772633"/>
          </a:xfrm>
        </p:spPr>
        <p:txBody>
          <a:bodyPr/>
          <a:lstStyle/>
          <a:p>
            <a:r>
              <a:rPr lang="en-US" b="1" i="0" u="none" strike="noStrike" baseline="0" dirty="0">
                <a:solidFill>
                  <a:srgbClr val="221E1F"/>
                </a:solidFill>
                <a:latin typeface="Calibri" panose="020F0502020204030204" pitchFamily="34" charset="0"/>
              </a:rPr>
              <a:t>Marketing</a:t>
            </a:r>
            <a:endParaRPr lang="en-US" dirty="0"/>
          </a:p>
        </p:txBody>
      </p:sp>
    </p:spTree>
    <p:extLst>
      <p:ext uri="{BB962C8B-B14F-4D97-AF65-F5344CB8AC3E}">
        <p14:creationId xmlns:p14="http://schemas.microsoft.com/office/powerpoint/2010/main" val="4461967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82772"/>
            <a:ext cx="8596668" cy="659219"/>
          </a:xfrm>
        </p:spPr>
        <p:txBody>
          <a:bodyPr>
            <a:normAutofit/>
          </a:bodyPr>
          <a:lstStyle/>
          <a:p>
            <a:r>
              <a:rPr lang="en-US" b="1" i="0" u="none" strike="noStrike" baseline="0" dirty="0">
                <a:solidFill>
                  <a:srgbClr val="221E1F"/>
                </a:solidFill>
                <a:latin typeface="Calibri" panose="020F0502020204030204" pitchFamily="34" charset="0"/>
              </a:rPr>
              <a:t>Marketing</a:t>
            </a: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041991"/>
            <a:ext cx="7860611" cy="5645888"/>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7200" b="1" i="0" u="none" strike="noStrike" baseline="0" dirty="0">
                <a:solidFill>
                  <a:schemeClr val="tx1"/>
                </a:solidFill>
                <a:latin typeface="Calibri" panose="020F0502020204030204" pitchFamily="34" charset="0"/>
                <a:cs typeface="Calibri" panose="020F0502020204030204" pitchFamily="34" charset="0"/>
              </a:rPr>
              <a:t>Plans to evaluate your changes </a:t>
            </a:r>
          </a:p>
          <a:p>
            <a:endParaRPr lang="en-US" sz="2900" b="0" i="0" u="none" strike="noStrike" baseline="0" dirty="0">
              <a:solidFill>
                <a:schemeClr val="tx1"/>
              </a:solidFill>
              <a:latin typeface="Calibri" panose="020F0502020204030204" pitchFamily="34" charset="0"/>
              <a:cs typeface="Calibri" panose="020F0502020204030204" pitchFamily="34" charset="0"/>
            </a:endParaRPr>
          </a:p>
          <a:p>
            <a:pPr marL="400050" lvl="1" indent="0">
              <a:lnSpc>
                <a:spcPct val="135000"/>
              </a:lnSpc>
              <a:spcBef>
                <a:spcPts val="0"/>
              </a:spcBef>
              <a:buNone/>
              <a:tabLst>
                <a:tab pos="63500" algn="r"/>
                <a:tab pos="165100" algn="l"/>
              </a:tabLst>
            </a:pP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Set Key Performance Indicators (KPIs)</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Define KPIs for each goal such as conversion rates, engagement rates, and ROI.</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Establish benchmarks based on historical data for comparison.</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Regular Reporting and Analysis</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Schedule monthly and quarterly reporting cycles to review KPIs.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Utilize analytics tools for real-time monitoring of web traffic, social media, and ads.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Analyze customer feedback for qualitative insights.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Customer Surveys and Feedback</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Conduct periodic customer satisfaction surveys.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Include questions on recent service improvements.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Measure customer loyalty and satisfaction through Net Promoter Score (NPS).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A/B Testing</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Regularly conduct A/B tests on emails, website layouts, and ad copies.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Use results to refine marketing and customer interaction strategies.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a:t>
            </a:r>
            <a:r>
              <a:rPr lang="en-US" sz="56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Staff Feedback and Meetings</a:t>
            </a: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Engage with staff to obtain feedback on new processes.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Hold regular meetings to discuss operational challenges and successes.</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56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Make operational adjustments based on staff input to improve customer service.</a:t>
            </a:r>
            <a:endParaRPr lang="en-US" sz="5600" kern="100" dirty="0">
              <a:effectLst/>
              <a:latin typeface="Calibri" panose="020F0502020204030204" pitchFamily="34" charset="0"/>
              <a:ea typeface="Aptos" panose="020B0004020202020204" pitchFamily="34" charset="0"/>
              <a:cs typeface="Calibri" panose="020F0502020204030204" pitchFamily="34" charset="0"/>
            </a:endParaRPr>
          </a:p>
          <a:p>
            <a:pPr marL="165100" marR="0" indent="-165100">
              <a:lnSpc>
                <a:spcPct val="135000"/>
              </a:lnSpc>
              <a:spcBef>
                <a:spcPts val="0"/>
              </a:spcBef>
              <a:spcAft>
                <a:spcPts val="0"/>
              </a:spcAft>
              <a:tabLst>
                <a:tab pos="63500" algn="r"/>
                <a:tab pos="165100" algn="l"/>
              </a:tabLst>
            </a:pPr>
            <a:endParaRPr lang="en-US" dirty="0"/>
          </a:p>
        </p:txBody>
      </p:sp>
    </p:spTree>
    <p:extLst>
      <p:ext uri="{BB962C8B-B14F-4D97-AF65-F5344CB8AC3E}">
        <p14:creationId xmlns:p14="http://schemas.microsoft.com/office/powerpoint/2010/main" val="395252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D2B808-AAF2-D226-D8E0-D0CC871F9B37}"/>
              </a:ext>
            </a:extLst>
          </p:cNvPr>
          <p:cNvSpPr>
            <a:spLocks noGrp="1"/>
          </p:cNvSpPr>
          <p:nvPr>
            <p:ph type="title"/>
          </p:nvPr>
        </p:nvSpPr>
        <p:spPr>
          <a:xfrm>
            <a:off x="677334" y="609600"/>
            <a:ext cx="8596668" cy="645042"/>
          </a:xfrm>
        </p:spPr>
        <p:txBody>
          <a:bodyPr/>
          <a:lstStyle/>
          <a:p>
            <a:r>
              <a:rPr lang="en-US" b="1" i="0" u="none" strike="noStrike" baseline="0" dirty="0">
                <a:solidFill>
                  <a:srgbClr val="221E1F"/>
                </a:solidFill>
                <a:latin typeface="Calibri" panose="020F0502020204030204" pitchFamily="34" charset="0"/>
              </a:rPr>
              <a:t>Marketing</a:t>
            </a:r>
            <a:endParaRPr lang="en-US" dirty="0"/>
          </a:p>
        </p:txBody>
      </p:sp>
      <p:sp>
        <p:nvSpPr>
          <p:cNvPr id="3" name="Content Placeholder 2">
            <a:extLst>
              <a:ext uri="{FF2B5EF4-FFF2-40B4-BE49-F238E27FC236}">
                <a16:creationId xmlns:a16="http://schemas.microsoft.com/office/drawing/2014/main" id="{BEFDB474-10F2-380F-132F-19787A4C16D1}"/>
              </a:ext>
            </a:extLst>
          </p:cNvPr>
          <p:cNvSpPr>
            <a:spLocks noGrp="1"/>
          </p:cNvSpPr>
          <p:nvPr>
            <p:ph idx="1"/>
          </p:nvPr>
        </p:nvSpPr>
        <p:spPr/>
        <p:txBody>
          <a:bodyPr/>
          <a:lstStyle/>
          <a:p>
            <a:pPr marL="400050" lvl="1" indent="0">
              <a:lnSpc>
                <a:spcPct val="135000"/>
              </a:lnSpc>
              <a:spcBef>
                <a:spcPts val="0"/>
              </a:spcBef>
              <a:buNone/>
              <a:tabLst>
                <a:tab pos="63500" algn="r"/>
                <a:tab pos="165100" algn="l"/>
              </a:tabLst>
            </a:pP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Financial Analysis</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Review financial reports to assess the impact of changes on revenue and costs.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Analyze the cost-benefit of each strategy to adjust as necessary.</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00050" lvl="1" indent="0">
              <a:lnSpc>
                <a:spcPct val="135000"/>
              </a:lnSpc>
              <a:spcBef>
                <a:spcPts val="0"/>
              </a:spcBef>
              <a:buNone/>
              <a:tabLst>
                <a:tab pos="63500" algn="r"/>
                <a:tab pos="165100" algn="l"/>
              </a:tabLst>
            </a:pP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Technology and Tools Assessment</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Assess the effectiveness of CRM and digital marketing tools regularly.</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Update or replace tools based on performance evaluations.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00050" lvl="1" indent="0">
              <a:lnSpc>
                <a:spcPct val="135000"/>
              </a:lnSpc>
              <a:spcBef>
                <a:spcPts val="0"/>
              </a:spcBef>
              <a:buNone/>
              <a:tabLst>
                <a:tab pos="63500" algn="r"/>
                <a:tab pos="165100" algn="l"/>
              </a:tabLst>
            </a:pPr>
            <a:r>
              <a:rPr lang="en-US" sz="1400" b="1"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Competitive Benchmarking</a:t>
            </a: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Keep track of competitor activities and industry standards.</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419100" marR="0" indent="-419100">
              <a:lnSpc>
                <a:spcPct val="135000"/>
              </a:lnSpc>
              <a:spcBef>
                <a:spcPts val="0"/>
              </a:spcBef>
              <a:spcAft>
                <a:spcPts val="0"/>
              </a:spcAft>
              <a:tabLst>
                <a:tab pos="317500" algn="r"/>
                <a:tab pos="419100" algn="l"/>
              </a:tabLst>
            </a:pPr>
            <a:r>
              <a:rPr lang="en-US" sz="1400" kern="0" dirty="0">
                <a:solidFill>
                  <a:srgbClr val="0E0E0E"/>
                </a:solidFill>
                <a:effectLst/>
                <a:latin typeface="Calibri" panose="020F0502020204030204" pitchFamily="34" charset="0"/>
                <a:ea typeface="Aptos" panose="020B0004020202020204" pitchFamily="34" charset="0"/>
                <a:cs typeface="Calibri" panose="020F0502020204030204" pitchFamily="34" charset="0"/>
              </a:rPr>
              <a:t>	•	Adjust strategies based on competitive analysis to maintain or gain market advantage.</a:t>
            </a:r>
            <a:endParaRPr lang="en-US" sz="1400" kern="100" dirty="0">
              <a:effectLst/>
              <a:latin typeface="Calibri" panose="020F0502020204030204" pitchFamily="34" charset="0"/>
              <a:ea typeface="Aptos" panose="020B0004020202020204" pitchFamily="34" charset="0"/>
              <a:cs typeface="Calibri" panose="020F0502020204030204" pitchFamily="34" charset="0"/>
            </a:endParaRPr>
          </a:p>
          <a:p>
            <a:pPr marL="0" indent="0">
              <a:buNone/>
            </a:pPr>
            <a:endParaRPr lang="en-US" sz="1400" b="0" i="0" u="none" strike="noStrike" baseline="0" dirty="0">
              <a:solidFill>
                <a:schemeClr val="tx1"/>
              </a:solidFill>
              <a:latin typeface="Calibri" panose="020F0502020204030204" pitchFamily="34" charset="0"/>
              <a:cs typeface="Calibri" panose="020F0502020204030204" pitchFamily="34" charset="0"/>
            </a:endParaRPr>
          </a:p>
          <a:p>
            <a:endParaRPr lang="en-US" dirty="0"/>
          </a:p>
        </p:txBody>
      </p:sp>
      <p:sp>
        <p:nvSpPr>
          <p:cNvPr id="4" name="TextBox 3">
            <a:extLst>
              <a:ext uri="{FF2B5EF4-FFF2-40B4-BE49-F238E27FC236}">
                <a16:creationId xmlns:a16="http://schemas.microsoft.com/office/drawing/2014/main" id="{FCC9BCB1-AA71-F18D-9E50-E2E9F94FFD07}"/>
              </a:ext>
            </a:extLst>
          </p:cNvPr>
          <p:cNvSpPr txBox="1"/>
          <p:nvPr/>
        </p:nvSpPr>
        <p:spPr>
          <a:xfrm>
            <a:off x="677334" y="1594884"/>
            <a:ext cx="4458192" cy="492443"/>
          </a:xfrm>
          <a:prstGeom prst="rect">
            <a:avLst/>
          </a:prstGeom>
          <a:noFill/>
        </p:spPr>
        <p:txBody>
          <a:bodyPr wrap="square" rtlCol="0">
            <a:spAutoFit/>
          </a:bodyPr>
          <a:lstStyle/>
          <a:p>
            <a:r>
              <a:rPr lang="en-US" sz="1800" b="1" i="0" u="none" strike="noStrike" baseline="0" dirty="0">
                <a:solidFill>
                  <a:schemeClr val="tx1"/>
                </a:solidFill>
                <a:latin typeface="Calibri" panose="020F0502020204030204" pitchFamily="34" charset="0"/>
                <a:cs typeface="Calibri" panose="020F0502020204030204" pitchFamily="34" charset="0"/>
              </a:rPr>
              <a:t>Plans to evaluate your changes continued</a:t>
            </a:r>
          </a:p>
          <a:p>
            <a:endParaRPr lang="en-US" sz="800" b="0" i="0" u="none" strike="noStrike" baseline="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42639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65B37784-135C-0664-74D6-85612B62B266}"/>
              </a:ext>
            </a:extLst>
          </p:cNvPr>
          <p:cNvGraphicFramePr>
            <a:graphicFrameLocks noGrp="1"/>
          </p:cNvGraphicFramePr>
          <p:nvPr>
            <p:extLst>
              <p:ext uri="{D42A27DB-BD31-4B8C-83A1-F6EECF244321}">
                <p14:modId xmlns:p14="http://schemas.microsoft.com/office/powerpoint/2010/main" val="902594487"/>
              </p:ext>
            </p:extLst>
          </p:nvPr>
        </p:nvGraphicFramePr>
        <p:xfrm>
          <a:off x="4742121" y="499730"/>
          <a:ext cx="7155713" cy="4560934"/>
        </p:xfrm>
        <a:graphic>
          <a:graphicData uri="http://schemas.openxmlformats.org/drawingml/2006/table">
            <a:tbl>
              <a:tblPr/>
              <a:tblGrid>
                <a:gridCol w="212936">
                  <a:extLst>
                    <a:ext uri="{9D8B030D-6E8A-4147-A177-3AD203B41FA5}">
                      <a16:colId xmlns:a16="http://schemas.microsoft.com/office/drawing/2014/main" val="1600312779"/>
                    </a:ext>
                  </a:extLst>
                </a:gridCol>
                <a:gridCol w="1467575">
                  <a:extLst>
                    <a:ext uri="{9D8B030D-6E8A-4147-A177-3AD203B41FA5}">
                      <a16:colId xmlns:a16="http://schemas.microsoft.com/office/drawing/2014/main" val="2014465918"/>
                    </a:ext>
                  </a:extLst>
                </a:gridCol>
                <a:gridCol w="2027853">
                  <a:extLst>
                    <a:ext uri="{9D8B030D-6E8A-4147-A177-3AD203B41FA5}">
                      <a16:colId xmlns:a16="http://schemas.microsoft.com/office/drawing/2014/main" val="1817402786"/>
                    </a:ext>
                  </a:extLst>
                </a:gridCol>
                <a:gridCol w="1569537">
                  <a:extLst>
                    <a:ext uri="{9D8B030D-6E8A-4147-A177-3AD203B41FA5}">
                      <a16:colId xmlns:a16="http://schemas.microsoft.com/office/drawing/2014/main" val="1302708533"/>
                    </a:ext>
                  </a:extLst>
                </a:gridCol>
                <a:gridCol w="1000310">
                  <a:extLst>
                    <a:ext uri="{9D8B030D-6E8A-4147-A177-3AD203B41FA5}">
                      <a16:colId xmlns:a16="http://schemas.microsoft.com/office/drawing/2014/main" val="2979071994"/>
                    </a:ext>
                  </a:extLst>
                </a:gridCol>
                <a:gridCol w="877502">
                  <a:extLst>
                    <a:ext uri="{9D8B030D-6E8A-4147-A177-3AD203B41FA5}">
                      <a16:colId xmlns:a16="http://schemas.microsoft.com/office/drawing/2014/main" val="3853614007"/>
                    </a:ext>
                  </a:extLst>
                </a:gridCol>
              </a:tblGrid>
              <a:tr h="298749">
                <a:tc gridSpan="6">
                  <a:txBody>
                    <a:bodyPr/>
                    <a:lstStyle/>
                    <a:p>
                      <a:pPr algn="ctr" fontAlgn="ctr">
                        <a:spcBef>
                          <a:spcPts val="0"/>
                        </a:spcBef>
                        <a:spcAft>
                          <a:spcPts val="0"/>
                        </a:spcAft>
                      </a:pPr>
                      <a:r>
                        <a:rPr lang="en-US" sz="1300" b="1" i="0" u="none" strike="noStrike" dirty="0">
                          <a:solidFill>
                            <a:srgbClr val="000000"/>
                          </a:solidFill>
                          <a:effectLst/>
                          <a:latin typeface="Arial" panose="020B0604020202020204" pitchFamily="34" charset="0"/>
                        </a:rPr>
                        <a:t>    Service Department Sales And Gross  (Labor Only)              </a:t>
                      </a:r>
                      <a:endParaRPr lang="en-US" sz="2400" b="0" i="0" u="none" strike="noStrike" dirty="0">
                        <a:effectLst/>
                        <a:latin typeface="Arial" panose="020B0604020202020204" pitchFamily="34" charset="0"/>
                      </a:endParaRPr>
                    </a:p>
                  </a:txBody>
                  <a:tcPr marL="121554" marR="121554" marT="60777" marB="60777">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15021555"/>
                  </a:ext>
                </a:extLst>
              </a:tr>
              <a:tr h="353652">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10655448"/>
                  </a:ext>
                </a:extLst>
              </a:tr>
              <a:tr h="382137">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spcBef>
                          <a:spcPts val="0"/>
                        </a:spcBef>
                        <a:spcAft>
                          <a:spcPts val="0"/>
                        </a:spcAft>
                      </a:pPr>
                      <a:r>
                        <a:rPr lang="en-US" sz="1300" b="0" i="0" u="none" strike="noStrike" dirty="0">
                          <a:solidFill>
                            <a:srgbClr val="FFFFFF"/>
                          </a:solidFill>
                          <a:effectLst/>
                          <a:highlight>
                            <a:srgbClr val="4472C4"/>
                          </a:highlight>
                          <a:latin typeface="Arial" panose="020B0604020202020204" pitchFamily="34" charset="0"/>
                        </a:rPr>
                        <a:t>Category</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US" sz="1300" b="0" i="0" u="none" strike="noStrike" dirty="0">
                          <a:solidFill>
                            <a:srgbClr val="FFFFFF"/>
                          </a:solidFill>
                          <a:effectLst/>
                          <a:highlight>
                            <a:srgbClr val="4472C4"/>
                          </a:highlight>
                          <a:latin typeface="Arial" panose="020B0604020202020204" pitchFamily="34" charset="0"/>
                        </a:rPr>
                        <a:t>Sales</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US" sz="1300" b="0" i="0" u="none" strike="noStrike" dirty="0">
                          <a:solidFill>
                            <a:srgbClr val="FFFFFF"/>
                          </a:solidFill>
                          <a:effectLst/>
                          <a:highlight>
                            <a:srgbClr val="4472C4"/>
                          </a:highlight>
                          <a:latin typeface="Arial" panose="020B0604020202020204" pitchFamily="34" charset="0"/>
                        </a:rPr>
                        <a:t>Gross</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US" sz="1300" b="0" i="0" u="none" strike="noStrike" dirty="0">
                          <a:solidFill>
                            <a:srgbClr val="FFFFFF"/>
                          </a:solidFill>
                          <a:effectLst/>
                          <a:highlight>
                            <a:srgbClr val="4472C4"/>
                          </a:highlight>
                          <a:latin typeface="Arial" panose="020B0604020202020204" pitchFamily="34" charset="0"/>
                        </a:rPr>
                        <a:t>Gross as % of Sales</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US" sz="1100" b="0" i="0" u="none" strike="noStrike" dirty="0">
                          <a:solidFill>
                            <a:srgbClr val="FFFFFF"/>
                          </a:solidFill>
                          <a:effectLst/>
                          <a:highlight>
                            <a:srgbClr val="4472C4"/>
                          </a:highlight>
                          <a:latin typeface="Arial" panose="020B0604020202020204" pitchFamily="34" charset="0"/>
                        </a:rPr>
                        <a:t>%Sales Contribution</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264390822"/>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Customer Pay</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218,465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171,001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78.27%</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47.56%</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08063243"/>
                  </a:ext>
                </a:extLst>
              </a:tr>
              <a:tr h="353652">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40341794"/>
                  </a:ext>
                </a:extLst>
              </a:tr>
              <a:tr h="353652">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1291209"/>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Warranty</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22,326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16,451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73.69%</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4.86%</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50244131"/>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Warranty Other</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23,812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18,801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78.96%</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5.18%</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7879200"/>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Internal</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165,544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132,451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80.01%</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36.04%</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24521436"/>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NVI / Road Ready</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29,178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                   24,744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84.80%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6.35%</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3683351"/>
                  </a:ext>
                </a:extLst>
              </a:tr>
              <a:tr h="225470">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a:noFill/>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Adj. Cost Of Labor</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US" sz="1500" b="0" i="0" u="none" strike="noStrike" dirty="0">
                          <a:solidFill>
                            <a:srgbClr val="000000"/>
                          </a:solidFill>
                          <a:effectLst/>
                          <a:latin typeface="Calibri" panose="020F0502020204030204" pitchFamily="34" charset="0"/>
                        </a:rPr>
                        <a:t> </a:t>
                      </a:r>
                      <a:endParaRPr lang="en-US" sz="2400" b="0" i="0" u="none" strike="noStrike" dirty="0">
                        <a:effectLs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0.00%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91114564"/>
                  </a:ext>
                </a:extLst>
              </a:tr>
              <a:tr h="409305">
                <a:tc>
                  <a:txBody>
                    <a:bodyPr/>
                    <a:lstStyle/>
                    <a:p>
                      <a:pPr algn="l" fontAlgn="b">
                        <a:spcBef>
                          <a:spcPts val="0"/>
                        </a:spcBef>
                        <a:spcAft>
                          <a:spcPts val="0"/>
                        </a:spcAft>
                      </a:pPr>
                      <a:r>
                        <a:rPr lang="en-US" sz="1500" b="0" i="0" u="none" strike="noStrike" dirty="0">
                          <a:solidFill>
                            <a:srgbClr val="000000"/>
                          </a:solidFill>
                          <a:effectLst/>
                          <a:highlight>
                            <a:srgbClr val="4472C4"/>
                          </a:highlight>
                          <a:latin typeface="Calibri" panose="020F0502020204030204" pitchFamily="34" charset="0"/>
                        </a:rPr>
                        <a:t> </a:t>
                      </a:r>
                      <a:endParaRPr lang="en-US" sz="2400" b="0" i="0" u="none" strike="noStrike" dirty="0">
                        <a:effectLst/>
                        <a:highlight>
                          <a:srgbClr val="4472C4"/>
                        </a:highlight>
                        <a:latin typeface="Arial" panose="020B0604020202020204" pitchFamily="34" charset="0"/>
                      </a:endParaRPr>
                    </a:p>
                  </a:txBody>
                  <a:tcPr marL="12662" marR="12662" marT="12662"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US" sz="1300" b="1" i="0" u="none" strike="noStrike" dirty="0">
                          <a:solidFill>
                            <a:srgbClr val="000000"/>
                          </a:solidFill>
                          <a:effectLst/>
                          <a:latin typeface="Arial" panose="020B0604020202020204" pitchFamily="34" charset="0"/>
                        </a:rPr>
                        <a:t>Total</a:t>
                      </a:r>
                      <a:endParaRPr lang="en-US" sz="2400" b="0" i="0" u="none" strike="noStrike" dirty="0">
                        <a:effectLst/>
                        <a:latin typeface="Arial" panose="020B0604020202020204" pitchFamily="34" charset="0"/>
                      </a:endParaRPr>
                    </a:p>
                  </a:txBody>
                  <a:tcPr marL="12662" marR="12662" marT="12662"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 $                       459,325 </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 $                363,448 </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79.13%</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US" sz="1500" b="0" i="0" u="none" strike="noStrike" dirty="0">
                          <a:solidFill>
                            <a:srgbClr val="000000"/>
                          </a:solidFill>
                          <a:effectLst/>
                          <a:highlight>
                            <a:srgbClr val="FFFF00"/>
                          </a:highlight>
                          <a:latin typeface="Calibri" panose="020F0502020204030204" pitchFamily="34" charset="0"/>
                        </a:rPr>
                        <a:t>100.00%</a:t>
                      </a:r>
                      <a:endParaRPr lang="en-US" sz="2400" b="0" i="0" u="none" strike="noStrike" dirty="0">
                        <a:effectLst/>
                        <a:highlight>
                          <a:srgbClr val="FFFF00"/>
                        </a:highlight>
                        <a:latin typeface="Arial" panose="020B0604020202020204" pitchFamily="34" charset="0"/>
                      </a:endParaRPr>
                    </a:p>
                  </a:txBody>
                  <a:tcPr marL="12662" marR="12662" marT="12662"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65189987"/>
                  </a:ext>
                </a:extLst>
              </a:tr>
            </a:tbl>
          </a:graphicData>
        </a:graphic>
      </p:graphicFrame>
      <p:sp>
        <p:nvSpPr>
          <p:cNvPr id="3" name="TextBox 2">
            <a:extLst>
              <a:ext uri="{FF2B5EF4-FFF2-40B4-BE49-F238E27FC236}">
                <a16:creationId xmlns:a16="http://schemas.microsoft.com/office/drawing/2014/main" id="{4E681727-B144-63DC-649B-D0EB577D8EE4}"/>
              </a:ext>
            </a:extLst>
          </p:cNvPr>
          <p:cNvSpPr txBox="1"/>
          <p:nvPr/>
        </p:nvSpPr>
        <p:spPr>
          <a:xfrm>
            <a:off x="543185" y="293278"/>
            <a:ext cx="3829878" cy="584775"/>
          </a:xfrm>
          <a:prstGeom prst="rect">
            <a:avLst/>
          </a:prstGeom>
          <a:noFill/>
        </p:spPr>
        <p:txBody>
          <a:bodyPr wrap="square" rtlCol="0">
            <a:spAutoFit/>
          </a:bodyPr>
          <a:lstStyle/>
          <a:p>
            <a:r>
              <a:rPr lang="en-US" sz="3200" b="1" i="0" u="none" strike="noStrike" baseline="0" dirty="0">
                <a:solidFill>
                  <a:srgbClr val="221E1F"/>
                </a:solidFill>
                <a:latin typeface="Calibri" panose="020F0502020204030204" pitchFamily="34" charset="0"/>
              </a:rPr>
              <a:t>Analyze Cost of Labor</a:t>
            </a:r>
            <a:endParaRPr lang="en-US" sz="3200" dirty="0"/>
          </a:p>
        </p:txBody>
      </p:sp>
      <p:sp>
        <p:nvSpPr>
          <p:cNvPr id="7" name="TextBox 6">
            <a:extLst>
              <a:ext uri="{FF2B5EF4-FFF2-40B4-BE49-F238E27FC236}">
                <a16:creationId xmlns:a16="http://schemas.microsoft.com/office/drawing/2014/main" id="{2F27D89E-D137-5AE3-F896-A6371CCD0619}"/>
              </a:ext>
            </a:extLst>
          </p:cNvPr>
          <p:cNvSpPr txBox="1"/>
          <p:nvPr/>
        </p:nvSpPr>
        <p:spPr>
          <a:xfrm>
            <a:off x="478464" y="1552353"/>
            <a:ext cx="3829877" cy="3939540"/>
          </a:xfrm>
          <a:prstGeom prst="rect">
            <a:avLst/>
          </a:prstGeom>
          <a:noFill/>
        </p:spPr>
        <p:txBody>
          <a:bodyPr wrap="square" rtlCol="0">
            <a:spAutoFit/>
          </a:bodyPr>
          <a:lstStyle/>
          <a:p>
            <a:r>
              <a:rPr lang="en-US" sz="1800" b="1" i="0" u="none" strike="noStrike" baseline="0" dirty="0">
                <a:solidFill>
                  <a:srgbClr val="221E1F"/>
                </a:solidFill>
                <a:latin typeface="Calibri" panose="020F0502020204030204" pitchFamily="34" charset="0"/>
              </a:rPr>
              <a:t>Current practices</a:t>
            </a:r>
          </a:p>
          <a:p>
            <a:endParaRPr lang="en-US" dirty="0">
              <a:solidFill>
                <a:srgbClr val="221E1F"/>
              </a:solidFill>
              <a:latin typeface="Calibri" panose="020F0502020204030204" pitchFamily="34" charset="0"/>
            </a:endParaRPr>
          </a:p>
          <a:p>
            <a:pPr marL="285750" indent="-285750">
              <a:buFont typeface="Arial" panose="020B0604020202020204" pitchFamily="34" charset="0"/>
              <a:buChar char="•"/>
            </a:pPr>
            <a:r>
              <a:rPr lang="en-US" sz="1400" dirty="0">
                <a:solidFill>
                  <a:srgbClr val="221E1F"/>
                </a:solidFill>
                <a:latin typeface="Calibri" panose="020F0502020204030204" pitchFamily="34" charset="0"/>
              </a:rPr>
              <a:t>Express service technicians handle majority of the competitive services such as oil changes and tire rotations. </a:t>
            </a:r>
          </a:p>
          <a:p>
            <a:pPr marL="285750" indent="-285750">
              <a:buFont typeface="Arial" panose="020B0604020202020204" pitchFamily="34" charset="0"/>
              <a:buChar char="•"/>
            </a:pPr>
            <a:r>
              <a:rPr lang="en-US" sz="1400" b="0" i="0" u="none" strike="noStrike" baseline="0" dirty="0">
                <a:solidFill>
                  <a:srgbClr val="221E1F"/>
                </a:solidFill>
                <a:latin typeface="Calibri" panose="020F0502020204030204" pitchFamily="34" charset="0"/>
              </a:rPr>
              <a:t>More skilled and higher paid technicians</a:t>
            </a:r>
            <a:r>
              <a:rPr lang="en-US" sz="1400" dirty="0">
                <a:solidFill>
                  <a:srgbClr val="221E1F"/>
                </a:solidFill>
                <a:latin typeface="Calibri" panose="020F0502020204030204" pitchFamily="34" charset="0"/>
              </a:rPr>
              <a:t> complete our warranty work as well as most maintenance and higher grossing repair jobs.</a:t>
            </a:r>
          </a:p>
          <a:p>
            <a:pPr marL="285750" indent="-285750">
              <a:buFont typeface="Arial" panose="020B0604020202020204" pitchFamily="34" charset="0"/>
              <a:buChar char="•"/>
            </a:pPr>
            <a:r>
              <a:rPr lang="en-US" sz="1400" dirty="0">
                <a:solidFill>
                  <a:srgbClr val="221E1F"/>
                </a:solidFill>
                <a:latin typeface="Calibri" panose="020F0502020204030204" pitchFamily="34" charset="0"/>
              </a:rPr>
              <a:t>Working with a FRH system and spreading the work appropriately across the shop works well in our service department and keeps us mostly above NADA guide of 76% for GP.</a:t>
            </a:r>
          </a:p>
          <a:p>
            <a:pPr marL="285750" indent="-285750">
              <a:buFont typeface="Arial" panose="020B0604020202020204" pitchFamily="34" charset="0"/>
              <a:buChar char="•"/>
            </a:pPr>
            <a:r>
              <a:rPr lang="en-US" sz="1400" b="0" i="0" u="none" strike="noStrike" baseline="0" dirty="0">
                <a:solidFill>
                  <a:srgbClr val="221E1F"/>
                </a:solidFill>
                <a:latin typeface="Calibri" panose="020F0502020204030204" pitchFamily="34" charset="0"/>
              </a:rPr>
              <a:t>No immediate changes are needed at this point regarding the technicians pay and our cost of labor. One can always improve or continuously monitor for improvement.</a:t>
            </a:r>
          </a:p>
          <a:p>
            <a:r>
              <a:rPr lang="en-US" sz="1800" b="0" i="0" u="none" strike="noStrike" baseline="0" dirty="0">
                <a:solidFill>
                  <a:srgbClr val="221E1F"/>
                </a:solidFill>
                <a:latin typeface="Calibri" panose="020F0502020204030204" pitchFamily="34" charset="0"/>
              </a:rPr>
              <a:t> </a:t>
            </a:r>
          </a:p>
        </p:txBody>
      </p:sp>
      <p:graphicFrame>
        <p:nvGraphicFramePr>
          <p:cNvPr id="9" name="Table 8">
            <a:extLst>
              <a:ext uri="{FF2B5EF4-FFF2-40B4-BE49-F238E27FC236}">
                <a16:creationId xmlns:a16="http://schemas.microsoft.com/office/drawing/2014/main" id="{73071FCD-0242-01F9-94DB-C05A8AB66720}"/>
              </a:ext>
            </a:extLst>
          </p:cNvPr>
          <p:cNvGraphicFramePr>
            <a:graphicFrameLocks noGrp="1"/>
          </p:cNvGraphicFramePr>
          <p:nvPr>
            <p:extLst>
              <p:ext uri="{D42A27DB-BD31-4B8C-83A1-F6EECF244321}">
                <p14:modId xmlns:p14="http://schemas.microsoft.com/office/powerpoint/2010/main" val="3323336092"/>
              </p:ext>
            </p:extLst>
          </p:nvPr>
        </p:nvGraphicFramePr>
        <p:xfrm>
          <a:off x="6096000" y="5263116"/>
          <a:ext cx="4328466" cy="882501"/>
        </p:xfrm>
        <a:graphic>
          <a:graphicData uri="http://schemas.openxmlformats.org/drawingml/2006/table">
            <a:tbl>
              <a:tblPr/>
              <a:tblGrid>
                <a:gridCol w="1768399">
                  <a:extLst>
                    <a:ext uri="{9D8B030D-6E8A-4147-A177-3AD203B41FA5}">
                      <a16:colId xmlns:a16="http://schemas.microsoft.com/office/drawing/2014/main" val="1291226915"/>
                    </a:ext>
                  </a:extLst>
                </a:gridCol>
                <a:gridCol w="1017858">
                  <a:extLst>
                    <a:ext uri="{9D8B030D-6E8A-4147-A177-3AD203B41FA5}">
                      <a16:colId xmlns:a16="http://schemas.microsoft.com/office/drawing/2014/main" val="2831852123"/>
                    </a:ext>
                  </a:extLst>
                </a:gridCol>
                <a:gridCol w="894481">
                  <a:extLst>
                    <a:ext uri="{9D8B030D-6E8A-4147-A177-3AD203B41FA5}">
                      <a16:colId xmlns:a16="http://schemas.microsoft.com/office/drawing/2014/main" val="1847416765"/>
                    </a:ext>
                  </a:extLst>
                </a:gridCol>
                <a:gridCol w="647728">
                  <a:extLst>
                    <a:ext uri="{9D8B030D-6E8A-4147-A177-3AD203B41FA5}">
                      <a16:colId xmlns:a16="http://schemas.microsoft.com/office/drawing/2014/main" val="2168508120"/>
                    </a:ext>
                  </a:extLst>
                </a:gridCol>
              </a:tblGrid>
              <a:tr h="187197">
                <a:tc>
                  <a:txBody>
                    <a:bodyPr/>
                    <a:lstStyle/>
                    <a:p>
                      <a:pPr algn="l" fontAlgn="t"/>
                      <a:r>
                        <a:rPr lang="en-US" sz="1000" b="1" i="0" u="none" strike="noStrike" dirty="0">
                          <a:effectLst/>
                          <a:latin typeface="Arial" panose="020B0604020202020204" pitchFamily="34" charset="0"/>
                        </a:rPr>
                        <a:t>The Picture</a:t>
                      </a:r>
                    </a:p>
                  </a:txBody>
                  <a:tcPr marL="0" marR="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79685638"/>
                  </a:ext>
                </a:extLst>
              </a:tr>
              <a:tr h="160455">
                <a:tc>
                  <a:txBody>
                    <a:bodyPr/>
                    <a:lstStyle/>
                    <a:p>
                      <a:pPr algn="l" fontAlgn="b"/>
                      <a:r>
                        <a:rPr lang="en-US" sz="1000" b="0" i="0" u="none" strike="noStrike" dirty="0">
                          <a:effectLst/>
                          <a:latin typeface="Arial" panose="020B0604020202020204" pitchFamily="34" charset="0"/>
                        </a:rPr>
                        <a:t>Customer Pay Gross Profit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dirty="0">
                          <a:effectLst/>
                          <a:highlight>
                            <a:srgbClr val="FFFFCC"/>
                          </a:highlight>
                          <a:latin typeface="Arial" panose="020B0604020202020204" pitchFamily="34" charset="0"/>
                        </a:rPr>
                        <a:t>78.27%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43111960"/>
                  </a:ext>
                </a:extLst>
              </a:tr>
              <a:tr h="173826">
                <a:tc>
                  <a:txBody>
                    <a:bodyPr/>
                    <a:lstStyle/>
                    <a:p>
                      <a:pPr algn="l" fontAlgn="b"/>
                      <a:r>
                        <a:rPr lang="en-US" sz="10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02326279"/>
                  </a:ext>
                </a:extLst>
              </a:tr>
              <a:tr h="173826">
                <a:tc>
                  <a:txBody>
                    <a:bodyPr/>
                    <a:lstStyle/>
                    <a:p>
                      <a:pPr algn="l" fontAlgn="b"/>
                      <a:r>
                        <a:rPr lang="en-US" sz="1000" b="0" i="0" u="none" strike="noStrike" dirty="0">
                          <a:effectLst/>
                          <a:latin typeface="Arial" panose="020B0604020202020204" pitchFamily="34" charset="0"/>
                        </a:rPr>
                        <a:t>Total Service Dept. G.P. %</a:t>
                      </a:r>
                    </a:p>
                  </a:txBody>
                  <a:tcPr marL="0" marR="0" marT="0"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1000" b="0" i="0" u="none" strike="noStrike" dirty="0">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000" b="0" i="0" u="none" strike="noStrike" dirty="0">
                          <a:effectLst/>
                          <a:highlight>
                            <a:srgbClr val="FFFFCC"/>
                          </a:highlight>
                          <a:latin typeface="Arial" panose="020B0604020202020204" pitchFamily="34" charset="0"/>
                        </a:rPr>
                        <a:t>79.13%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06431645"/>
                  </a:ext>
                </a:extLst>
              </a:tr>
              <a:tr h="187197">
                <a:tc>
                  <a:txBody>
                    <a:bodyPr/>
                    <a:lstStyle/>
                    <a:p>
                      <a:pPr algn="l" fontAlgn="b"/>
                      <a:r>
                        <a:rPr lang="en-US" sz="10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94934564"/>
                  </a:ext>
                </a:extLst>
              </a:tr>
            </a:tbl>
          </a:graphicData>
        </a:graphic>
      </p:graphicFrame>
    </p:spTree>
    <p:extLst>
      <p:ext uri="{BB962C8B-B14F-4D97-AF65-F5344CB8AC3E}">
        <p14:creationId xmlns:p14="http://schemas.microsoft.com/office/powerpoint/2010/main" val="2409730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435396"/>
            <a:ext cx="7333229" cy="5263116"/>
          </a:xfrm>
        </p:spPr>
        <p:txBody>
          <a:bodyPr>
            <a:normAutofit fontScale="25000" lnSpcReduction="20000"/>
          </a:bodyPr>
          <a:lstStyle/>
          <a:p>
            <a:pPr marL="0" indent="0">
              <a:buNone/>
            </a:pPr>
            <a:endParaRPr lang="en-US" sz="1800" b="0" i="0" u="none" strike="noStrike" baseline="0" dirty="0">
              <a:solidFill>
                <a:srgbClr val="221E1F"/>
              </a:solidFill>
              <a:latin typeface="Calibri" panose="020F0502020204030204" pitchFamily="34" charset="0"/>
            </a:endParaRPr>
          </a:p>
          <a:p>
            <a:r>
              <a:rPr lang="en-US" sz="7200" b="1" i="0" u="none" strike="noStrike" baseline="0" dirty="0">
                <a:solidFill>
                  <a:srgbClr val="221E1F"/>
                </a:solidFill>
                <a:latin typeface="Calibri" panose="020F0502020204030204" pitchFamily="34" charset="0"/>
              </a:rPr>
              <a:t>Goals for improvement </a:t>
            </a:r>
          </a:p>
          <a:p>
            <a:endParaRPr lang="en-US" sz="3800" b="1" i="0" u="none" strike="noStrike" baseline="0" dirty="0">
              <a:solidFill>
                <a:srgbClr val="221E1F"/>
              </a:solidFill>
              <a:latin typeface="Calibri" panose="020F0502020204030204" pitchFamily="34" charset="0"/>
            </a:endParaRPr>
          </a:p>
          <a:p>
            <a:endParaRPr lang="en-US" sz="3800" b="1" i="0" u="none" strike="noStrike" baseline="0" dirty="0">
              <a:solidFill>
                <a:srgbClr val="221E1F"/>
              </a:solidFill>
              <a:latin typeface="Calibri" panose="020F0502020204030204" pitchFamily="34" charset="0"/>
            </a:endParaRPr>
          </a:p>
          <a:p>
            <a:pPr marL="0" indent="0" rtl="0">
              <a:spcBef>
                <a:spcPts val="0"/>
              </a:spcBef>
              <a:spcAft>
                <a:spcPts val="0"/>
              </a:spcAft>
              <a:buNone/>
            </a:pPr>
            <a:r>
              <a:rPr lang="en-US" sz="1800" b="0" i="0" u="none" strike="noStrike" baseline="0" dirty="0">
                <a:solidFill>
                  <a:srgbClr val="221E1F"/>
                </a:solidFill>
                <a:latin typeface="Calibri" panose="020F0502020204030204" pitchFamily="34" charset="0"/>
              </a:rPr>
              <a:t> </a:t>
            </a:r>
          </a:p>
          <a:p>
            <a:pPr marL="0" indent="0" rtl="0">
              <a:spcBef>
                <a:spcPts val="0"/>
              </a:spcBef>
              <a:spcAft>
                <a:spcPts val="0"/>
              </a:spcAft>
              <a:buNone/>
            </a:pPr>
            <a:r>
              <a:rPr lang="en-US" sz="2100" b="1" dirty="0">
                <a:solidFill>
                  <a:srgbClr val="0E0E0E"/>
                </a:solidFill>
                <a:latin typeface="Calibri" panose="020F0502020204030204" pitchFamily="34" charset="0"/>
                <a:cs typeface="Calibri" panose="020F0502020204030204" pitchFamily="34" charset="0"/>
              </a:rPr>
              <a:t>   	</a:t>
            </a:r>
            <a:r>
              <a:rPr lang="en-US" sz="5600" b="1" i="0" u="none" strike="noStrike" dirty="0">
                <a:solidFill>
                  <a:srgbClr val="0E0E0E"/>
                </a:solidFill>
                <a:effectLst/>
                <a:latin typeface="Calibri" panose="020F0502020204030204" pitchFamily="34" charset="0"/>
                <a:cs typeface="Calibri" panose="020F0502020204030204" pitchFamily="34" charset="0"/>
              </a:rPr>
              <a:t>Monitor and Adjust Technician Pay Rates</a:t>
            </a:r>
            <a:endParaRPr lang="en-US" sz="5600" dirty="0">
              <a:latin typeface="Calibri" panose="020F0502020204030204" pitchFamily="34" charset="0"/>
              <a:cs typeface="Calibri" panose="020F0502020204030204" pitchFamily="34" charset="0"/>
            </a:endParaRPr>
          </a:p>
          <a:p>
            <a:pPr marL="0" indent="0" rtl="0">
              <a:spcBef>
                <a:spcPts val="0"/>
              </a:spcBef>
              <a:spcAft>
                <a:spcPts val="0"/>
              </a:spcAft>
              <a:buNone/>
            </a:pPr>
            <a:r>
              <a:rPr lang="en-US" sz="5600" b="1" i="0" u="none" strike="noStrike" dirty="0">
                <a:solidFill>
                  <a:srgbClr val="0E0E0E"/>
                </a:solidFill>
                <a:effectLst/>
                <a:latin typeface="Calibri" panose="020F0502020204030204" pitchFamily="34" charset="0"/>
                <a:cs typeface="Calibri" panose="020F0502020204030204" pitchFamily="34" charset="0"/>
              </a:rPr>
              <a:t>		Goal:</a:t>
            </a:r>
            <a:r>
              <a:rPr lang="en-US" sz="5600" b="0" i="0" u="none" strike="noStrike" dirty="0">
                <a:solidFill>
                  <a:srgbClr val="0E0E0E"/>
                </a:solidFill>
                <a:effectLst/>
                <a:latin typeface="Calibri" panose="020F0502020204030204" pitchFamily="34" charset="0"/>
                <a:cs typeface="Calibri" panose="020F0502020204030204" pitchFamily="34" charset="0"/>
              </a:rPr>
              <a:t> Ensure technician pay rates are aligned with industry standards and 				performance metrics within the next 6 months.</a:t>
            </a:r>
          </a:p>
          <a:p>
            <a:pPr marL="0" indent="0" rtl="0">
              <a:spcBef>
                <a:spcPts val="0"/>
              </a:spcBef>
              <a:spcAft>
                <a:spcPts val="0"/>
              </a:spcAft>
              <a:buNone/>
            </a:pPr>
            <a:endParaRPr lang="en-US" sz="5600" b="0" dirty="0">
              <a:effectLst/>
              <a:latin typeface="Calibri" panose="020F0502020204030204" pitchFamily="34" charset="0"/>
              <a:cs typeface="Calibri" panose="020F0502020204030204" pitchFamily="34" charset="0"/>
            </a:endParaRPr>
          </a:p>
          <a:p>
            <a:pPr marL="457200" lvl="1" indent="0">
              <a:spcBef>
                <a:spcPts val="0"/>
              </a:spcBef>
              <a:buNone/>
            </a:pPr>
            <a:r>
              <a:rPr lang="en-US" sz="5600" b="1" i="0" u="none" strike="noStrike" dirty="0">
                <a:solidFill>
                  <a:srgbClr val="0E0E0E"/>
                </a:solidFill>
                <a:effectLst/>
                <a:latin typeface="Calibri" panose="020F0502020204030204" pitchFamily="34" charset="0"/>
                <a:cs typeface="Calibri" panose="020F0502020204030204" pitchFamily="34" charset="0"/>
              </a:rPr>
              <a:t>Improve Labor Cost Reporting and Analysis</a:t>
            </a:r>
            <a:endParaRPr lang="en-US" sz="5600" dirty="0">
              <a:latin typeface="Calibri" panose="020F0502020204030204" pitchFamily="34" charset="0"/>
              <a:cs typeface="Calibri" panose="020F0502020204030204" pitchFamily="34" charset="0"/>
            </a:endParaRPr>
          </a:p>
          <a:p>
            <a:pPr marL="457200" lvl="1" indent="0">
              <a:spcBef>
                <a:spcPts val="0"/>
              </a:spcBef>
              <a:buClr>
                <a:schemeClr val="tx1"/>
              </a:buClr>
              <a:buSzPct val="82000"/>
              <a:buNone/>
            </a:pPr>
            <a:r>
              <a:rPr lang="en-US" sz="5600" b="1" i="0" u="none" strike="noStrike" dirty="0">
                <a:solidFill>
                  <a:srgbClr val="0E0E0E"/>
                </a:solidFill>
                <a:effectLst/>
                <a:latin typeface="Calibri" panose="020F0502020204030204" pitchFamily="34" charset="0"/>
                <a:cs typeface="Calibri" panose="020F0502020204030204" pitchFamily="34" charset="0"/>
              </a:rPr>
              <a:t>	Goal:</a:t>
            </a:r>
            <a:r>
              <a:rPr lang="en-US" sz="5600" b="0" i="0" u="none" strike="noStrike" dirty="0">
                <a:solidFill>
                  <a:srgbClr val="0E0E0E"/>
                </a:solidFill>
                <a:effectLst/>
                <a:latin typeface="Calibri" panose="020F0502020204030204" pitchFamily="34" charset="0"/>
                <a:cs typeface="Calibri" panose="020F0502020204030204" pitchFamily="34" charset="0"/>
              </a:rPr>
              <a:t> Develop and implement a detailed labor cost reporting system within the next </a:t>
            </a:r>
            <a:r>
              <a:rPr lang="en-US" sz="5600" dirty="0">
                <a:solidFill>
                  <a:srgbClr val="0E0E0E"/>
                </a:solidFill>
                <a:latin typeface="Calibri" panose="020F0502020204030204" pitchFamily="34" charset="0"/>
                <a:cs typeface="Calibri" panose="020F0502020204030204" pitchFamily="34" charset="0"/>
              </a:rPr>
              <a:t>6</a:t>
            </a:r>
            <a:r>
              <a:rPr lang="en-US" sz="5600" b="0" i="0" u="none" strike="noStrike" dirty="0">
                <a:solidFill>
                  <a:srgbClr val="0E0E0E"/>
                </a:solidFill>
                <a:effectLst/>
                <a:latin typeface="Calibri" panose="020F0502020204030204" pitchFamily="34" charset="0"/>
                <a:cs typeface="Calibri" panose="020F0502020204030204" pitchFamily="34" charset="0"/>
              </a:rPr>
              <a:t> 	months.</a:t>
            </a:r>
          </a:p>
          <a:p>
            <a:pPr marL="457200" lvl="1" indent="0">
              <a:spcBef>
                <a:spcPts val="0"/>
              </a:spcBef>
              <a:buClr>
                <a:schemeClr val="tx1"/>
              </a:buClr>
              <a:buSzPct val="82000"/>
              <a:buNone/>
            </a:pPr>
            <a:endParaRPr lang="en-US" sz="5600" b="0" i="0" u="none" strike="noStrike" dirty="0">
              <a:solidFill>
                <a:srgbClr val="0E0E0E"/>
              </a:solidFill>
              <a:effectLst/>
              <a:latin typeface="Calibri" panose="020F0502020204030204" pitchFamily="34" charset="0"/>
              <a:cs typeface="Calibri" panose="020F0502020204030204" pitchFamily="34" charset="0"/>
            </a:endParaRPr>
          </a:p>
          <a:p>
            <a:pPr marL="457200" lvl="1" indent="0">
              <a:spcBef>
                <a:spcPts val="0"/>
              </a:spcBef>
              <a:buNone/>
            </a:pPr>
            <a:r>
              <a:rPr lang="en-US" sz="5600" b="1" i="0" u="none" strike="noStrike" dirty="0">
                <a:solidFill>
                  <a:srgbClr val="0E0E0E"/>
                </a:solidFill>
                <a:effectLst/>
                <a:latin typeface="Calibri" panose="020F0502020204030204" pitchFamily="34" charset="0"/>
                <a:cs typeface="Calibri" panose="020F0502020204030204" pitchFamily="34" charset="0"/>
              </a:rPr>
              <a:t>Enhance Cost Allocation and Job Costing</a:t>
            </a:r>
            <a:endParaRPr lang="en-US" sz="5600" b="0" dirty="0">
              <a:effectLst/>
              <a:latin typeface="Calibri" panose="020F0502020204030204" pitchFamily="34" charset="0"/>
              <a:cs typeface="Calibri" panose="020F0502020204030204" pitchFamily="34" charset="0"/>
            </a:endParaRPr>
          </a:p>
          <a:p>
            <a:pPr marL="927100" lvl="2" indent="-127000">
              <a:spcBef>
                <a:spcPts val="0"/>
              </a:spcBef>
            </a:pPr>
            <a:r>
              <a:rPr lang="en-US" sz="5600" b="1" i="0" u="none" strike="noStrike" dirty="0">
                <a:solidFill>
                  <a:srgbClr val="0E0E0E"/>
                </a:solidFill>
                <a:effectLst/>
                <a:latin typeface="Calibri" panose="020F0502020204030204" pitchFamily="34" charset="0"/>
                <a:cs typeface="Calibri" panose="020F0502020204030204" pitchFamily="34" charset="0"/>
              </a:rPr>
              <a:t>Goal:</a:t>
            </a:r>
            <a:r>
              <a:rPr lang="en-US" sz="5600" b="0" i="0" u="none" strike="noStrike" dirty="0">
                <a:solidFill>
                  <a:srgbClr val="0E0E0E"/>
                </a:solidFill>
                <a:effectLst/>
                <a:latin typeface="Calibri" panose="020F0502020204030204" pitchFamily="34" charset="0"/>
                <a:cs typeface="Calibri" panose="020F0502020204030204" pitchFamily="34" charset="0"/>
              </a:rPr>
              <a:t> Improve accuracy in cost allocation and job costing within the next 6 months.</a:t>
            </a:r>
          </a:p>
          <a:p>
            <a:pPr marL="927100" lvl="2" indent="-127000">
              <a:spcBef>
                <a:spcPts val="0"/>
              </a:spcBef>
            </a:pPr>
            <a:endParaRPr lang="en-US" sz="5600" dirty="0">
              <a:solidFill>
                <a:srgbClr val="0E0E0E"/>
              </a:solidFill>
              <a:latin typeface="Calibri" panose="020F0502020204030204" pitchFamily="34" charset="0"/>
              <a:cs typeface="Calibri" panose="020F0502020204030204" pitchFamily="34" charset="0"/>
            </a:endParaRPr>
          </a:p>
          <a:p>
            <a:pPr rtl="0">
              <a:spcBef>
                <a:spcPts val="0"/>
              </a:spcBef>
              <a:spcAft>
                <a:spcPts val="0"/>
              </a:spcAft>
            </a:pPr>
            <a:r>
              <a:rPr lang="en-US" sz="5600" b="1" i="0" u="none" strike="noStrike" dirty="0">
                <a:solidFill>
                  <a:srgbClr val="0E0E0E"/>
                </a:solidFill>
                <a:effectLst/>
                <a:latin typeface="Calibri" panose="020F0502020204030204" pitchFamily="34" charset="0"/>
                <a:cs typeface="Calibri" panose="020F0502020204030204" pitchFamily="34" charset="0"/>
              </a:rPr>
              <a:t>   Implement Continuous Improvement Processes</a:t>
            </a:r>
            <a:endParaRPr lang="en-US" sz="5600" b="0" dirty="0">
              <a:effectLst/>
              <a:latin typeface="Calibri" panose="020F0502020204030204" pitchFamily="34" charset="0"/>
              <a:cs typeface="Calibri" panose="020F0502020204030204" pitchFamily="34" charset="0"/>
            </a:endParaRPr>
          </a:p>
          <a:p>
            <a:pPr marL="927100" lvl="2" indent="-127000">
              <a:spcBef>
                <a:spcPts val="0"/>
              </a:spcBef>
            </a:pPr>
            <a:r>
              <a:rPr lang="en-US" sz="5600" b="1" i="0" u="none" strike="noStrike" dirty="0">
                <a:solidFill>
                  <a:srgbClr val="0E0E0E"/>
                </a:solidFill>
                <a:effectLst/>
                <a:latin typeface="Calibri" panose="020F0502020204030204" pitchFamily="34" charset="0"/>
                <a:cs typeface="Calibri" panose="020F0502020204030204" pitchFamily="34" charset="0"/>
              </a:rPr>
              <a:t>Goal:</a:t>
            </a:r>
            <a:r>
              <a:rPr lang="en-US" sz="5600" b="0" i="0" u="none" strike="noStrike" dirty="0">
                <a:solidFill>
                  <a:srgbClr val="0E0E0E"/>
                </a:solidFill>
                <a:effectLst/>
                <a:latin typeface="Calibri" panose="020F0502020204030204" pitchFamily="34" charset="0"/>
                <a:cs typeface="Calibri" panose="020F0502020204030204" pitchFamily="34" charset="0"/>
              </a:rPr>
              <a:t> Establish continuous improvement processes to regularly review and improve labor cost management within the next 6 months.</a:t>
            </a:r>
          </a:p>
          <a:p>
            <a:pPr marL="927100" lvl="2" indent="-127000">
              <a:spcBef>
                <a:spcPts val="0"/>
              </a:spcBef>
            </a:pPr>
            <a:endParaRPr lang="en-US" sz="5600" b="0" dirty="0">
              <a:effectLst/>
              <a:latin typeface="Calibri" panose="020F0502020204030204" pitchFamily="34" charset="0"/>
              <a:cs typeface="Calibri" panose="020F0502020204030204" pitchFamily="34" charset="0"/>
            </a:endParaRPr>
          </a:p>
          <a:p>
            <a:pPr marL="457200" lvl="1" indent="0">
              <a:spcBef>
                <a:spcPts val="0"/>
              </a:spcBef>
              <a:buNone/>
            </a:pPr>
            <a:r>
              <a:rPr lang="en-US" sz="5600" b="1" i="0" u="none" strike="noStrike" dirty="0">
                <a:solidFill>
                  <a:srgbClr val="0E0E0E"/>
                </a:solidFill>
                <a:effectLst/>
                <a:latin typeface="Calibri" panose="020F0502020204030204" pitchFamily="34" charset="0"/>
                <a:cs typeface="Calibri" panose="020F0502020204030204" pitchFamily="34" charset="0"/>
              </a:rPr>
              <a:t>Monitoring and Review</a:t>
            </a:r>
            <a:endParaRPr lang="en-US" sz="5600" b="0" dirty="0">
              <a:effectLst/>
              <a:latin typeface="Calibri" panose="020F0502020204030204" pitchFamily="34" charset="0"/>
              <a:cs typeface="Calibri" panose="020F0502020204030204" pitchFamily="34" charset="0"/>
            </a:endParaRPr>
          </a:p>
          <a:p>
            <a:pPr marL="927100" lvl="2" indent="-127000">
              <a:spcBef>
                <a:spcPts val="0"/>
              </a:spcBef>
            </a:pPr>
            <a:r>
              <a:rPr lang="en-US" sz="5600" b="1" i="0" u="none" strike="noStrike" dirty="0">
                <a:solidFill>
                  <a:srgbClr val="0E0E0E"/>
                </a:solidFill>
                <a:effectLst/>
                <a:latin typeface="Calibri" panose="020F0502020204030204" pitchFamily="34" charset="0"/>
                <a:cs typeface="Calibri" panose="020F0502020204030204" pitchFamily="34" charset="0"/>
              </a:rPr>
              <a:t>Monthly Check-ins:</a:t>
            </a:r>
            <a:r>
              <a:rPr lang="en-US" sz="5600" b="0" i="0" u="none" strike="noStrike" dirty="0">
                <a:solidFill>
                  <a:srgbClr val="0E0E0E"/>
                </a:solidFill>
                <a:effectLst/>
                <a:latin typeface="Calibri" panose="020F0502020204030204" pitchFamily="34" charset="0"/>
                <a:cs typeface="Calibri" panose="020F0502020204030204" pitchFamily="34" charset="0"/>
              </a:rPr>
              <a:t> Schedule monthly check-ins to review progress towards these goals, adjust strategies as needed, and recognize achievements.</a:t>
            </a:r>
            <a:endParaRPr lang="en-US" sz="5600" b="0" dirty="0">
              <a:effectLst/>
              <a:latin typeface="Calibri" panose="020F0502020204030204" pitchFamily="34" charset="0"/>
              <a:cs typeface="Calibri" panose="020F0502020204030204" pitchFamily="34" charset="0"/>
            </a:endParaRPr>
          </a:p>
          <a:p>
            <a:pPr marL="927100" lvl="2" indent="-127000">
              <a:spcBef>
                <a:spcPts val="0"/>
              </a:spcBef>
            </a:pPr>
            <a:r>
              <a:rPr lang="en-US" sz="5600" b="1" i="0" u="none" strike="noStrike" dirty="0">
                <a:solidFill>
                  <a:srgbClr val="0E0E0E"/>
                </a:solidFill>
                <a:effectLst/>
                <a:latin typeface="Calibri" panose="020F0502020204030204" pitchFamily="34" charset="0"/>
                <a:cs typeface="Calibri" panose="020F0502020204030204" pitchFamily="34" charset="0"/>
              </a:rPr>
              <a:t>KPIs:</a:t>
            </a:r>
            <a:r>
              <a:rPr lang="en-US" sz="5600" b="0" i="0" u="none" strike="noStrike" dirty="0">
                <a:solidFill>
                  <a:srgbClr val="0E0E0E"/>
                </a:solidFill>
                <a:effectLst/>
                <a:latin typeface="Calibri" panose="020F0502020204030204" pitchFamily="34" charset="0"/>
                <a:cs typeface="Calibri" panose="020F0502020204030204" pitchFamily="34" charset="0"/>
              </a:rPr>
              <a:t> Establish key performance indicators (KPIs) for each goal and monitor them regularly to ensure alignment with NADA guides and dealership objectives.</a:t>
            </a:r>
            <a:endParaRPr lang="en-US" sz="5600" b="0" dirty="0">
              <a:effectLst/>
              <a:latin typeface="Calibri" panose="020F0502020204030204" pitchFamily="34" charset="0"/>
              <a:cs typeface="Calibri" panose="020F0502020204030204" pitchFamily="34" charset="0"/>
            </a:endParaRPr>
          </a:p>
          <a:p>
            <a:br>
              <a:rPr lang="en-US" sz="2900" dirty="0"/>
            </a:br>
            <a:br>
              <a:rPr lang="en-US" sz="2100" dirty="0"/>
            </a:br>
            <a:endParaRPr lang="en-US" sz="2100" b="0" dirty="0">
              <a:effectLst/>
            </a:endParaRPr>
          </a:p>
          <a:p>
            <a:br>
              <a:rPr lang="en-US" sz="1600" dirty="0"/>
            </a:br>
            <a:endParaRPr lang="en-US" sz="1300" b="0" dirty="0">
              <a:effectLst/>
            </a:endParaRPr>
          </a:p>
          <a:p>
            <a:br>
              <a:rPr lang="en-US" sz="1300" dirty="0"/>
            </a:br>
            <a:br>
              <a:rPr lang="en-US" sz="1300" dirty="0">
                <a:latin typeface="Calibri" panose="020F0502020204030204" pitchFamily="34" charset="0"/>
                <a:cs typeface="Calibri" panose="020F0502020204030204" pitchFamily="34" charset="0"/>
              </a:rPr>
            </a:br>
            <a:endParaRPr lang="en-US" sz="1300" b="0" i="0" u="none" strike="noStrike" baseline="0" dirty="0">
              <a:solidFill>
                <a:srgbClr val="221E1F"/>
              </a:solidFill>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88764148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BC37FFE-3210-834B-8416-7409166811B2}">
  <we:reference id="wa200005566" version="3.0.0.2" store="en-US" storeType="OMEX"/>
  <we:alternateReferences>
    <we:reference id="wa200005566" version="3.0.0.2" store="wa200005566"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TM02900688[[fn=Facet]]</Template>
  <TotalTime>1005</TotalTime>
  <Words>5926</Words>
  <Application>Microsoft Macintosh PowerPoint</Application>
  <PresentationFormat>Widescreen</PresentationFormat>
  <Paragraphs>1035</Paragraphs>
  <Slides>36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.SF NS</vt:lpstr>
      <vt:lpstr>Aptos</vt:lpstr>
      <vt:lpstr>Arial</vt:lpstr>
      <vt:lpstr>Calibri</vt:lpstr>
      <vt:lpstr>Courier New</vt:lpstr>
      <vt:lpstr>Times New Roman</vt:lpstr>
      <vt:lpstr>Trebuchet MS</vt:lpstr>
      <vt:lpstr>Wingdings</vt:lpstr>
      <vt:lpstr>Wingdings 3</vt:lpstr>
      <vt:lpstr>Facet</vt:lpstr>
      <vt:lpstr>NADA Service Homework </vt:lpstr>
      <vt:lpstr>Marketing</vt:lpstr>
      <vt:lpstr>Marketing</vt:lpstr>
      <vt:lpstr>Marketing</vt:lpstr>
      <vt:lpstr>Marketing</vt:lpstr>
      <vt:lpstr>Marketing</vt:lpstr>
      <vt:lpstr>Marketing</vt:lpstr>
      <vt:lpstr>PowerPoint Presentation</vt:lpstr>
      <vt:lpstr>  Analyze Cost of Labor   </vt:lpstr>
      <vt:lpstr>  Analyze Cost of Labor   </vt:lpstr>
      <vt:lpstr>Analyze Cost of Labor   </vt:lpstr>
      <vt:lpstr> Changes in Expense Structure    </vt:lpstr>
      <vt:lpstr> Changes in Expense Structure    </vt:lpstr>
      <vt:lpstr> Changes in Expense Structure    </vt:lpstr>
      <vt:lpstr>Changes in Expense Structure    </vt:lpstr>
      <vt:lpstr> Productivity   </vt:lpstr>
      <vt:lpstr> Productivity   </vt:lpstr>
      <vt:lpstr> Productivity   </vt:lpstr>
      <vt:lpstr> Productivity   </vt:lpstr>
      <vt:lpstr> Facility   </vt:lpstr>
      <vt:lpstr>Facility   </vt:lpstr>
      <vt:lpstr>Facility   </vt:lpstr>
      <vt:lpstr>Facility   </vt:lpstr>
      <vt:lpstr>Facility   </vt:lpstr>
      <vt:lpstr>Facility   </vt:lpstr>
      <vt:lpstr>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Mitch James</cp:lastModifiedBy>
  <cp:revision>45</cp:revision>
  <dcterms:created xsi:type="dcterms:W3CDTF">2022-12-04T13:10:55Z</dcterms:created>
  <dcterms:modified xsi:type="dcterms:W3CDTF">2024-07-18T23:43:27Z</dcterms:modified>
</cp:coreProperties>
</file>