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9" r:id="rId3"/>
    <p:sldId id="270" r:id="rId4"/>
    <p:sldId id="271" r:id="rId5"/>
    <p:sldId id="272" r:id="rId6"/>
    <p:sldId id="273" r:id="rId7"/>
    <p:sldId id="258" r:id="rId8"/>
    <p:sldId id="257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4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16142C6-83DB-F57F-5AF3-CEE086BE237D}" v="2797" dt="2024-07-30T02:13:49.018"/>
    <p1510:client id="{D1F14195-1B93-EA90-6FB1-741FBC9AAAA9}" v="13" dt="2024-08-01T01:25:53.401"/>
    <p1510:client id="{D4FFFA5A-C2E7-BC43-5788-EC6B316C97EF}" v="1136" dt="2024-08-01T00:26:02.98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7/31/2024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7/31/2024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7/31/2024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7/31/2024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7/31/2024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7/31/2024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7/31/2024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7/31/2024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0A9F39-3A40-DAF5-FB29-F9EF6B43BC8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>
                <a:solidFill>
                  <a:schemeClr val="bg1"/>
                </a:solidFill>
              </a:rPr>
              <a:t>NADA Service Homework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24D94E-9ADE-FBA4-4E04-F5102B2316C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200"/>
              <a:t>Davis McDonald</a:t>
            </a:r>
          </a:p>
          <a:p>
            <a:pPr algn="ctr"/>
            <a:endParaRPr lang="en-US" sz="3200"/>
          </a:p>
        </p:txBody>
      </p:sp>
    </p:spTree>
    <p:extLst>
      <p:ext uri="{BB962C8B-B14F-4D97-AF65-F5344CB8AC3E}">
        <p14:creationId xmlns:p14="http://schemas.microsoft.com/office/powerpoint/2010/main" val="4070740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tx1"/>
                </a:solidFill>
              </a:rPr>
              <a:t>SWOT Analysis- Opportunities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Analyze expenses</a:t>
            </a:r>
          </a:p>
          <a:p>
            <a:r>
              <a:rPr lang="en-US"/>
              <a:t>Look at aftermarket option to not lose the job and or customer </a:t>
            </a:r>
          </a:p>
          <a:p>
            <a:r>
              <a:rPr lang="en-US"/>
              <a:t>Grow the car count and </a:t>
            </a:r>
            <a:r>
              <a:rPr lang="en-US" err="1"/>
              <a:t>clientel</a:t>
            </a:r>
            <a:r>
              <a:rPr lang="en-US"/>
              <a:t> for the store </a:t>
            </a:r>
          </a:p>
          <a:p>
            <a:r>
              <a:rPr lang="en-US"/>
              <a:t>Get all technical staff to 100% </a:t>
            </a:r>
            <a:r>
              <a:rPr lang="en-US" err="1"/>
              <a:t>effiency</a:t>
            </a:r>
            <a:r>
              <a:rPr lang="en-US"/>
              <a:t> 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28695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tx1"/>
                </a:solidFill>
              </a:rPr>
              <a:t>SWOT Analysis- Threats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After market shops </a:t>
            </a:r>
          </a:p>
          <a:p>
            <a:br>
              <a:rPr lang="en-US"/>
            </a:br>
            <a:r>
              <a:rPr lang="en-US"/>
              <a:t>Cheap Maintenace that are now offering more services that are not properly servicing these vehicles </a:t>
            </a:r>
          </a:p>
          <a:p>
            <a:endParaRPr lang="en-US"/>
          </a:p>
          <a:p>
            <a:r>
              <a:rPr lang="en-US"/>
              <a:t>Costco, tire rack, aftermarket options that are not OEM approved but are a fraction of the cost- We must still retain that </a:t>
            </a:r>
            <a:r>
              <a:rPr lang="en-US" err="1"/>
              <a:t>buisness</a:t>
            </a:r>
            <a:r>
              <a:rPr lang="en-US"/>
              <a:t> 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76649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tx1"/>
                </a:solidFill>
              </a:rPr>
              <a:t>SWOT Analysis- 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 lnSpcReduction="10000"/>
          </a:bodyPr>
          <a:lstStyle/>
          <a:p>
            <a:r>
              <a:rPr lang="en-US"/>
              <a:t>Current Objective –5000 shop hours</a:t>
            </a:r>
          </a:p>
          <a:p>
            <a:endParaRPr lang="en-US"/>
          </a:p>
          <a:p>
            <a:r>
              <a:rPr lang="en-US"/>
              <a:t>Strength – Advisor are staffed trained and confident</a:t>
            </a:r>
          </a:p>
          <a:p>
            <a:endParaRPr lang="en-US"/>
          </a:p>
          <a:p>
            <a:r>
              <a:rPr lang="en-US"/>
              <a:t>Weaknesses – total tech staffing</a:t>
            </a:r>
          </a:p>
          <a:p>
            <a:endParaRPr lang="en-US"/>
          </a:p>
          <a:p>
            <a:r>
              <a:rPr lang="en-US"/>
              <a:t>Opportunities – Continue to build express techs and add additional two tech teams to help produce more hours</a:t>
            </a:r>
          </a:p>
          <a:p>
            <a:endParaRPr lang="en-US"/>
          </a:p>
          <a:p>
            <a:r>
              <a:rPr lang="en-US"/>
              <a:t>Threats – Audi Parker store is trying to grow business so we are trying to avoid taking each others customers. </a:t>
            </a:r>
          </a:p>
          <a:p>
            <a:endParaRPr lang="en-US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52722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tx1"/>
                </a:solidFill>
              </a:rPr>
              <a:t>SWOT Analysis-Strategies</a:t>
            </a:r>
            <a:br>
              <a:rPr lang="en-US">
                <a:solidFill>
                  <a:schemeClr val="tx1"/>
                </a:solidFill>
              </a:rPr>
            </a:br>
            <a:endParaRPr lang="en-US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Evaluate the opportunities and strengths and weaknesses </a:t>
            </a:r>
          </a:p>
          <a:p>
            <a:r>
              <a:rPr lang="en-US"/>
              <a:t>TO the denials to see where we are loosing or have opportunities for these clients </a:t>
            </a:r>
          </a:p>
          <a:p>
            <a:r>
              <a:rPr lang="en-US"/>
              <a:t>Utilizes our manufacture lists to capture the business and use it to our advantage </a:t>
            </a:r>
          </a:p>
          <a:p>
            <a:r>
              <a:rPr lang="en-US"/>
              <a:t>Ensure we go after our manufactures maintenance and provide exponential service to retain those customers to keep coming back for future service </a:t>
            </a:r>
          </a:p>
          <a:p>
            <a:r>
              <a:rPr lang="en-US"/>
              <a:t>Retain, and grow</a:t>
            </a:r>
          </a:p>
          <a:p>
            <a:endParaRPr lang="en-US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60991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tx1"/>
                </a:solidFill>
              </a:rPr>
              <a:t>SWOT Analysis-Tactics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 lnSpcReduction="10000"/>
          </a:bodyPr>
          <a:lstStyle/>
          <a:p>
            <a:r>
              <a:rPr lang="en-US"/>
              <a:t>Tactics</a:t>
            </a:r>
          </a:p>
          <a:p>
            <a:endParaRPr lang="en-US"/>
          </a:p>
          <a:p>
            <a:r>
              <a:rPr lang="en-US"/>
              <a:t>Strengths – Strong relationship with local technical college allows us to continue to hire and promote young </a:t>
            </a:r>
            <a:r>
              <a:rPr lang="en-US" err="1"/>
              <a:t>tallent</a:t>
            </a:r>
          </a:p>
          <a:p>
            <a:endParaRPr lang="en-US"/>
          </a:p>
          <a:p>
            <a:r>
              <a:rPr lang="en-US"/>
              <a:t>Weaknesses – limited availability makes it harder to support the shops demands</a:t>
            </a:r>
          </a:p>
          <a:p>
            <a:endParaRPr lang="en-US"/>
          </a:p>
          <a:p>
            <a:r>
              <a:rPr lang="en-US"/>
              <a:t>Opportunity – be </a:t>
            </a:r>
            <a:r>
              <a:rPr lang="en-US" err="1"/>
              <a:t>flexiable</a:t>
            </a:r>
            <a:r>
              <a:rPr lang="en-US"/>
              <a:t> with the students to help us grow future techs</a:t>
            </a:r>
          </a:p>
          <a:p>
            <a:endParaRPr lang="en-US"/>
          </a:p>
          <a:p>
            <a:r>
              <a:rPr lang="en-US"/>
              <a:t>Threats – being competitive to attract students to work for our dealer group</a:t>
            </a:r>
          </a:p>
          <a:p>
            <a:endParaRPr lang="en-US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04275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tx1"/>
                </a:solidFill>
              </a:rPr>
              <a:t>SWOT Analysis- Action Plan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361599"/>
            <a:ext cx="8596668" cy="3880773"/>
          </a:xfrm>
        </p:spPr>
        <p:txBody>
          <a:bodyPr/>
          <a:lstStyle/>
          <a:p>
            <a:r>
              <a:rPr lang="en-US"/>
              <a:t>Action Plan</a:t>
            </a:r>
          </a:p>
          <a:p>
            <a:endParaRPr lang="en-US"/>
          </a:p>
          <a:p>
            <a:endParaRPr lang="en-US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BC8B6778-11BB-9A9A-F0BF-8949F85F82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0989339"/>
              </p:ext>
            </p:extLst>
          </p:nvPr>
        </p:nvGraphicFramePr>
        <p:xfrm>
          <a:off x="677334" y="1818624"/>
          <a:ext cx="9132492" cy="46701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4164">
                  <a:extLst>
                    <a:ext uri="{9D8B030D-6E8A-4147-A177-3AD203B41FA5}">
                      <a16:colId xmlns:a16="http://schemas.microsoft.com/office/drawing/2014/main" val="2235853955"/>
                    </a:ext>
                  </a:extLst>
                </a:gridCol>
                <a:gridCol w="3044164">
                  <a:extLst>
                    <a:ext uri="{9D8B030D-6E8A-4147-A177-3AD203B41FA5}">
                      <a16:colId xmlns:a16="http://schemas.microsoft.com/office/drawing/2014/main" val="4174400132"/>
                    </a:ext>
                  </a:extLst>
                </a:gridCol>
                <a:gridCol w="3044164">
                  <a:extLst>
                    <a:ext uri="{9D8B030D-6E8A-4147-A177-3AD203B41FA5}">
                      <a16:colId xmlns:a16="http://schemas.microsoft.com/office/drawing/2014/main" val="1146395385"/>
                    </a:ext>
                  </a:extLst>
                </a:gridCol>
              </a:tblGrid>
              <a:tr h="565004">
                <a:tc>
                  <a:txBody>
                    <a:bodyPr/>
                    <a:lstStyle/>
                    <a:p>
                      <a:r>
                        <a:rPr lang="en-US">
                          <a:solidFill>
                            <a:schemeClr val="tx1"/>
                          </a:solidFill>
                        </a:rPr>
                        <a:t>TASK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>
                          <a:solidFill>
                            <a:schemeClr val="tx1"/>
                          </a:solidFill>
                        </a:rPr>
                        <a:t>Position responsible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>
                          <a:solidFill>
                            <a:schemeClr val="tx1"/>
                          </a:solidFill>
                        </a:rPr>
                        <a:t>Check in/completion schedule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3418974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/>
                        <a:t>Tech </a:t>
                      </a:r>
                      <a:r>
                        <a:rPr lang="en-US" err="1"/>
                        <a:t>efficeny</a:t>
                      </a:r>
                      <a:r>
                        <a:rPr lang="en-US"/>
                        <a:t>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Shop foreman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90days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0365483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/>
                        <a:t>Expense analysis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Service manager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Every 30days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845787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/>
                        <a:t>Marketing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Service manager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Every 30days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0126605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/>
                        <a:t>Market share labor rate calls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BDC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Every 60 days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0345431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/>
                        <a:t>Manufacture call lists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BDC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Every 30days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0891333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/>
                        <a:t>TO denial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SA/Manager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37224325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22307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41099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tx1"/>
                </a:solidFill>
              </a:rPr>
              <a:t>Homework Synopsis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8262086-0D87-D744-8D5F-45ACAB7167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sz="1100">
                <a:solidFill>
                  <a:srgbClr val="000000"/>
                </a:solidFill>
                <a:latin typeface="Segoe UI"/>
                <a:cs typeface="Segoe UI"/>
              </a:rPr>
              <a:t>1. Marketing: Emphasizes continuous advertising of service specials and promotions, utilizing manufacturer marketing and outside marketing companies to reach customers.</a:t>
            </a:r>
          </a:p>
          <a:p>
            <a:endParaRPr lang="en-US" sz="1200">
              <a:latin typeface="Segoe UI"/>
              <a:cs typeface="Segoe UI"/>
            </a:endParaRPr>
          </a:p>
          <a:p>
            <a:r>
              <a:rPr lang="en-US" sz="1100">
                <a:solidFill>
                  <a:srgbClr val="000000"/>
                </a:solidFill>
                <a:latin typeface="Segoe UI"/>
                <a:cs typeface="Segoe UI"/>
              </a:rPr>
              <a:t>2. Cost Analysis: Focuses on analyzing labor costs, comparing with competitors, and conducting market analysis to remain competitive.</a:t>
            </a:r>
          </a:p>
          <a:p>
            <a:endParaRPr lang="en-US" sz="1200">
              <a:latin typeface="Segoe UI"/>
              <a:cs typeface="Segoe UI"/>
            </a:endParaRPr>
          </a:p>
          <a:p>
            <a:r>
              <a:rPr lang="en-US" sz="1100">
                <a:solidFill>
                  <a:srgbClr val="000000"/>
                </a:solidFill>
                <a:latin typeface="Segoe UI"/>
                <a:cs typeface="Segoe UI"/>
              </a:rPr>
              <a:t>3. Expense Management: Stresses the importance of reviewing and evaluating expenses regularly to ensure they align with gross and net profits.</a:t>
            </a:r>
          </a:p>
          <a:p>
            <a:endParaRPr lang="en-US" sz="1200">
              <a:latin typeface="Segoe UI"/>
              <a:cs typeface="Segoe UI"/>
            </a:endParaRPr>
          </a:p>
          <a:p>
            <a:r>
              <a:rPr lang="en-US" sz="1100">
                <a:solidFill>
                  <a:srgbClr val="000000"/>
                </a:solidFill>
                <a:latin typeface="Segoe UI"/>
                <a:cs typeface="Segoe UI"/>
              </a:rPr>
              <a:t>4. Productivity: Aims to improve efficiency by setting individual goals, ensuring staff training, and monitoring flag hours.</a:t>
            </a:r>
          </a:p>
          <a:p>
            <a:endParaRPr lang="en-US" sz="1200">
              <a:latin typeface="Segoe UI"/>
              <a:cs typeface="Segoe UI"/>
            </a:endParaRPr>
          </a:p>
          <a:p>
            <a:r>
              <a:rPr lang="en-US" sz="1100">
                <a:solidFill>
                  <a:srgbClr val="000000"/>
                </a:solidFill>
                <a:latin typeface="Segoe UI"/>
                <a:cs typeface="Segoe UI"/>
              </a:rPr>
              <a:t>5. Facility Management: Focuses on maintaining proper staffing, increasing car count, and utilizing manufacturer lists to bring in vehicles for service.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93700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9C5B1F-8A55-C17C-C635-CC279DA1D3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Cont.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E85B22-22F6-8093-8F8E-4FB3648559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 fontScale="85000" lnSpcReduction="20000"/>
          </a:bodyPr>
          <a:lstStyle/>
          <a:p>
            <a:endParaRPr lang="en-US"/>
          </a:p>
          <a:p>
            <a:r>
              <a:rPr lang="en-US" sz="1100">
                <a:solidFill>
                  <a:srgbClr val="000000"/>
                </a:solidFill>
                <a:latin typeface="Segoe UI"/>
                <a:cs typeface="Segoe UI"/>
              </a:rPr>
              <a:t>6. Repair Order Analysis: Emphasizes the importance of multiple labor types to maintain profitability and competitiveness.</a:t>
            </a:r>
          </a:p>
          <a:p>
            <a:endParaRPr lang="en-US" sz="1200">
              <a:latin typeface="Segoe UI"/>
              <a:cs typeface="Segoe UI"/>
            </a:endParaRPr>
          </a:p>
          <a:p>
            <a:r>
              <a:rPr lang="en-US" sz="1100">
                <a:solidFill>
                  <a:srgbClr val="000000"/>
                </a:solidFill>
                <a:latin typeface="Segoe UI"/>
                <a:cs typeface="Segoe UI"/>
              </a:rPr>
              <a:t>7. SWOT Analysis:</a:t>
            </a:r>
          </a:p>
          <a:p>
            <a:r>
              <a:rPr lang="en-US" sz="1100">
                <a:solidFill>
                  <a:srgbClr val="000000"/>
                </a:solidFill>
                <a:latin typeface="Segoe UI"/>
                <a:cs typeface="Segoe UI"/>
              </a:rPr>
              <a:t>   - Weaknesses: Managing rising expenses and remaining competitive with aftermarket shops.</a:t>
            </a:r>
          </a:p>
          <a:p>
            <a:r>
              <a:rPr lang="en-US" sz="1100">
                <a:solidFill>
                  <a:srgbClr val="000000"/>
                </a:solidFill>
                <a:latin typeface="Segoe UI"/>
                <a:cs typeface="Segoe UI"/>
              </a:rPr>
              <a:t>   - Opportunities: Analyzing expenses, exploring aftermarket options, growing clientele, and improving staff efficiency.</a:t>
            </a:r>
          </a:p>
          <a:p>
            <a:r>
              <a:rPr lang="en-US" sz="1100">
                <a:solidFill>
                  <a:srgbClr val="000000"/>
                </a:solidFill>
                <a:latin typeface="Segoe UI"/>
                <a:cs typeface="Segoe UI"/>
              </a:rPr>
              <a:t>   - Threats: Competition from aftermarket shops and non-OEM approved services.</a:t>
            </a:r>
          </a:p>
          <a:p>
            <a:r>
              <a:rPr lang="en-US" sz="1100">
                <a:solidFill>
                  <a:srgbClr val="000000"/>
                </a:solidFill>
                <a:latin typeface="Segoe UI"/>
                <a:cs typeface="Segoe UI"/>
              </a:rPr>
              <a:t>   - Objectives: Aiming for 5000 shop hours, building express tech teams, and managing competition with nearby dealerships.</a:t>
            </a:r>
          </a:p>
          <a:p>
            <a:endParaRPr lang="en-US" sz="1200">
              <a:latin typeface="Segoe UI"/>
              <a:cs typeface="Segoe UI"/>
            </a:endParaRPr>
          </a:p>
          <a:p>
            <a:r>
              <a:rPr lang="en-US" sz="1100">
                <a:solidFill>
                  <a:srgbClr val="000000"/>
                </a:solidFill>
                <a:latin typeface="Segoe UI"/>
                <a:cs typeface="Segoe UI"/>
              </a:rPr>
              <a:t>8. Strategies and Tactics: Focus on evaluating opportunities, utilizing manufacturer lists, retaining customers, and developing relationships with local technical colleges for talent acquisition.</a:t>
            </a:r>
          </a:p>
          <a:p>
            <a:endParaRPr lang="en-US" sz="1200">
              <a:latin typeface="Segoe UI"/>
              <a:cs typeface="Segoe UI"/>
            </a:endParaRPr>
          </a:p>
          <a:p>
            <a:r>
              <a:rPr lang="en-US" sz="1100">
                <a:solidFill>
                  <a:srgbClr val="000000"/>
                </a:solidFill>
                <a:latin typeface="Segoe UI"/>
                <a:cs typeface="Segoe UI"/>
              </a:rPr>
              <a:t>9. Action Plan: Includes tasks such as monitoring tech efficiency, expense analysis, marketing efforts, and managing manufacturer call lists, with assigned responsibilities and check-in schedules.</a:t>
            </a:r>
          </a:p>
          <a:p>
            <a:endParaRPr lang="en-US" sz="1200">
              <a:latin typeface="Segoe UI"/>
              <a:cs typeface="Segoe UI"/>
            </a:endParaRPr>
          </a:p>
          <a:p>
            <a:r>
              <a:rPr lang="en-US" sz="1100">
                <a:solidFill>
                  <a:srgbClr val="000000"/>
                </a:solidFill>
                <a:latin typeface="Segoe UI"/>
                <a:cs typeface="Segoe UI"/>
              </a:rPr>
              <a:t>This document appears to be a comprehensive plan for improving and maintaining the service department of a car dealership, covering various aspects of operations, marketing, and strategic planning.</a:t>
            </a:r>
          </a:p>
          <a:p>
            <a:endParaRPr lang="en-US" sz="1200">
              <a:latin typeface="Segoe UI"/>
              <a:cs typeface="Segoe UI"/>
            </a:endParaRP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39997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43484" y="609600"/>
            <a:ext cx="2930518" cy="1320800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</a:pPr>
            <a:br>
              <a:rPr lang="en-US" sz="2000" b="0" i="0" u="none" strike="noStrike" baseline="0">
                <a:solidFill>
                  <a:schemeClr val="tx1"/>
                </a:solidFill>
                <a:latin typeface="Calibri" panose="020F0502020204030204" pitchFamily="34" charset="0"/>
              </a:rPr>
            </a:br>
            <a:r>
              <a:rPr lang="en-US" sz="2000" b="0" i="0" u="none" strike="noStrike" baseline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br>
              <a:rPr lang="en-US" sz="2000" b="0" i="0" u="none" strike="noStrike" baseline="0">
                <a:solidFill>
                  <a:schemeClr val="tx1"/>
                </a:solidFill>
                <a:latin typeface="Calibri" panose="020F0502020204030204" pitchFamily="34" charset="0"/>
              </a:rPr>
            </a:br>
            <a:r>
              <a:rPr lang="en-US" sz="2000" b="1" i="0" u="none" strike="noStrike" baseline="0">
                <a:solidFill>
                  <a:schemeClr val="tx1"/>
                </a:solidFill>
                <a:latin typeface="Calibri" panose="020F0502020204030204" pitchFamily="34" charset="0"/>
              </a:rPr>
              <a:t>Marketing</a:t>
            </a:r>
            <a:r>
              <a:rPr lang="en-US" sz="2000" b="0" i="0" u="none" strike="noStrike" baseline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  <a:endParaRPr lang="en-US" sz="2000">
              <a:solidFill>
                <a:schemeClr val="tx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8321CF1-8C4A-470C-46DD-BE68493F10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6166" y="609600"/>
            <a:ext cx="5203496" cy="2601747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43484" y="2160589"/>
            <a:ext cx="2930517" cy="3880773"/>
          </a:xfrm>
        </p:spPr>
        <p:txBody>
          <a:bodyPr vert="horz" lIns="91440" tIns="45720" rIns="91440" bIns="45720" rtlCol="0" anchor="t">
            <a:normAutofit fontScale="85000" lnSpcReduction="10000"/>
          </a:bodyPr>
          <a:lstStyle/>
          <a:p>
            <a:endParaRPr lang="en-US" b="0" i="0" u="none" strike="noStrike" baseline="0">
              <a:latin typeface="Calibri" panose="020F0502020204030204" pitchFamily="34" charset="0"/>
            </a:endParaRPr>
          </a:p>
          <a:p>
            <a:r>
              <a:rPr lang="en-US">
                <a:latin typeface="Calibri"/>
                <a:cs typeface="Calibri"/>
              </a:rPr>
              <a:t>Always have advertisement running with service specials, promotions and offers</a:t>
            </a:r>
            <a:endParaRPr lang="en-US" b="0" i="0" u="none" strike="noStrike" baseline="0">
              <a:latin typeface="Calibri" panose="020F0502020204030204" pitchFamily="34" charset="0"/>
              <a:cs typeface="Calibri"/>
            </a:endParaRPr>
          </a:p>
          <a:p>
            <a:r>
              <a:rPr lang="en-US">
                <a:latin typeface="Calibri"/>
                <a:cs typeface="Calibri"/>
              </a:rPr>
              <a:t>List our offers and remain competitive with the market </a:t>
            </a:r>
            <a:endParaRPr lang="en-US" b="0" i="0" u="none" strike="noStrike" baseline="0">
              <a:latin typeface="Calibri" panose="020F0502020204030204" pitchFamily="34" charset="0"/>
              <a:cs typeface="Calibri"/>
            </a:endParaRPr>
          </a:p>
          <a:p>
            <a:r>
              <a:rPr lang="en-US" err="1">
                <a:latin typeface="Calibri"/>
                <a:cs typeface="Calibri"/>
              </a:rPr>
              <a:t>Untilize</a:t>
            </a:r>
            <a:r>
              <a:rPr lang="en-US">
                <a:latin typeface="Calibri"/>
                <a:cs typeface="Calibri"/>
              </a:rPr>
              <a:t> manufacture marketing and outside marketing companies to continue to reach out to customers (online, email, mail </a:t>
            </a:r>
            <a:endParaRPr lang="en-US">
              <a:latin typeface="Calibri" panose="020F0502020204030204" pitchFamily="34" charset="0"/>
              <a:cs typeface="Calibri"/>
            </a:endParaRPr>
          </a:p>
          <a:p>
            <a:r>
              <a:rPr lang="en-US">
                <a:latin typeface="Calibri"/>
                <a:cs typeface="Calibri"/>
              </a:rPr>
              <a:t>Use our manufacture P&amp;I reports to monitor our growth of our market share </a:t>
            </a:r>
            <a:endParaRPr lang="en-US" b="0" i="0" u="none" strike="noStrike" baseline="0">
              <a:latin typeface="Calibri" panose="020F0502020204030204" pitchFamily="34" charset="0"/>
              <a:cs typeface="Calibri"/>
            </a:endParaRPr>
          </a:p>
          <a:p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AB6E924-3FFB-8305-6A5E-4FFA1D3124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4518" y="3439020"/>
            <a:ext cx="4486794" cy="2602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43633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sz="1800" b="0" i="0" u="none" strike="noStrike" baseline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b="1" i="0" u="none" strike="noStrike" baseline="0">
                <a:solidFill>
                  <a:srgbClr val="221E1F"/>
                </a:solidFill>
                <a:latin typeface="Calibri" panose="020F0502020204030204" pitchFamily="34" charset="0"/>
              </a:rPr>
              <a:t>Analyze Cost of Labor </a:t>
            </a:r>
            <a:br>
              <a:rPr lang="en-US" sz="1800" b="0" i="0" u="none" strike="noStrike" baseline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90045" y="1930400"/>
            <a:ext cx="4185623" cy="3304117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l"/>
            <a:endParaRPr lang="en-US" sz="1800" b="0" i="0" u="none" strike="noStrike" baseline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>
                <a:solidFill>
                  <a:srgbClr val="221E1F"/>
                </a:solidFill>
                <a:latin typeface="Calibri"/>
                <a:cs typeface="Calibri"/>
              </a:rPr>
              <a:t>ELR comparison with other dealers and aftermarket shops </a:t>
            </a:r>
            <a:endParaRPr lang="en-US" sz="1800" b="0" i="0" u="none" strike="noStrike" baseline="0">
              <a:solidFill>
                <a:srgbClr val="221E1F"/>
              </a:solidFill>
              <a:latin typeface="Calibri" panose="020F0502020204030204" pitchFamily="34" charset="0"/>
              <a:cs typeface="Calibri"/>
            </a:endParaRPr>
          </a:p>
          <a:p>
            <a:r>
              <a:rPr lang="en-US">
                <a:solidFill>
                  <a:srgbClr val="221E1F"/>
                </a:solidFill>
                <a:latin typeface="Calibri"/>
                <a:cs typeface="Calibri"/>
              </a:rPr>
              <a:t>Continue to shop other and remain competitive </a:t>
            </a:r>
            <a:endParaRPr lang="en-US" sz="1800" b="0" i="0" u="none" strike="noStrike" baseline="0">
              <a:solidFill>
                <a:srgbClr val="221E1F"/>
              </a:solidFill>
              <a:latin typeface="Calibri" panose="020F0502020204030204" pitchFamily="34" charset="0"/>
              <a:cs typeface="Calibri"/>
            </a:endParaRPr>
          </a:p>
          <a:p>
            <a:r>
              <a:rPr lang="en-US">
                <a:solidFill>
                  <a:srgbClr val="221E1F"/>
                </a:solidFill>
                <a:latin typeface="Calibri"/>
                <a:cs typeface="Calibri"/>
              </a:rPr>
              <a:t>Continue calls market analysis</a:t>
            </a:r>
            <a:endParaRPr lang="en-US" sz="1800" b="0" i="0" u="none" strike="noStrike" baseline="0">
              <a:solidFill>
                <a:srgbClr val="221E1F"/>
              </a:solidFill>
              <a:latin typeface="Calibri" panose="020F0502020204030204" pitchFamily="34" charset="0"/>
              <a:cs typeface="Calibri"/>
            </a:endParaRPr>
          </a:p>
          <a:p>
            <a:r>
              <a:rPr lang="en-US" sz="1800" b="0" i="0" u="none" strike="noStrike" baseline="0">
                <a:solidFill>
                  <a:srgbClr val="221E1F"/>
                </a:solidFill>
                <a:latin typeface="Calibri" panose="020F0502020204030204" pitchFamily="34" charset="0"/>
              </a:rPr>
              <a:t>Plans to evaluate your changes </a:t>
            </a:r>
          </a:p>
          <a:p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BFEBC7F-6F38-74B5-0CCF-573B32DA6F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5004" y="1823813"/>
            <a:ext cx="5687219" cy="3210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76414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>
                <a:solidFill>
                  <a:srgbClr val="221E1F"/>
                </a:solidFill>
                <a:latin typeface="Calibri" panose="020F0502020204030204" pitchFamily="34" charset="0"/>
              </a:rPr>
              <a:t>Changes in Expense Structure </a:t>
            </a:r>
            <a:br>
              <a:rPr lang="en-US" sz="1800" b="0" i="0" u="none" strike="noStrike" baseline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algn="l"/>
            <a:endParaRPr lang="en-US" sz="1800" b="0" i="0" u="none" strike="noStrike" baseline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>
                <a:solidFill>
                  <a:srgbClr val="221E1F"/>
                </a:solidFill>
                <a:latin typeface="Calibri"/>
                <a:cs typeface="Calibri"/>
              </a:rPr>
              <a:t>Review expenses and determine if they are all accurate and needed.</a:t>
            </a:r>
            <a:endParaRPr lang="en-US" sz="1800" b="0" i="0" u="none" strike="noStrike" baseline="0">
              <a:solidFill>
                <a:srgbClr val="221E1F"/>
              </a:solidFill>
              <a:latin typeface="Calibri" panose="020F0502020204030204" pitchFamily="34" charset="0"/>
              <a:cs typeface="Calibri"/>
            </a:endParaRPr>
          </a:p>
          <a:p>
            <a:r>
              <a:rPr lang="en-US">
                <a:solidFill>
                  <a:srgbClr val="221E1F"/>
                </a:solidFill>
                <a:latin typeface="Calibri"/>
                <a:cs typeface="Calibri"/>
              </a:rPr>
              <a:t>Evaluate the expense percent of net and ensure our compensations are in line and are not over  </a:t>
            </a:r>
            <a:endParaRPr lang="en-US" sz="1800" b="0" i="0" u="none" strike="noStrike" baseline="0">
              <a:solidFill>
                <a:srgbClr val="221E1F"/>
              </a:solidFill>
              <a:latin typeface="Calibri" panose="020F0502020204030204" pitchFamily="34" charset="0"/>
              <a:cs typeface="Calibri"/>
            </a:endParaRPr>
          </a:p>
          <a:p>
            <a:r>
              <a:rPr lang="en-US">
                <a:solidFill>
                  <a:srgbClr val="221E1F"/>
                </a:solidFill>
                <a:latin typeface="Calibri"/>
                <a:cs typeface="Calibri"/>
              </a:rPr>
              <a:t>Look at financials every month and evaluate expenses</a:t>
            </a:r>
            <a:endParaRPr lang="en-US" sz="1800" b="0" i="0" u="none" strike="noStrike" baseline="0">
              <a:solidFill>
                <a:srgbClr val="221E1F"/>
              </a:solidFill>
              <a:latin typeface="Calibri" panose="020F0502020204030204" pitchFamily="34" charset="0"/>
              <a:cs typeface="Calibri"/>
            </a:endParaRPr>
          </a:p>
          <a:p>
            <a:r>
              <a:rPr lang="en-US">
                <a:solidFill>
                  <a:srgbClr val="221E1F"/>
                </a:solidFill>
                <a:latin typeface="Calibri"/>
                <a:cs typeface="Calibri"/>
              </a:rPr>
              <a:t>Look at financials and look at gross, net and make sure our expenses are less </a:t>
            </a:r>
            <a:endParaRPr lang="en-US" sz="1800" b="0" i="0" u="none" strike="noStrike" baseline="0">
              <a:solidFill>
                <a:srgbClr val="221E1F"/>
              </a:solidFill>
              <a:latin typeface="Calibri" panose="020F0502020204030204" pitchFamily="34" charset="0"/>
              <a:cs typeface="Calibri"/>
            </a:endParaRPr>
          </a:p>
          <a:p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C9D706E-07F4-FC00-40B6-AADE6D47F7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45794" y="2160589"/>
            <a:ext cx="4582164" cy="3629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65923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1F2B4773-3207-44CC-B7AC-892B704982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2B8267CA-A7A5-4E11-9D92-4EAC3DD3E80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E83D61B5-C6B4-4A4B-85AD-FEE7A54912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Rectangle 23">
              <a:extLst>
                <a:ext uri="{FF2B5EF4-FFF2-40B4-BE49-F238E27FC236}">
                  <a16:creationId xmlns:a16="http://schemas.microsoft.com/office/drawing/2014/main" id="{A0B67FE4-688F-4497-8BFD-157613A697D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7" name="Rectangle 25">
              <a:extLst>
                <a:ext uri="{FF2B5EF4-FFF2-40B4-BE49-F238E27FC236}">
                  <a16:creationId xmlns:a16="http://schemas.microsoft.com/office/drawing/2014/main" id="{3BF5BE1A-9BAC-4581-A82B-FD8FE31595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8" name="Isosceles Triangle 17">
              <a:extLst>
                <a:ext uri="{FF2B5EF4-FFF2-40B4-BE49-F238E27FC236}">
                  <a16:creationId xmlns:a16="http://schemas.microsoft.com/office/drawing/2014/main" id="{971E5644-6772-414A-8199-E30BFB02A5D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9" name="Rectangle 27">
              <a:extLst>
                <a:ext uri="{FF2B5EF4-FFF2-40B4-BE49-F238E27FC236}">
                  <a16:creationId xmlns:a16="http://schemas.microsoft.com/office/drawing/2014/main" id="{E8246D50-BB0C-408E-93FD-7B8D63A7F7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0" name="Rectangle 28">
              <a:extLst>
                <a:ext uri="{FF2B5EF4-FFF2-40B4-BE49-F238E27FC236}">
                  <a16:creationId xmlns:a16="http://schemas.microsoft.com/office/drawing/2014/main" id="{AFBC5D22-68C1-44FB-8181-CB84ECAA83F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1" name="Rectangle 29">
              <a:extLst>
                <a:ext uri="{FF2B5EF4-FFF2-40B4-BE49-F238E27FC236}">
                  <a16:creationId xmlns:a16="http://schemas.microsoft.com/office/drawing/2014/main" id="{FB6D0FCE-FBDB-4655-A1A7-640B1E86B56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2" name="Isosceles Triangle 21">
              <a:extLst>
                <a:ext uri="{FF2B5EF4-FFF2-40B4-BE49-F238E27FC236}">
                  <a16:creationId xmlns:a16="http://schemas.microsoft.com/office/drawing/2014/main" id="{BC8157DF-FD90-4AD6-B803-3AC0ACD8E6A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3" name="Isosceles Triangle 22">
              <a:extLst>
                <a:ext uri="{FF2B5EF4-FFF2-40B4-BE49-F238E27FC236}">
                  <a16:creationId xmlns:a16="http://schemas.microsoft.com/office/drawing/2014/main" id="{3548B067-9D63-4D21-92EF-CBC9E6338C8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</p:grpSp>
      <p:sp useBgFill="1">
        <p:nvSpPr>
          <p:cNvPr id="25" name="Rectangle 24">
            <a:extLst>
              <a:ext uri="{FF2B5EF4-FFF2-40B4-BE49-F238E27FC236}">
                <a16:creationId xmlns:a16="http://schemas.microsoft.com/office/drawing/2014/main" id="{9F4444CE-BC8D-4D61-B303-4C05614E62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62423CA5-E2E1-4789-B759-9906C1C940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3"/>
            <a:ext cx="4660126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9" name="Isosceles Triangle 28">
            <a:extLst>
              <a:ext uri="{FF2B5EF4-FFF2-40B4-BE49-F238E27FC236}">
                <a16:creationId xmlns:a16="http://schemas.microsoft.com/office/drawing/2014/main" id="{73772B81-181F-48B7-8826-4D9686D15D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4660127" y="-3"/>
            <a:ext cx="1056745" cy="6858001"/>
          </a:xfrm>
          <a:prstGeom prst="triangle">
            <a:avLst>
              <a:gd name="adj" fmla="val 100000"/>
            </a:avLst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3754" y="643467"/>
            <a:ext cx="4203045" cy="1375608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</a:pPr>
            <a:br>
              <a:rPr lang="en-US" sz="1700" b="0" i="0" u="none" strike="noStrike" baseline="0">
                <a:solidFill>
                  <a:schemeClr val="bg1"/>
                </a:solidFill>
              </a:rPr>
            </a:br>
            <a:r>
              <a:rPr lang="en-US" sz="1700" b="1" i="0" u="none" strike="noStrike" baseline="0">
                <a:solidFill>
                  <a:schemeClr val="bg1"/>
                </a:solidFill>
              </a:rPr>
              <a:t>Productivity</a:t>
            </a:r>
            <a:br>
              <a:rPr lang="en-US" sz="1700" b="0" i="0" u="none" strike="noStrike" baseline="0">
                <a:solidFill>
                  <a:schemeClr val="bg1"/>
                </a:solidFill>
              </a:rPr>
            </a:br>
            <a:br>
              <a:rPr lang="en-US" sz="1700" b="0" i="0" u="none" strike="noStrike" baseline="0">
                <a:solidFill>
                  <a:schemeClr val="bg1"/>
                </a:solidFill>
              </a:rPr>
            </a:br>
            <a:br>
              <a:rPr lang="en-US" sz="1700" b="0" i="0" u="none" strike="noStrike" baseline="0">
                <a:solidFill>
                  <a:schemeClr val="bg1"/>
                </a:solidFill>
              </a:rPr>
            </a:br>
            <a:endParaRPr lang="en-US" sz="1700">
              <a:solidFill>
                <a:schemeClr val="bg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73754" y="2160590"/>
            <a:ext cx="3973943" cy="3440110"/>
          </a:xfrm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endParaRPr lang="en-US" b="0" i="0" u="none" strike="noStrike" baseline="0">
              <a:solidFill>
                <a:schemeClr val="bg1"/>
              </a:solidFill>
            </a:endParaRPr>
          </a:p>
          <a:p>
            <a:r>
              <a:rPr lang="en-US">
                <a:solidFill>
                  <a:schemeClr val="bg1"/>
                </a:solidFill>
              </a:rPr>
              <a:t>Meet with </a:t>
            </a:r>
            <a:r>
              <a:rPr lang="en-US" err="1">
                <a:solidFill>
                  <a:schemeClr val="bg1"/>
                </a:solidFill>
              </a:rPr>
              <a:t>indvisuals</a:t>
            </a:r>
            <a:r>
              <a:rPr lang="en-US">
                <a:solidFill>
                  <a:schemeClr val="bg1"/>
                </a:solidFill>
              </a:rPr>
              <a:t> and set up goals to improve </a:t>
            </a:r>
            <a:endParaRPr lang="en-US" b="0" i="0" u="none" strike="noStrike" baseline="0">
              <a:solidFill>
                <a:schemeClr val="bg1"/>
              </a:solidFill>
            </a:endParaRPr>
          </a:p>
          <a:p>
            <a:r>
              <a:rPr lang="en-US">
                <a:solidFill>
                  <a:schemeClr val="bg1"/>
                </a:solidFill>
              </a:rPr>
              <a:t>Getting</a:t>
            </a:r>
            <a:r>
              <a:rPr lang="en-US" b="0" i="0" u="none" strike="noStrike" baseline="0">
                <a:solidFill>
                  <a:schemeClr val="bg1"/>
                </a:solidFill>
              </a:rPr>
              <a:t> </a:t>
            </a:r>
            <a:r>
              <a:rPr lang="en-US">
                <a:solidFill>
                  <a:schemeClr val="bg1"/>
                </a:solidFill>
              </a:rPr>
              <a:t>to 100% </a:t>
            </a:r>
            <a:r>
              <a:rPr lang="en-US" err="1">
                <a:solidFill>
                  <a:schemeClr val="bg1"/>
                </a:solidFill>
              </a:rPr>
              <a:t>efficency</a:t>
            </a:r>
            <a:r>
              <a:rPr lang="en-US">
                <a:solidFill>
                  <a:schemeClr val="bg1"/>
                </a:solidFill>
              </a:rPr>
              <a:t> </a:t>
            </a:r>
            <a:endParaRPr lang="en-US" b="0" i="0" u="none" strike="noStrike" baseline="0">
              <a:solidFill>
                <a:schemeClr val="bg1"/>
              </a:solidFill>
            </a:endParaRPr>
          </a:p>
          <a:p>
            <a:r>
              <a:rPr lang="en-US">
                <a:solidFill>
                  <a:schemeClr val="bg1"/>
                </a:solidFill>
              </a:rPr>
              <a:t>Start with individual goals and ensuring everyone is up to date on their training and getting down to struggles and how to over come them to become more efficient </a:t>
            </a:r>
            <a:endParaRPr lang="en-US" b="0" i="0" u="none" strike="noStrike" baseline="0">
              <a:solidFill>
                <a:schemeClr val="bg1"/>
              </a:solidFill>
            </a:endParaRPr>
          </a:p>
          <a:p>
            <a:r>
              <a:rPr lang="en-US">
                <a:solidFill>
                  <a:schemeClr val="bg1"/>
                </a:solidFill>
              </a:rPr>
              <a:t>Look at flag hours and </a:t>
            </a:r>
            <a:r>
              <a:rPr lang="en-US" err="1">
                <a:solidFill>
                  <a:schemeClr val="bg1"/>
                </a:solidFill>
              </a:rPr>
              <a:t>efficency</a:t>
            </a:r>
            <a:r>
              <a:rPr lang="en-US">
                <a:solidFill>
                  <a:schemeClr val="bg1"/>
                </a:solidFill>
              </a:rPr>
              <a:t> per day and per pay period make sure we are </a:t>
            </a:r>
            <a:r>
              <a:rPr lang="en-US" err="1">
                <a:solidFill>
                  <a:schemeClr val="bg1"/>
                </a:solidFill>
              </a:rPr>
              <a:t>increacing</a:t>
            </a:r>
            <a:r>
              <a:rPr lang="en-US">
                <a:solidFill>
                  <a:schemeClr val="bg1"/>
                </a:solidFill>
              </a:rPr>
              <a:t> </a:t>
            </a:r>
            <a:endParaRPr lang="en-US" b="0" i="0" u="none" strike="noStrike" baseline="0">
              <a:solidFill>
                <a:schemeClr val="bg1"/>
              </a:solidFill>
            </a:endParaRPr>
          </a:p>
          <a:p>
            <a:endParaRPr lang="en-US">
              <a:solidFill>
                <a:schemeClr val="bg1"/>
              </a:solidFill>
            </a:endParaRPr>
          </a:p>
        </p:txBody>
      </p:sp>
      <p:pic>
        <p:nvPicPr>
          <p:cNvPr id="8" name="Picture 7" descr="A screenshot of a service report&#10;&#10;Description automatically generated">
            <a:extLst>
              <a:ext uri="{FF2B5EF4-FFF2-40B4-BE49-F238E27FC236}">
                <a16:creationId xmlns:a16="http://schemas.microsoft.com/office/drawing/2014/main" id="{16452C50-2383-3FD6-F725-6D541D9386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1" y="1294620"/>
            <a:ext cx="5143500" cy="4256245"/>
          </a:xfrm>
          <a:prstGeom prst="rect">
            <a:avLst/>
          </a:prstGeom>
        </p:spPr>
      </p:pic>
      <p:sp>
        <p:nvSpPr>
          <p:cNvPr id="31" name="Isosceles Triangle 30">
            <a:extLst>
              <a:ext uri="{FF2B5EF4-FFF2-40B4-BE49-F238E27FC236}">
                <a16:creationId xmlns:a16="http://schemas.microsoft.com/office/drawing/2014/main" id="{B2205F6E-03C6-4E92-877C-E2482F6599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1755696" y="4013200"/>
            <a:ext cx="448733" cy="2844800"/>
          </a:xfrm>
          <a:prstGeom prst="triangle">
            <a:avLst>
              <a:gd name="adj" fmla="val 0"/>
            </a:avLst>
          </a:pr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4779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>
                <a:solidFill>
                  <a:srgbClr val="221E1F"/>
                </a:solidFill>
                <a:latin typeface="Calibri" panose="020F0502020204030204" pitchFamily="34" charset="0"/>
              </a:rPr>
              <a:t>Facility</a:t>
            </a:r>
            <a:br>
              <a:rPr lang="en-US" sz="1800" b="0" i="0" u="none" strike="noStrike" baseline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 vert="horz" lIns="91440" tIns="45720" rIns="91440" bIns="45720" rtlCol="0" anchor="t">
            <a:normAutofit lnSpcReduction="10000"/>
          </a:bodyPr>
          <a:lstStyle/>
          <a:p>
            <a:pPr algn="l"/>
            <a:endParaRPr lang="en-US" sz="1800" b="0" i="0" u="none" strike="noStrike" baseline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>
                <a:solidFill>
                  <a:srgbClr val="221E1F"/>
                </a:solidFill>
                <a:latin typeface="Calibri"/>
                <a:cs typeface="Calibri"/>
              </a:rPr>
              <a:t>Remain staffed to continue to flag hours and have multiple certified technicians to ensure we can take care of any specialties EV, engine, electrical </a:t>
            </a:r>
            <a:r>
              <a:rPr lang="en-US" err="1">
                <a:solidFill>
                  <a:srgbClr val="221E1F"/>
                </a:solidFill>
                <a:latin typeface="Calibri"/>
                <a:cs typeface="Calibri"/>
              </a:rPr>
              <a:t>ect</a:t>
            </a:r>
            <a:r>
              <a:rPr lang="en-US">
                <a:solidFill>
                  <a:srgbClr val="221E1F"/>
                </a:solidFill>
                <a:latin typeface="Calibri"/>
                <a:cs typeface="Calibri"/>
              </a:rPr>
              <a:t> </a:t>
            </a:r>
            <a:endParaRPr lang="en-US" sz="1800" b="0" i="0" u="none" strike="noStrike" baseline="0">
              <a:solidFill>
                <a:srgbClr val="221E1F"/>
              </a:solidFill>
              <a:latin typeface="Calibri" panose="020F0502020204030204" pitchFamily="34" charset="0"/>
              <a:cs typeface="Calibri"/>
            </a:endParaRPr>
          </a:p>
          <a:p>
            <a:r>
              <a:rPr lang="en-US">
                <a:solidFill>
                  <a:srgbClr val="221E1F"/>
                </a:solidFill>
                <a:latin typeface="Calibri"/>
                <a:cs typeface="Calibri"/>
              </a:rPr>
              <a:t>increase car count </a:t>
            </a:r>
            <a:endParaRPr lang="en-US" sz="1800" b="0" i="0" u="none" strike="noStrike" baseline="0">
              <a:solidFill>
                <a:srgbClr val="221E1F"/>
              </a:solidFill>
              <a:latin typeface="Calibri" panose="020F0502020204030204" pitchFamily="34" charset="0"/>
              <a:cs typeface="Calibri"/>
            </a:endParaRPr>
          </a:p>
          <a:p>
            <a:r>
              <a:rPr lang="en-US">
                <a:solidFill>
                  <a:srgbClr val="221E1F"/>
                </a:solidFill>
                <a:latin typeface="Calibri"/>
                <a:cs typeface="Calibri"/>
              </a:rPr>
              <a:t>Market, utilize manufacture lists to call to </a:t>
            </a:r>
            <a:r>
              <a:rPr lang="en-US" err="1">
                <a:solidFill>
                  <a:srgbClr val="221E1F"/>
                </a:solidFill>
                <a:latin typeface="Calibri"/>
                <a:cs typeface="Calibri"/>
              </a:rPr>
              <a:t>to</a:t>
            </a:r>
            <a:r>
              <a:rPr lang="en-US">
                <a:solidFill>
                  <a:srgbClr val="221E1F"/>
                </a:solidFill>
                <a:latin typeface="Calibri"/>
                <a:cs typeface="Calibri"/>
              </a:rPr>
              <a:t> bring in </a:t>
            </a:r>
            <a:r>
              <a:rPr lang="en-US" err="1">
                <a:solidFill>
                  <a:srgbClr val="221E1F"/>
                </a:solidFill>
                <a:latin typeface="Calibri"/>
                <a:cs typeface="Calibri"/>
              </a:rPr>
              <a:t>theiir</a:t>
            </a:r>
            <a:r>
              <a:rPr lang="en-US">
                <a:solidFill>
                  <a:srgbClr val="221E1F"/>
                </a:solidFill>
                <a:latin typeface="Calibri"/>
                <a:cs typeface="Calibri"/>
              </a:rPr>
              <a:t> vehicles (services, recalls, carnet reporting)</a:t>
            </a:r>
            <a:endParaRPr lang="en-US" sz="1800" b="0" i="0" u="none" strike="noStrike" baseline="0">
              <a:solidFill>
                <a:srgbClr val="221E1F"/>
              </a:solidFill>
              <a:latin typeface="Calibri" panose="020F0502020204030204" pitchFamily="34" charset="0"/>
              <a:cs typeface="Calibri"/>
            </a:endParaRPr>
          </a:p>
          <a:p>
            <a:r>
              <a:rPr lang="en-US">
                <a:solidFill>
                  <a:srgbClr val="221E1F"/>
                </a:solidFill>
                <a:latin typeface="Calibri"/>
                <a:cs typeface="Calibri"/>
              </a:rPr>
              <a:t>Look at car count every month and the percent of market share through manufacture reports</a:t>
            </a:r>
            <a:endParaRPr lang="en-US" sz="1800" b="0" i="0" u="none" strike="noStrike" baseline="0">
              <a:solidFill>
                <a:srgbClr val="221E1F"/>
              </a:solidFill>
              <a:latin typeface="Calibri"/>
              <a:cs typeface="Calibri"/>
            </a:endParaRPr>
          </a:p>
          <a:p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8CE8EEB-15EB-D895-8FE8-AE0A9FF87F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4332" y="1536569"/>
            <a:ext cx="3539670" cy="414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34526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FE6F10-0BA0-1313-9F7B-7EBE765BA7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tx1"/>
                </a:solidFill>
              </a:rPr>
              <a:t>Repair order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1AC215-6A1E-4C59-EFD0-D293BFB9553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 vert="horz" lIns="91440" tIns="45720" rIns="91440" bIns="45720" rtlCol="0" anchor="t">
            <a:normAutofit lnSpcReduction="10000"/>
          </a:bodyPr>
          <a:lstStyle/>
          <a:p>
            <a:r>
              <a:rPr lang="en-US"/>
              <a:t>Running multiple labor types helps maintain profitability, keeps you competitive in the market and helps retain the proper rates for yearly warranty reimbursement audits.</a:t>
            </a:r>
          </a:p>
          <a:p>
            <a:r>
              <a:rPr lang="en-US"/>
              <a:t>Cost per FRH average is around $29. Keeping a healthy express department will allow you to maintain a good GP per Hour</a:t>
            </a:r>
          </a:p>
          <a:p>
            <a:r>
              <a:rPr lang="en-US"/>
              <a:t>Repair order measurements show 2024 to be a set back in warranty by almost 30%. We have help offset this with a 10% growth in CP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290BFE32-81E5-CC60-E8FA-5C4E42350401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203881" y="609600"/>
            <a:ext cx="5536693" cy="5432425"/>
          </a:xfrm>
        </p:spPr>
      </p:pic>
    </p:spTree>
    <p:extLst>
      <p:ext uri="{BB962C8B-B14F-4D97-AF65-F5344CB8AC3E}">
        <p14:creationId xmlns:p14="http://schemas.microsoft.com/office/powerpoint/2010/main" val="41671174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tx1"/>
                </a:solidFill>
              </a:rPr>
              <a:t>SWOT Analysis- Strengths</a:t>
            </a:r>
            <a:br>
              <a:rPr lang="en-US">
                <a:solidFill>
                  <a:schemeClr val="tx1"/>
                </a:solidFill>
              </a:rPr>
            </a:br>
            <a:endParaRPr lang="en-US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Certified technical staff</a:t>
            </a:r>
          </a:p>
          <a:p>
            <a:r>
              <a:rPr lang="en-US"/>
              <a:t>Availability</a:t>
            </a:r>
          </a:p>
          <a:p>
            <a:r>
              <a:rPr lang="en-US"/>
              <a:t>Continue to price compare to remain competitive, offer prices and the warranties of a dealer </a:t>
            </a:r>
          </a:p>
          <a:p>
            <a:r>
              <a:rPr lang="en-US"/>
              <a:t>Always has offers and </a:t>
            </a:r>
            <a:r>
              <a:rPr lang="en-US" err="1"/>
              <a:t>marketiing</a:t>
            </a:r>
            <a:r>
              <a:rPr lang="en-US"/>
              <a:t> to bring in new and retain customers </a:t>
            </a:r>
          </a:p>
        </p:txBody>
      </p:sp>
    </p:spTree>
    <p:extLst>
      <p:ext uri="{BB962C8B-B14F-4D97-AF65-F5344CB8AC3E}">
        <p14:creationId xmlns:p14="http://schemas.microsoft.com/office/powerpoint/2010/main" val="38392213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tx1"/>
                </a:solidFill>
              </a:rPr>
              <a:t>SWOT Analysis- Weaknesses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endParaRPr lang="en-US"/>
          </a:p>
          <a:p>
            <a:r>
              <a:rPr lang="en-US"/>
              <a:t>Evaluate expenses and ensuring with as our expenses rise we continue to have the growth to support and overcome those expenses </a:t>
            </a:r>
          </a:p>
          <a:p>
            <a:endParaRPr lang="en-US"/>
          </a:p>
          <a:p>
            <a:r>
              <a:rPr lang="en-US"/>
              <a:t>Remian competitive with aftermarket shops 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7698126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TM02900688[[fn=Facet]]</Template>
  <Application>Microsoft Office PowerPoint</Application>
  <PresentationFormat>Widescreen</PresentationFormat>
  <Slides>17</Slides>
  <Notes>0</Notes>
  <HiddenSlides>1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Facet</vt:lpstr>
      <vt:lpstr>NADA Service Homework </vt:lpstr>
      <vt:lpstr>   Marketing </vt:lpstr>
      <vt:lpstr>  Analyze Cost of Labor   </vt:lpstr>
      <vt:lpstr> Changes in Expense Structure    </vt:lpstr>
      <vt:lpstr> Productivity   </vt:lpstr>
      <vt:lpstr> Facility   </vt:lpstr>
      <vt:lpstr>Repair order analysis</vt:lpstr>
      <vt:lpstr>SWOT Analysis- Strengths </vt:lpstr>
      <vt:lpstr>SWOT Analysis- Weaknesses</vt:lpstr>
      <vt:lpstr>SWOT Analysis- Opportunities</vt:lpstr>
      <vt:lpstr>SWOT Analysis- Threats</vt:lpstr>
      <vt:lpstr>SWOT Analysis- Objectives</vt:lpstr>
      <vt:lpstr>SWOT Analysis-Strategies </vt:lpstr>
      <vt:lpstr>SWOT Analysis-Tactics</vt:lpstr>
      <vt:lpstr>SWOT Analysis- Action Plan</vt:lpstr>
      <vt:lpstr>Homework Synopsis</vt:lpstr>
      <vt:lpstr>Cont.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NADA Service Homework</dc:title>
  <dc:creator>Hourcle, Laurent</dc:creator>
  <cp:revision>2</cp:revision>
  <dcterms:created xsi:type="dcterms:W3CDTF">2022-12-04T13:10:55Z</dcterms:created>
  <dcterms:modified xsi:type="dcterms:W3CDTF">2024-08-01T01:30:45Z</dcterms:modified>
</cp:coreProperties>
</file>