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5" r:id="rId5"/>
    <p:sldId id="276" r:id="rId6"/>
    <p:sldId id="277" r:id="rId7"/>
    <p:sldId id="278" r:id="rId8"/>
    <p:sldId id="270" r:id="rId9"/>
    <p:sldId id="271" r:id="rId10"/>
    <p:sldId id="279" r:id="rId11"/>
    <p:sldId id="272" r:id="rId12"/>
    <p:sldId id="280" r:id="rId13"/>
    <p:sldId id="273" r:id="rId14"/>
    <p:sldId id="281" r:id="rId15"/>
    <p:sldId id="258" r:id="rId16"/>
    <p:sldId id="282" r:id="rId17"/>
    <p:sldId id="257" r:id="rId18"/>
    <p:sldId id="262" r:id="rId19"/>
    <p:sldId id="263" r:id="rId20"/>
    <p:sldId id="264" r:id="rId21"/>
    <p:sldId id="265" r:id="rId22"/>
    <p:sldId id="266" r:id="rId23"/>
    <p:sldId id="267" r:id="rId24"/>
    <p:sldId id="268" r:id="rId25"/>
    <p:sldId id="269"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88" d="100"/>
          <a:sy n="88" d="100"/>
        </p:scale>
        <p:origin x="255" y="5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4FCA202-3EF7-7F46-E572-854E224EC665}"/>
              </a:ext>
            </a:extLst>
          </p:cNvPr>
          <p:cNvSpPr>
            <a:spLocks noGrp="1"/>
          </p:cNvSpPr>
          <p:nvPr>
            <p:ph type="title"/>
          </p:nvPr>
        </p:nvSpPr>
        <p:spPr/>
        <p:txBody>
          <a:bodyPr/>
          <a:lstStyle/>
          <a:p>
            <a:r>
              <a:rPr lang="en-CA" dirty="0"/>
              <a:t>Expense Structure Cont’d</a:t>
            </a:r>
          </a:p>
        </p:txBody>
      </p:sp>
      <p:sp>
        <p:nvSpPr>
          <p:cNvPr id="7" name="TextBox 6">
            <a:extLst>
              <a:ext uri="{FF2B5EF4-FFF2-40B4-BE49-F238E27FC236}">
                <a16:creationId xmlns:a16="http://schemas.microsoft.com/office/drawing/2014/main" id="{0626C5D5-5C8D-9E7C-BAA4-6A6F6F5CAF23}"/>
              </a:ext>
            </a:extLst>
          </p:cNvPr>
          <p:cNvSpPr txBox="1"/>
          <p:nvPr/>
        </p:nvSpPr>
        <p:spPr>
          <a:xfrm>
            <a:off x="2525208" y="2640432"/>
            <a:ext cx="6100618" cy="2862322"/>
          </a:xfrm>
          <a:prstGeom prst="rect">
            <a:avLst/>
          </a:prstGeom>
          <a:noFill/>
        </p:spPr>
        <p:txBody>
          <a:bodyPr wrap="square">
            <a:spAutoFit/>
          </a:bodyPr>
          <a:lstStyle/>
          <a:p>
            <a:pPr algn="l" rtl="0" fontAlgn="base">
              <a:buFont typeface="Arial" panose="020B0604020202020204" pitchFamily="34" charset="0"/>
              <a:buChar char="•"/>
            </a:pPr>
            <a:r>
              <a:rPr lang="en-CA" sz="2400" b="1" i="0" dirty="0">
                <a:effectLst/>
                <a:latin typeface="Trebuchet MS" panose="020B0603020202020204" pitchFamily="34" charset="0"/>
              </a:rPr>
              <a:t>Plans to evaluate – Expense Structure</a:t>
            </a:r>
            <a:r>
              <a:rPr lang="en-US" sz="2400" b="0" i="0" dirty="0">
                <a:solidFill>
                  <a:srgbClr val="000000"/>
                </a:solidFill>
                <a:effectLst/>
                <a:highlight>
                  <a:srgbClr val="F5F5F5"/>
                </a:highlight>
                <a:latin typeface="Trebuchet MS" panose="020B0603020202020204" pitchFamily="34" charset="0"/>
              </a:rPr>
              <a:t>​</a:t>
            </a:r>
            <a:endParaRPr lang="en-US" b="0" i="0" dirty="0">
              <a:solidFill>
                <a:srgbClr val="000000"/>
              </a:solidFill>
              <a:effectLst/>
              <a:highlight>
                <a:srgbClr val="F5F5F5"/>
              </a:highlight>
              <a:latin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404040"/>
                </a:solidFill>
                <a:effectLst/>
                <a:latin typeface="Trebuchet MS" panose="020B0603020202020204" pitchFamily="34" charset="0"/>
              </a:rPr>
              <a:t>Combined our Service Policy and Shop Supplies represents approximately $11,000 per month in expenses. I believe we will be able to lower this amount significantly by putting additional emphasis on “Fixed Right the First Time” and not paying our techs to fix the come backs.</a:t>
            </a:r>
            <a:r>
              <a:rPr lang="en-US" sz="1200" b="1" i="0" dirty="0">
                <a:solidFill>
                  <a:srgbClr val="000000"/>
                </a:solidFill>
                <a:effectLst/>
                <a:latin typeface="Trebuchet MS" panose="020B0603020202020204" pitchFamily="34" charset="0"/>
              </a:rPr>
              <a:t>​</a:t>
            </a:r>
            <a:endParaRPr lang="en-US" sz="1200" b="1"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404040"/>
                </a:solidFill>
                <a:effectLst/>
                <a:latin typeface="Trebuchet MS" panose="020B0603020202020204" pitchFamily="34" charset="0"/>
              </a:rPr>
              <a:t>We will closely monitor the Policy account through our accounting team, having them pull weekly schedules to show the accruals</a:t>
            </a:r>
            <a:r>
              <a:rPr lang="en-CA" sz="1200" b="1" i="0" dirty="0">
                <a:solidFill>
                  <a:srgbClr val="000000"/>
                </a:solidFill>
                <a:effectLst/>
                <a:latin typeface="Trebuchet MS" panose="020B0603020202020204" pitchFamily="34" charset="0"/>
              </a:rPr>
              <a:t>​</a:t>
            </a:r>
            <a:endParaRPr lang="en-CA" sz="1200" b="1"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404040"/>
                </a:solidFill>
                <a:effectLst/>
                <a:latin typeface="Trebuchet MS" panose="020B0603020202020204" pitchFamily="34" charset="0"/>
              </a:rPr>
              <a:t>By reviewing our personnel, we will be looking for non-productive, non-essential workers that are a direct expense to the department. By tasking our Advisors with dispatching the work, we can realize the savings of a dispatch wage.</a:t>
            </a:r>
            <a:r>
              <a:rPr lang="en-US" sz="1200" b="1" i="0" dirty="0">
                <a:solidFill>
                  <a:srgbClr val="000000"/>
                </a:solidFill>
                <a:effectLst/>
                <a:latin typeface="Trebuchet MS" panose="020B0603020202020204" pitchFamily="34" charset="0"/>
              </a:rPr>
              <a:t>​</a:t>
            </a:r>
            <a:endParaRPr lang="en-US" sz="1200" b="1"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sz="1200" b="1" i="0" u="none" strike="noStrike" dirty="0">
                <a:solidFill>
                  <a:srgbClr val="404040"/>
                </a:solidFill>
                <a:effectLst/>
                <a:latin typeface="Trebuchet MS" panose="020B0603020202020204" pitchFamily="34" charset="0"/>
              </a:rPr>
              <a:t>Setting targets and increasing communication to the technicians and advisors will give them a true understanding of their contributions to the business. By measuring their daily sales against their daily targets we can coach them into generating additional gross profit, with minimal increase to the expenses</a:t>
            </a:r>
            <a:r>
              <a:rPr lang="en-US" sz="1200" b="1" i="0" dirty="0">
                <a:solidFill>
                  <a:srgbClr val="000000"/>
                </a:solidFill>
                <a:effectLst/>
                <a:latin typeface="Trebuchet MS" panose="020B0603020202020204" pitchFamily="34" charset="0"/>
              </a:rPr>
              <a:t>​</a:t>
            </a:r>
            <a:endParaRPr lang="en-US" sz="1200" b="1" i="0"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899003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63035" y="428531"/>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8" name="Content Placeholder 7">
            <a:extLst>
              <a:ext uri="{FF2B5EF4-FFF2-40B4-BE49-F238E27FC236}">
                <a16:creationId xmlns:a16="http://schemas.microsoft.com/office/drawing/2014/main" id="{78BA1025-444D-F1EE-F012-14FDF3E5C6DF}"/>
              </a:ext>
            </a:extLst>
          </p:cNvPr>
          <p:cNvPicPr>
            <a:picLocks noGrp="1" noChangeAspect="1"/>
          </p:cNvPicPr>
          <p:nvPr>
            <p:ph sz="half" idx="2"/>
          </p:nvPr>
        </p:nvPicPr>
        <p:blipFill>
          <a:blip r:embed="rId2"/>
          <a:stretch>
            <a:fillRect/>
          </a:stretch>
        </p:blipFill>
        <p:spPr>
          <a:xfrm>
            <a:off x="5061816" y="967105"/>
            <a:ext cx="6007544" cy="5074256"/>
          </a:xfrm>
        </p:spPr>
      </p:pic>
    </p:spTree>
    <p:extLst>
      <p:ext uri="{BB962C8B-B14F-4D97-AF65-F5344CB8AC3E}">
        <p14:creationId xmlns:p14="http://schemas.microsoft.com/office/powerpoint/2010/main" val="19014779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4FE9D40-371F-A23D-D8D6-8BB47E71AEFC}"/>
              </a:ext>
            </a:extLst>
          </p:cNvPr>
          <p:cNvSpPr txBox="1"/>
          <p:nvPr/>
        </p:nvSpPr>
        <p:spPr>
          <a:xfrm>
            <a:off x="642796" y="1073868"/>
            <a:ext cx="6102034" cy="1308050"/>
          </a:xfrm>
          <a:prstGeom prst="rect">
            <a:avLst/>
          </a:prstGeom>
          <a:noFill/>
        </p:spPr>
        <p:txBody>
          <a:bodyPr wrap="square">
            <a:spAutoFit/>
          </a:bodyPr>
          <a:lstStyle/>
          <a:p>
            <a:pPr algn="l" rtl="0" fontAlgn="base">
              <a:buFont typeface="Arial" panose="020B0604020202020204" pitchFamily="34" charset="0"/>
              <a:buChar char="•"/>
            </a:pPr>
            <a:r>
              <a:rPr lang="en-CA" sz="1600" b="1" i="0" dirty="0">
                <a:solidFill>
                  <a:srgbClr val="404040"/>
                </a:solidFill>
                <a:effectLst/>
                <a:highlight>
                  <a:srgbClr val="F5F5F5"/>
                </a:highlight>
                <a:latin typeface="Trebuchet MS" panose="020B0603020202020204" pitchFamily="34" charset="0"/>
              </a:rPr>
              <a:t>Current</a:t>
            </a:r>
            <a:r>
              <a:rPr lang="en-CA" sz="2800" b="1" i="0" dirty="0">
                <a:solidFill>
                  <a:srgbClr val="404040"/>
                </a:solidFill>
                <a:effectLst/>
                <a:highlight>
                  <a:srgbClr val="F5F5F5"/>
                </a:highlight>
                <a:latin typeface="Trebuchet MS" panose="020B0603020202020204" pitchFamily="34" charset="0"/>
              </a:rPr>
              <a:t> </a:t>
            </a:r>
            <a:r>
              <a:rPr lang="en-CA" sz="1600" b="1" i="0" dirty="0">
                <a:solidFill>
                  <a:srgbClr val="404040"/>
                </a:solidFill>
                <a:effectLst/>
                <a:highlight>
                  <a:srgbClr val="F5F5F5"/>
                </a:highlight>
                <a:latin typeface="Trebuchet MS" panose="020B0603020202020204" pitchFamily="34" charset="0"/>
              </a:rPr>
              <a:t>Practices – Proficiency</a:t>
            </a:r>
            <a:r>
              <a:rPr lang="en-US" sz="2800" b="0" i="0" dirty="0">
                <a:solidFill>
                  <a:srgbClr val="000000"/>
                </a:solidFill>
                <a:effectLst/>
                <a:highlight>
                  <a:srgbClr val="F5F5F5"/>
                </a:highlight>
                <a:latin typeface="Trebuchet MS" panose="020B0603020202020204" pitchFamily="34" charset="0"/>
              </a:rPr>
              <a:t>​</a:t>
            </a:r>
            <a:endParaRPr lang="en-US" b="0" i="0" dirty="0">
              <a:solidFill>
                <a:srgbClr val="000000"/>
              </a:solidFill>
              <a:effectLst/>
              <a:highlight>
                <a:srgbClr val="F5F5F5"/>
              </a:highlight>
              <a:latin typeface="Arial" panose="020B0604020202020204" pitchFamily="34" charset="0"/>
            </a:endParaRPr>
          </a:p>
          <a:p>
            <a:pPr algn="l" rtl="0" fontAlgn="base">
              <a:buFont typeface="Arial" panose="020B0604020202020204" pitchFamily="34" charset="0"/>
              <a:buChar char="•"/>
            </a:pPr>
            <a:r>
              <a:rPr lang="en-CA" sz="1100" dirty="0">
                <a:latin typeface="Trebuchet MS" panose="020B0603020202020204" pitchFamily="34" charset="0"/>
              </a:rPr>
              <a:t>Our team, currently produces incredibly high proficiency results</a:t>
            </a:r>
            <a:r>
              <a:rPr lang="en-US" sz="1800" b="0" i="0" dirty="0">
                <a:effectLst/>
                <a:latin typeface="Trebuchet MS" panose="020B0603020202020204" pitchFamily="34" charset="0"/>
              </a:rPr>
              <a:t>​</a:t>
            </a:r>
            <a:endParaRPr lang="en-US" b="0" i="0" dirty="0">
              <a:effectLst/>
              <a:latin typeface="Arial" panose="020B0604020202020204" pitchFamily="34" charset="0"/>
            </a:endParaRPr>
          </a:p>
          <a:p>
            <a:pPr algn="l" rtl="0" fontAlgn="base">
              <a:buFont typeface="Arial" panose="020B0604020202020204" pitchFamily="34" charset="0"/>
              <a:buChar char="•"/>
            </a:pPr>
            <a:r>
              <a:rPr lang="en-CA" sz="1100" dirty="0">
                <a:latin typeface="Trebuchet MS" panose="020B0603020202020204" pitchFamily="34" charset="0"/>
              </a:rPr>
              <a:t>We have stationed our fixed ops director to this particular store, and he</a:t>
            </a:r>
            <a:r>
              <a:rPr lang="en-CA" sz="1100" b="0" i="0" u="none" strike="noStrike" dirty="0">
                <a:effectLst/>
                <a:latin typeface="Trebuchet MS" panose="020B0603020202020204" pitchFamily="34" charset="0"/>
              </a:rPr>
              <a:t> has created a culture of productivity.</a:t>
            </a:r>
            <a:br>
              <a:rPr lang="en-CA" sz="1100" b="0" i="0" dirty="0">
                <a:effectLst/>
                <a:highlight>
                  <a:srgbClr val="F5F5F5"/>
                </a:highlight>
                <a:latin typeface="Trebuchet MS" panose="020B0603020202020204" pitchFamily="34" charset="0"/>
              </a:rPr>
            </a:br>
            <a:endParaRPr lang="en-CA" sz="1100" b="0" i="0" dirty="0">
              <a:effectLst/>
              <a:highlight>
                <a:srgbClr val="F5F5F5"/>
              </a:highlight>
              <a:latin typeface="Arial" panose="020B0604020202020204" pitchFamily="34" charset="0"/>
            </a:endParaRPr>
          </a:p>
        </p:txBody>
      </p:sp>
      <p:sp>
        <p:nvSpPr>
          <p:cNvPr id="8" name="TextBox 7">
            <a:extLst>
              <a:ext uri="{FF2B5EF4-FFF2-40B4-BE49-F238E27FC236}">
                <a16:creationId xmlns:a16="http://schemas.microsoft.com/office/drawing/2014/main" id="{A6946A1E-1167-329C-016A-19CA92CE0050}"/>
              </a:ext>
            </a:extLst>
          </p:cNvPr>
          <p:cNvSpPr txBox="1"/>
          <p:nvPr/>
        </p:nvSpPr>
        <p:spPr>
          <a:xfrm>
            <a:off x="642796" y="2318544"/>
            <a:ext cx="6102034" cy="1308050"/>
          </a:xfrm>
          <a:prstGeom prst="rect">
            <a:avLst/>
          </a:prstGeom>
          <a:noFill/>
        </p:spPr>
        <p:txBody>
          <a:bodyPr wrap="square">
            <a:spAutoFit/>
          </a:bodyPr>
          <a:lstStyle/>
          <a:p>
            <a:pPr algn="l" rtl="0" fontAlgn="base">
              <a:buFont typeface="Arial" panose="020B0604020202020204" pitchFamily="34" charset="0"/>
              <a:buChar char="•"/>
            </a:pPr>
            <a:r>
              <a:rPr lang="en-CA" sz="1600" b="1" dirty="0">
                <a:solidFill>
                  <a:srgbClr val="404040"/>
                </a:solidFill>
                <a:latin typeface="Trebuchet MS" panose="020B0603020202020204" pitchFamily="34" charset="0"/>
              </a:rPr>
              <a:t>Goals for Improvement – Proficiency</a:t>
            </a:r>
            <a:r>
              <a:rPr lang="en-US" sz="2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sz="1100" dirty="0">
                <a:latin typeface="Trebuchet MS" panose="020B0603020202020204" pitchFamily="34" charset="0"/>
              </a:rPr>
              <a:t>Our goal is to maintain our current proficiency rate; however, we believe we can increase our overall output by adding one more technician to our team. We currently have 1 available hoist not in use that can produce an extra 176 hours per month while maintaining our current proficiency rate of 116% </a:t>
            </a:r>
            <a:r>
              <a:rPr lang="en-US" sz="1800" b="0" i="0" dirty="0">
                <a:solidFill>
                  <a:srgbClr val="000000"/>
                </a:solidFill>
                <a:effectLst/>
                <a:highlight>
                  <a:srgbClr val="F5F5F5"/>
                </a:highlight>
                <a:latin typeface="Trebuchet MS" panose="020B0603020202020204" pitchFamily="34" charset="0"/>
              </a:rPr>
              <a:t>​</a:t>
            </a:r>
            <a:endParaRPr lang="en-US" b="0" i="0" dirty="0">
              <a:solidFill>
                <a:srgbClr val="000000"/>
              </a:solidFill>
              <a:effectLst/>
              <a:highlight>
                <a:srgbClr val="F5F5F5"/>
              </a:highlight>
              <a:latin typeface="Arial" panose="020B0604020202020204" pitchFamily="34" charset="0"/>
            </a:endParaRPr>
          </a:p>
        </p:txBody>
      </p:sp>
      <p:sp>
        <p:nvSpPr>
          <p:cNvPr id="10" name="TextBox 9">
            <a:extLst>
              <a:ext uri="{FF2B5EF4-FFF2-40B4-BE49-F238E27FC236}">
                <a16:creationId xmlns:a16="http://schemas.microsoft.com/office/drawing/2014/main" id="{6ADE71B8-C4EC-617C-00D6-8F96A4637788}"/>
              </a:ext>
            </a:extLst>
          </p:cNvPr>
          <p:cNvSpPr txBox="1"/>
          <p:nvPr/>
        </p:nvSpPr>
        <p:spPr>
          <a:xfrm>
            <a:off x="642796" y="3703994"/>
            <a:ext cx="6102034" cy="2154436"/>
          </a:xfrm>
          <a:prstGeom prst="rect">
            <a:avLst/>
          </a:prstGeom>
          <a:noFill/>
        </p:spPr>
        <p:txBody>
          <a:bodyPr wrap="square">
            <a:spAutoFit/>
          </a:bodyPr>
          <a:lstStyle/>
          <a:p>
            <a:pPr algn="l" rtl="0" fontAlgn="base">
              <a:buFont typeface="Arial" panose="020B0604020202020204" pitchFamily="34" charset="0"/>
              <a:buChar char="•"/>
            </a:pPr>
            <a:r>
              <a:rPr lang="en-CA" sz="1600" b="1" dirty="0">
                <a:solidFill>
                  <a:srgbClr val="404040"/>
                </a:solidFill>
                <a:latin typeface="Trebuchet MS" panose="020B0603020202020204" pitchFamily="34" charset="0"/>
              </a:rPr>
              <a:t>Plans to achieve goal – Proficiency</a:t>
            </a:r>
            <a:r>
              <a:rPr lang="en-US" sz="2800" b="0" i="0" dirty="0">
                <a:solidFill>
                  <a:srgbClr val="000000"/>
                </a:solidFill>
                <a:effectLst/>
                <a:highlight>
                  <a:srgbClr val="F5F5F5"/>
                </a:highlight>
                <a:latin typeface="Trebuchet MS" panose="020B0603020202020204" pitchFamily="34" charset="0"/>
              </a:rPr>
              <a:t>​</a:t>
            </a:r>
            <a:endParaRPr lang="en-US" b="0" i="0" dirty="0">
              <a:solidFill>
                <a:srgbClr val="000000"/>
              </a:solidFill>
              <a:effectLst/>
              <a:highlight>
                <a:srgbClr val="F5F5F5"/>
              </a:highlight>
              <a:latin typeface="Arial" panose="020B0604020202020204" pitchFamily="34" charset="0"/>
            </a:endParaRPr>
          </a:p>
          <a:p>
            <a:pPr algn="l" rtl="0" fontAlgn="base">
              <a:buFont typeface="Arial" panose="020B0604020202020204" pitchFamily="34" charset="0"/>
              <a:buChar char="•"/>
            </a:pPr>
            <a:r>
              <a:rPr lang="en-CA" sz="1100" dirty="0">
                <a:latin typeface="Trebuchet MS" panose="020B0603020202020204" pitchFamily="34" charset="0"/>
              </a:rPr>
              <a:t>In order to achieve our goal, we must begin by hiring another fully licensed technician to fill the available hoist in our shop. We are looking for a younger technician that can learn from our shop foreman and focus on producing hours and becoming efficient at completing work, allowing time for upselling of hours. </a:t>
            </a:r>
            <a:r>
              <a:rPr lang="en-US" sz="1100" dirty="0">
                <a:latin typeface="Trebuchet MS" panose="020B0603020202020204" pitchFamily="34" charset="0"/>
              </a:rPr>
              <a:t>​</a:t>
            </a:r>
          </a:p>
          <a:p>
            <a:pPr algn="l" rtl="0" fontAlgn="base">
              <a:buFont typeface="Arial" panose="020B0604020202020204" pitchFamily="34" charset="0"/>
              <a:buChar char="•"/>
            </a:pPr>
            <a:r>
              <a:rPr lang="en-CA" sz="1100" dirty="0">
                <a:latin typeface="Trebuchet MS" panose="020B0603020202020204" pitchFamily="34" charset="0"/>
              </a:rPr>
              <a:t>Parts Advisors will also double as Parts Runners to the technician bays in order to ensure zero down time between jobs, Fixed ops director will also monitor and manage wasted time. (smoking, chatting, standing around waiting, parts not being prepared</a:t>
            </a:r>
          </a:p>
          <a:p>
            <a:pPr algn="l" rtl="0" fontAlgn="base">
              <a:buFont typeface="Arial" panose="020B0604020202020204" pitchFamily="34" charset="0"/>
              <a:buChar char="•"/>
            </a:pPr>
            <a:r>
              <a:rPr lang="en-CA" sz="1100" dirty="0" err="1">
                <a:latin typeface="Trebuchet MS" panose="020B0603020202020204" pitchFamily="34" charset="0"/>
              </a:rPr>
              <a:t>PrePackage</a:t>
            </a:r>
            <a:r>
              <a:rPr lang="en-CA" sz="1100" dirty="0">
                <a:latin typeface="Trebuchet MS" panose="020B0603020202020204" pitchFamily="34" charset="0"/>
              </a:rPr>
              <a:t> parts for common services</a:t>
            </a:r>
            <a:endParaRPr lang="en-US" sz="1100" dirty="0">
              <a:latin typeface="Trebuchet MS" panose="020B0603020202020204" pitchFamily="34" charset="0"/>
            </a:endParaRPr>
          </a:p>
          <a:p>
            <a:pPr algn="l" rtl="0" fontAlgn="base">
              <a:buFont typeface="Arial" panose="020B0604020202020204" pitchFamily="34" charset="0"/>
              <a:buChar char="•"/>
            </a:pPr>
            <a:endParaRPr lang="en-CA" b="0" i="0" dirty="0">
              <a:solidFill>
                <a:srgbClr val="000000"/>
              </a:solidFill>
              <a:effectLst/>
              <a:highlight>
                <a:srgbClr val="F5F5F5"/>
              </a:highlight>
              <a:latin typeface="Arial" panose="020B0604020202020204" pitchFamily="34" charset="0"/>
            </a:endParaRPr>
          </a:p>
        </p:txBody>
      </p:sp>
      <p:sp>
        <p:nvSpPr>
          <p:cNvPr id="12" name="TextBox 11">
            <a:extLst>
              <a:ext uri="{FF2B5EF4-FFF2-40B4-BE49-F238E27FC236}">
                <a16:creationId xmlns:a16="http://schemas.microsoft.com/office/drawing/2014/main" id="{C3C502CD-C794-34BF-763B-79CAD63AC530}"/>
              </a:ext>
            </a:extLst>
          </p:cNvPr>
          <p:cNvSpPr txBox="1"/>
          <p:nvPr/>
        </p:nvSpPr>
        <p:spPr>
          <a:xfrm>
            <a:off x="642796" y="403808"/>
            <a:ext cx="6102034" cy="369332"/>
          </a:xfrm>
          <a:prstGeom prst="rect">
            <a:avLst/>
          </a:prstGeom>
          <a:noFill/>
        </p:spPr>
        <p:txBody>
          <a:bodyPr wrap="square">
            <a:spAutoFit/>
          </a:bodyPr>
          <a:lstStyle/>
          <a:p>
            <a:r>
              <a:rPr lang="en-US" b="1" i="0" u="none" strike="noStrike" baseline="0" dirty="0">
                <a:solidFill>
                  <a:srgbClr val="221E1F"/>
                </a:solidFill>
                <a:latin typeface="Calibri" panose="020F0502020204030204" pitchFamily="34" charset="0"/>
              </a:rPr>
              <a:t>Proficiency CONT’D</a:t>
            </a:r>
            <a:endParaRPr lang="en-CA" dirty="0"/>
          </a:p>
        </p:txBody>
      </p:sp>
    </p:spTree>
    <p:extLst>
      <p:ext uri="{BB962C8B-B14F-4D97-AF65-F5344CB8AC3E}">
        <p14:creationId xmlns:p14="http://schemas.microsoft.com/office/powerpoint/2010/main" val="2067748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5" name="Content Placeholder 4">
            <a:extLst>
              <a:ext uri="{FF2B5EF4-FFF2-40B4-BE49-F238E27FC236}">
                <a16:creationId xmlns:a16="http://schemas.microsoft.com/office/drawing/2014/main" id="{0D11D069-5FF5-7840-A076-341A97D04105}"/>
              </a:ext>
            </a:extLst>
          </p:cNvPr>
          <p:cNvSpPr>
            <a:spLocks noGrp="1"/>
          </p:cNvSpPr>
          <p:nvPr>
            <p:ph sz="half" idx="2"/>
          </p:nvPr>
        </p:nvSpPr>
        <p:spPr/>
        <p:txBody>
          <a:bodyPr/>
          <a:lstStyle/>
          <a:p>
            <a:endParaRPr lang="en-CA"/>
          </a:p>
        </p:txBody>
      </p:sp>
      <p:pic>
        <p:nvPicPr>
          <p:cNvPr id="8" name="Picture 7">
            <a:extLst>
              <a:ext uri="{FF2B5EF4-FFF2-40B4-BE49-F238E27FC236}">
                <a16:creationId xmlns:a16="http://schemas.microsoft.com/office/drawing/2014/main" id="{077577F9-E781-C1A1-7E4B-6E51D51518E3}"/>
              </a:ext>
            </a:extLst>
          </p:cNvPr>
          <p:cNvPicPr>
            <a:picLocks noChangeAspect="1"/>
          </p:cNvPicPr>
          <p:nvPr/>
        </p:nvPicPr>
        <p:blipFill>
          <a:blip r:embed="rId2"/>
          <a:stretch>
            <a:fillRect/>
          </a:stretch>
        </p:blipFill>
        <p:spPr>
          <a:xfrm>
            <a:off x="5186252" y="816638"/>
            <a:ext cx="4087750" cy="5167534"/>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3CAC05-BDF7-356C-DA48-0023AB06D749}"/>
              </a:ext>
            </a:extLst>
          </p:cNvPr>
          <p:cNvSpPr>
            <a:spLocks noGrp="1"/>
          </p:cNvSpPr>
          <p:nvPr>
            <p:ph type="title"/>
          </p:nvPr>
        </p:nvSpPr>
        <p:spPr/>
        <p:txBody>
          <a:bodyPr/>
          <a:lstStyle/>
          <a:p>
            <a:r>
              <a:rPr lang="en-CA" dirty="0"/>
              <a:t>FACILITY UTILIZATION</a:t>
            </a:r>
          </a:p>
        </p:txBody>
      </p:sp>
      <p:sp>
        <p:nvSpPr>
          <p:cNvPr id="6" name="Content Placeholder 5">
            <a:extLst>
              <a:ext uri="{FF2B5EF4-FFF2-40B4-BE49-F238E27FC236}">
                <a16:creationId xmlns:a16="http://schemas.microsoft.com/office/drawing/2014/main" id="{61D7DED3-24F5-6B9C-BE72-B947E4F304A1}"/>
              </a:ext>
            </a:extLst>
          </p:cNvPr>
          <p:cNvSpPr>
            <a:spLocks noGrp="1"/>
          </p:cNvSpPr>
          <p:nvPr>
            <p:ph idx="1"/>
          </p:nvPr>
        </p:nvSpPr>
        <p:spPr/>
        <p:txBody>
          <a:bodyPr>
            <a:normAutofit fontScale="62500" lnSpcReduction="20000"/>
          </a:bodyPr>
          <a:lstStyle/>
          <a:p>
            <a:pPr algn="l" rtl="0" fontAlgn="base">
              <a:buFont typeface="Arial" panose="020B0604020202020204" pitchFamily="34" charset="0"/>
              <a:buChar char="•"/>
            </a:pPr>
            <a:r>
              <a:rPr lang="en-CA" sz="1800" b="1" i="0" dirty="0">
                <a:solidFill>
                  <a:srgbClr val="404040"/>
                </a:solidFill>
                <a:effectLst/>
                <a:latin typeface="Trebuchet MS" panose="020B0603020202020204" pitchFamily="34" charset="0"/>
              </a:rPr>
              <a:t>Current Practices – Facility</a:t>
            </a:r>
            <a:r>
              <a:rPr lang="en-US" sz="1800" b="0" i="0" dirty="0">
                <a:solidFill>
                  <a:srgbClr val="000000"/>
                </a:solidFill>
                <a:effectLst/>
                <a:highlight>
                  <a:srgbClr val="F5F5F5"/>
                </a:highlight>
                <a:latin typeface="Trebuchet MS" panose="020B0603020202020204" pitchFamily="34" charset="0"/>
              </a:rPr>
              <a:t>​</a:t>
            </a:r>
            <a:endParaRPr lang="en-US" b="0" i="0" dirty="0">
              <a:solidFill>
                <a:srgbClr val="000000"/>
              </a:solidFill>
              <a:effectLst/>
              <a:highlight>
                <a:srgbClr val="F5F5F5"/>
              </a:highlight>
              <a:latin typeface="Arial" panose="020B0604020202020204" pitchFamily="34" charset="0"/>
            </a:endParaRPr>
          </a:p>
          <a:p>
            <a:pPr algn="l" rtl="0" fontAlgn="base">
              <a:buFont typeface="Arial" panose="020B0604020202020204" pitchFamily="34" charset="0"/>
              <a:buChar char="•"/>
            </a:pPr>
            <a:r>
              <a:rPr lang="en-CA" dirty="0">
                <a:solidFill>
                  <a:schemeClr val="tx1"/>
                </a:solidFill>
                <a:latin typeface="Trebuchet MS" panose="020B0603020202020204" pitchFamily="34" charset="0"/>
              </a:rPr>
              <a:t>Our team is comprised of 1x Service Manager, 1x Parts Manager, 1x Parts Advisor, 2x Service Advisors. </a:t>
            </a:r>
            <a:r>
              <a:rPr lang="en-US" dirty="0">
                <a:solidFill>
                  <a:schemeClr val="tx1"/>
                </a:solidFill>
                <a:latin typeface="Trebuchet MS" panose="020B0603020202020204" pitchFamily="34" charset="0"/>
              </a:rPr>
              <a:t>​I am also counting our 2 detail bays in the 8 bay calculation as well, we have 2 detailers. </a:t>
            </a:r>
          </a:p>
          <a:p>
            <a:pPr algn="l" rtl="0" fontAlgn="base">
              <a:buFont typeface="Arial" panose="020B0604020202020204" pitchFamily="34" charset="0"/>
              <a:buChar char="•"/>
            </a:pPr>
            <a:r>
              <a:rPr lang="en-CA" dirty="0">
                <a:solidFill>
                  <a:schemeClr val="tx1"/>
                </a:solidFill>
                <a:latin typeface="Trebuchet MS" panose="020B0603020202020204" pitchFamily="34" charset="0"/>
              </a:rPr>
              <a:t>Our Service hours are 8am-5pm Monday to Friday and 9am to 1pm Saturdays</a:t>
            </a:r>
            <a:r>
              <a:rPr lang="en-US" dirty="0">
                <a:solidFill>
                  <a:schemeClr val="tx1"/>
                </a:solidFill>
                <a:latin typeface="Trebuchet MS" panose="020B0603020202020204" pitchFamily="34" charset="0"/>
              </a:rPr>
              <a:t>​</a:t>
            </a:r>
          </a:p>
          <a:p>
            <a:pPr algn="l" rtl="0" fontAlgn="base">
              <a:buFont typeface="Arial" panose="020B0604020202020204" pitchFamily="34" charset="0"/>
              <a:buChar char="•"/>
            </a:pPr>
            <a:r>
              <a:rPr lang="en-CA" sz="1800" b="1" i="0" dirty="0">
                <a:solidFill>
                  <a:srgbClr val="404040"/>
                </a:solidFill>
                <a:effectLst/>
                <a:latin typeface="Trebuchet MS" panose="020B0603020202020204" pitchFamily="34" charset="0"/>
              </a:rPr>
              <a:t>Goals for Improvement – Facility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dirty="0">
                <a:solidFill>
                  <a:schemeClr val="tx1"/>
                </a:solidFill>
                <a:latin typeface="Trebuchet MS" panose="020B0603020202020204" pitchFamily="34" charset="0"/>
              </a:rPr>
              <a:t>In line with our proficiency goal, we want to add one additional technician to produce labor hours in our open service bay. </a:t>
            </a:r>
            <a:r>
              <a:rPr lang="en-US" dirty="0">
                <a:solidFill>
                  <a:schemeClr val="tx1"/>
                </a:solidFill>
                <a:latin typeface="Trebuchet MS" panose="020B0603020202020204" pitchFamily="34" charset="0"/>
              </a:rPr>
              <a:t>​</a:t>
            </a:r>
          </a:p>
          <a:p>
            <a:pPr algn="l" rtl="0" fontAlgn="base">
              <a:buFont typeface="Arial" panose="020B0604020202020204" pitchFamily="34" charset="0"/>
              <a:buChar char="•"/>
            </a:pPr>
            <a:r>
              <a:rPr lang="en-CA" dirty="0">
                <a:solidFill>
                  <a:schemeClr val="tx1"/>
                </a:solidFill>
                <a:latin typeface="Trebuchet MS" panose="020B0603020202020204" pitchFamily="34" charset="0"/>
              </a:rPr>
              <a:t>In order to increase our labor sales, we will need our Service Advisors to continue upselling. Our current proficiency rate is 116%, and to maintain a 20% net profit margin, we will need 6 technicians and 1 apprentice.​ We will continue to coach and educate our service advisors on the importance of walk arounds, and getting our guests used to small buys every time they visit. We don’t need homeruns we need base hits. </a:t>
            </a:r>
          </a:p>
          <a:p>
            <a:pPr algn="l" rtl="0" fontAlgn="base">
              <a:buFont typeface="Arial" panose="020B0604020202020204" pitchFamily="34" charset="0"/>
              <a:buChar char="•"/>
            </a:pPr>
            <a:r>
              <a:rPr lang="en-CA" sz="1800" b="1" i="0" dirty="0">
                <a:solidFill>
                  <a:srgbClr val="404040"/>
                </a:solidFill>
                <a:effectLst/>
                <a:latin typeface="Trebuchet MS" panose="020B0603020202020204" pitchFamily="34" charset="0"/>
              </a:rPr>
              <a:t>Plans to achieve goal – Facility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dirty="0">
                <a:solidFill>
                  <a:schemeClr val="tx1"/>
                </a:solidFill>
                <a:latin typeface="Trebuchet MS" panose="020B0603020202020204" pitchFamily="34" charset="0"/>
              </a:rPr>
              <a:t>We have the hoist and the open bay available in our facility. Now we must hire a qualified technician to produce labor hours on that hoist</a:t>
            </a:r>
            <a:r>
              <a:rPr lang="en-CA" sz="1800" b="0" i="0" u="none" strike="noStrike" dirty="0">
                <a:solidFill>
                  <a:srgbClr val="404040"/>
                </a:solidFill>
                <a:effectLst/>
                <a:latin typeface="Trebuchet MS" panose="020B0603020202020204" pitchFamily="34" charset="0"/>
              </a:rPr>
              <a:t>.</a:t>
            </a:r>
            <a:r>
              <a:rPr lang="en-US" sz="1800" b="0" i="0" dirty="0">
                <a:solidFill>
                  <a:srgbClr val="000000"/>
                </a:solidFill>
                <a:effectLst/>
                <a:latin typeface="Trebuchet MS" panose="020B0603020202020204" pitchFamily="34" charset="0"/>
              </a:rPr>
              <a:t>​</a:t>
            </a:r>
          </a:p>
          <a:p>
            <a:pPr algn="l" rtl="0" fontAlgn="base">
              <a:buFont typeface="Arial" panose="020B0604020202020204" pitchFamily="34" charset="0"/>
              <a:buChar char="•"/>
            </a:pPr>
            <a:r>
              <a:rPr lang="en-US" dirty="0">
                <a:solidFill>
                  <a:srgbClr val="000000"/>
                </a:solidFill>
                <a:latin typeface="Trebuchet MS" panose="020B0603020202020204" pitchFamily="34" charset="0"/>
              </a:rPr>
              <a:t>Service will also mirror sales hours 2 days a week and work strictly on internals. </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CA" sz="1800" b="1" i="0" dirty="0">
                <a:solidFill>
                  <a:srgbClr val="404040"/>
                </a:solidFill>
                <a:effectLst/>
                <a:latin typeface="Trebuchet MS" panose="020B0603020202020204" pitchFamily="34" charset="0"/>
              </a:rPr>
              <a:t>Evaluation – Facility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dirty="0">
                <a:solidFill>
                  <a:schemeClr val="tx1"/>
                </a:solidFill>
                <a:latin typeface="Trebuchet MS" panose="020B0603020202020204" pitchFamily="34" charset="0"/>
              </a:rPr>
              <a:t>​</a:t>
            </a:r>
            <a:r>
              <a:rPr lang="en-CA" dirty="0">
                <a:solidFill>
                  <a:schemeClr val="tx1"/>
                </a:solidFill>
                <a:latin typeface="Trebuchet MS" panose="020B0603020202020204" pitchFamily="34" charset="0"/>
              </a:rPr>
              <a:t>We will measure the ELR daily to ensure our advisors are not discounting. </a:t>
            </a:r>
            <a:r>
              <a:rPr lang="en-US" dirty="0">
                <a:solidFill>
                  <a:schemeClr val="tx1"/>
                </a:solidFill>
                <a:latin typeface="Trebuchet MS" panose="020B0603020202020204" pitchFamily="34" charset="0"/>
              </a:rPr>
              <a:t>​</a:t>
            </a:r>
          </a:p>
          <a:p>
            <a:pPr algn="l" rtl="0" fontAlgn="base">
              <a:buFont typeface="Arial" panose="020B0604020202020204" pitchFamily="34" charset="0"/>
              <a:buChar char="•"/>
            </a:pPr>
            <a:r>
              <a:rPr lang="en-CA" dirty="0">
                <a:solidFill>
                  <a:schemeClr val="tx1"/>
                </a:solidFill>
                <a:latin typeface="Trebuchet MS" panose="020B0603020202020204" pitchFamily="34" charset="0"/>
              </a:rPr>
              <a:t>We will also measure the labor hours sold on a weekly basis to ensure we are on track</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CA" dirty="0"/>
          </a:p>
        </p:txBody>
      </p:sp>
    </p:spTree>
    <p:extLst>
      <p:ext uri="{BB962C8B-B14F-4D97-AF65-F5344CB8AC3E}">
        <p14:creationId xmlns:p14="http://schemas.microsoft.com/office/powerpoint/2010/main" val="2860241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endParaRPr lang="en-US" dirty="0"/>
          </a:p>
        </p:txBody>
      </p:sp>
      <p:pic>
        <p:nvPicPr>
          <p:cNvPr id="12" name="Content Placeholder 11">
            <a:extLst>
              <a:ext uri="{FF2B5EF4-FFF2-40B4-BE49-F238E27FC236}">
                <a16:creationId xmlns:a16="http://schemas.microsoft.com/office/drawing/2014/main" id="{BC9652C7-C8BB-0D00-7267-433AFB1B9AD7}"/>
              </a:ext>
            </a:extLst>
          </p:cNvPr>
          <p:cNvPicPr>
            <a:picLocks noGrp="1" noChangeAspect="1"/>
          </p:cNvPicPr>
          <p:nvPr>
            <p:ph sz="half" idx="2"/>
          </p:nvPr>
        </p:nvPicPr>
        <p:blipFill>
          <a:blip r:embed="rId2"/>
          <a:stretch>
            <a:fillRect/>
          </a:stretch>
        </p:blipFill>
        <p:spPr>
          <a:xfrm>
            <a:off x="5089525" y="2334722"/>
            <a:ext cx="4184650" cy="3533168"/>
          </a:xfrm>
        </p:spPr>
      </p:pic>
    </p:spTree>
    <p:extLst>
      <p:ext uri="{BB962C8B-B14F-4D97-AF65-F5344CB8AC3E}">
        <p14:creationId xmlns:p14="http://schemas.microsoft.com/office/powerpoint/2010/main" val="41671174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E0A60-8D78-D6DE-C535-5896EEF21CE1}"/>
              </a:ext>
            </a:extLst>
          </p:cNvPr>
          <p:cNvSpPr>
            <a:spLocks noGrp="1"/>
          </p:cNvSpPr>
          <p:nvPr>
            <p:ph type="title"/>
          </p:nvPr>
        </p:nvSpPr>
        <p:spPr/>
        <p:txBody>
          <a:bodyPr/>
          <a:lstStyle/>
          <a:p>
            <a:r>
              <a:rPr lang="en-CA" dirty="0"/>
              <a:t>RO Analysis Cont’d </a:t>
            </a:r>
          </a:p>
        </p:txBody>
      </p:sp>
      <p:sp>
        <p:nvSpPr>
          <p:cNvPr id="3" name="Content Placeholder 2">
            <a:extLst>
              <a:ext uri="{FF2B5EF4-FFF2-40B4-BE49-F238E27FC236}">
                <a16:creationId xmlns:a16="http://schemas.microsoft.com/office/drawing/2014/main" id="{03737FE8-6B10-1FF2-EDC7-507E89984399}"/>
              </a:ext>
            </a:extLst>
          </p:cNvPr>
          <p:cNvSpPr>
            <a:spLocks noGrp="1"/>
          </p:cNvSpPr>
          <p:nvPr>
            <p:ph sz="half" idx="1"/>
          </p:nvPr>
        </p:nvSpPr>
        <p:spPr>
          <a:xfrm>
            <a:off x="612020" y="1536475"/>
            <a:ext cx="9440938" cy="3880772"/>
          </a:xfrm>
        </p:spPr>
        <p:txBody>
          <a:bodyPr>
            <a:normAutofit fontScale="25000" lnSpcReduction="20000"/>
          </a:bodyPr>
          <a:lstStyle/>
          <a:p>
            <a:pPr algn="l" rtl="0" fontAlgn="base">
              <a:buFont typeface="Arial" panose="020B0604020202020204" pitchFamily="34" charset="0"/>
              <a:buChar char="•"/>
            </a:pPr>
            <a:r>
              <a:rPr lang="en-US" sz="4000" b="1" i="0" dirty="0">
                <a:solidFill>
                  <a:srgbClr val="221E1F"/>
                </a:solidFill>
                <a:effectLst/>
                <a:latin typeface="Calibri" panose="020F0502020204030204" pitchFamily="34" charset="0"/>
              </a:rPr>
              <a:t>Current practices </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We investigated 100 ROs from September 2024</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Our team is comprised of 2 Service Advisors, a Service Manager and a Service coordinator</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It is apparent based on our current practices, we have 43/50 RO’s which are single item RO’s.</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1" i="0" dirty="0">
                <a:solidFill>
                  <a:srgbClr val="221E1F"/>
                </a:solidFill>
                <a:effectLst/>
                <a:latin typeface="Calibri" panose="020F0502020204030204" pitchFamily="34" charset="0"/>
              </a:rPr>
              <a:t>Goals for improvement </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Increase competitive work per RO </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Limit number of single item ROs (from 85% to 15%)</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Decrease repair work RO (43.40% to 40%)</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1" i="0" dirty="0">
                <a:solidFill>
                  <a:srgbClr val="221E1F"/>
                </a:solidFill>
                <a:effectLst/>
                <a:latin typeface="Calibri" panose="020F0502020204030204" pitchFamily="34" charset="0"/>
              </a:rPr>
              <a:t>Plans to achieve your goals </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Initial changes we can make include increasing our marketing for competitive work, while measuring against our competition to ensure we are remaining competitive in our market. </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Provide service advisor training, to increase their upselling, and decrease the number of single item ROs</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By increasing our number of competitive ROs it will also decrease the percentage of repair work as compared to total labor sales</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1" i="0" dirty="0">
                <a:solidFill>
                  <a:srgbClr val="221E1F"/>
                </a:solidFill>
                <a:effectLst/>
                <a:latin typeface="Calibri" panose="020F0502020204030204" pitchFamily="34" charset="0"/>
              </a:rPr>
              <a:t>Plans to evaluate your changes </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Conducting regular RO analysis reports (Quarterly) will allow our team to measure the 3 areas of improvement.</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4000" b="0" i="0" u="none" strike="noStrike" dirty="0">
                <a:solidFill>
                  <a:srgbClr val="221E1F"/>
                </a:solidFill>
                <a:effectLst/>
                <a:latin typeface="Calibri" panose="020F0502020204030204" pitchFamily="34" charset="0"/>
              </a:rPr>
              <a:t>Analyzing the number of competitive appointments booked by our Service Coordinator will help identify if our marketing is working</a:t>
            </a:r>
            <a:r>
              <a:rPr lang="en-US" sz="4000" b="0" i="0" dirty="0">
                <a:solidFill>
                  <a:srgbClr val="000000"/>
                </a:solidFill>
                <a:effectLst/>
                <a:latin typeface="Calibri" panose="020F0502020204030204" pitchFamily="34" charset="0"/>
              </a:rPr>
              <a:t>​</a:t>
            </a:r>
            <a:endParaRPr lang="en-US" sz="4000" b="0" i="0" dirty="0">
              <a:solidFill>
                <a:srgbClr val="000000"/>
              </a:solidFill>
              <a:effectLst/>
              <a:latin typeface="Arial" panose="020B0604020202020204" pitchFamily="34" charset="0"/>
            </a:endParaRPr>
          </a:p>
          <a:p>
            <a:pPr algn="l" rtl="0" fontAlgn="base"/>
            <a:r>
              <a:rPr lang="en-US" sz="4000" b="0" i="0" dirty="0">
                <a:solidFill>
                  <a:srgbClr val="000000"/>
                </a:solidFill>
                <a:effectLst/>
                <a:latin typeface="Trebuchet MS" panose="020B0603020202020204" pitchFamily="34" charset="0"/>
              </a:rPr>
              <a:t>​</a:t>
            </a:r>
            <a:endParaRPr lang="en-US" sz="4000" b="0" i="0" dirty="0">
              <a:solidFill>
                <a:srgbClr val="000000"/>
              </a:solidFill>
              <a:effectLst/>
              <a:latin typeface="Segoe UI" panose="020B0502040204020203" pitchFamily="34" charset="0"/>
            </a:endParaRPr>
          </a:p>
          <a:p>
            <a:endParaRPr lang="en-CA" dirty="0"/>
          </a:p>
        </p:txBody>
      </p:sp>
      <p:sp>
        <p:nvSpPr>
          <p:cNvPr id="4" name="Content Placeholder 3">
            <a:extLst>
              <a:ext uri="{FF2B5EF4-FFF2-40B4-BE49-F238E27FC236}">
                <a16:creationId xmlns:a16="http://schemas.microsoft.com/office/drawing/2014/main" id="{C2FB1472-7840-85A8-478F-CD14E0831F4B}"/>
              </a:ext>
            </a:extLst>
          </p:cNvPr>
          <p:cNvSpPr>
            <a:spLocks noGrp="1"/>
          </p:cNvSpPr>
          <p:nvPr>
            <p:ph sz="half" idx="2"/>
          </p:nvPr>
        </p:nvSpPr>
        <p:spPr/>
        <p:txBody>
          <a:bodyPr>
            <a:normAutofit fontScale="25000" lnSpcReduction="20000"/>
          </a:bodyPr>
          <a:lstStyle/>
          <a:p>
            <a:endParaRPr lang="en-CA"/>
          </a:p>
        </p:txBody>
      </p:sp>
    </p:spTree>
    <p:extLst>
      <p:ext uri="{BB962C8B-B14F-4D97-AF65-F5344CB8AC3E}">
        <p14:creationId xmlns:p14="http://schemas.microsoft.com/office/powerpoint/2010/main" val="273815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Strengths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Very high performing technicians</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Space to add another hoist</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Shop foreman keeps everyone productive</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Massive PMA, allowing us to captivate a large market area</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Weaknesses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We have an expense problem</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91% facility utilization</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Discounting</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Low maintenance work in shop</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Opportunities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2 young apprentices – we can continue to develop their skills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RO’s can be simplified for customers to understand better</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Adding an additional hoist will allow us to book customers in sooner (currently booking 2 weeks out)</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a:t>
            </a:r>
          </a:p>
          <a:p>
            <a:r>
              <a:rPr lang="en-US" sz="1800" b="0" i="0" u="none" strike="noStrike" baseline="0" dirty="0">
                <a:solidFill>
                  <a:schemeClr val="tx1"/>
                </a:solidFill>
                <a:latin typeface="Calibri" panose="020F0502020204030204" pitchFamily="34" charset="0"/>
              </a:rPr>
              <a:t>Goals for improvement </a:t>
            </a:r>
          </a:p>
          <a:p>
            <a:r>
              <a:rPr lang="en-US" sz="1800" b="0" i="0" u="none" strike="noStrike" baseline="0" dirty="0">
                <a:solidFill>
                  <a:schemeClr val="tx1"/>
                </a:solidFill>
                <a:latin typeface="Calibri" panose="020F0502020204030204" pitchFamily="34" charset="0"/>
              </a:rPr>
              <a:t>Plans to achieve your goals </a:t>
            </a:r>
          </a:p>
          <a:p>
            <a:r>
              <a:rPr lang="en-US" sz="1800" b="0" i="0" u="none" strike="noStrike" baseline="0" dirty="0">
                <a:solidFill>
                  <a:schemeClr val="tx1"/>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Threats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foreman loses flat rate hours personally, as he is assisting other techs, we need to bonus him based on shop performance</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hourly technician is currently running at 98% efficiency, working exclusively on engine replacements. We could lose him if we are not careful around the workload and pay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endParaRPr lang="en-US" dirty="0"/>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Objectives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Add another hoist in shop to maximize production</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Increase Net Profit to 20% of sales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Increase competitive RO’s allowing room for upsells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pPr marL="0" indent="0">
              <a:buNone/>
            </a:pPr>
            <a:endParaRPr lang="en-US" dirty="0"/>
          </a:p>
          <a:p>
            <a:endParaRPr lang="en-US" dirty="0"/>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Strategies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strategy to accomplishing our objectives include:</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Hire company to install new hoist in available bay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Begin conquest marketing in our territory to increase promotional</a:t>
            </a:r>
            <a:r>
              <a:rPr lang="en-US" sz="1800" b="0" i="0" dirty="0">
                <a:solidFill>
                  <a:srgbClr val="000000"/>
                </a:solidFill>
                <a:effectLst/>
                <a:latin typeface="Trebuchet MS" panose="020B0603020202020204" pitchFamily="34" charset="0"/>
              </a:rPr>
              <a:t>​</a:t>
            </a:r>
            <a:br>
              <a:rPr lang="en-US" sz="1800" b="0" i="0" dirty="0">
                <a:solidFill>
                  <a:srgbClr val="000000"/>
                </a:solidFill>
                <a:effectLst/>
                <a:latin typeface="Trebuchet MS" panose="020B0603020202020204" pitchFamily="34" charset="0"/>
              </a:rPr>
            </a:br>
            <a:r>
              <a:rPr lang="en-US" sz="1800" b="0" i="0" u="none" strike="noStrike" dirty="0">
                <a:solidFill>
                  <a:srgbClr val="404040"/>
                </a:solidFill>
                <a:effectLst/>
                <a:latin typeface="Trebuchet MS" panose="020B0603020202020204" pitchFamily="34" charset="0"/>
              </a:rPr>
              <a:t>service business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Train Advisors and Technicians on upselling</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Consider leveraging video communication to show</a:t>
            </a:r>
            <a:r>
              <a:rPr lang="en-US" sz="1800" b="0" i="0" dirty="0">
                <a:solidFill>
                  <a:srgbClr val="000000"/>
                </a:solidFill>
                <a:effectLst/>
                <a:latin typeface="Trebuchet MS" panose="020B0603020202020204" pitchFamily="34" charset="0"/>
              </a:rPr>
              <a:t>​</a:t>
            </a:r>
            <a:br>
              <a:rPr lang="en-US" sz="1800" b="0" i="0" dirty="0">
                <a:solidFill>
                  <a:srgbClr val="000000"/>
                </a:solidFill>
                <a:effectLst/>
                <a:latin typeface="Trebuchet MS" panose="020B0603020202020204" pitchFamily="34" charset="0"/>
              </a:rPr>
            </a:br>
            <a:r>
              <a:rPr lang="en-US" sz="1800" b="0" i="0" u="none" strike="noStrike" dirty="0">
                <a:solidFill>
                  <a:srgbClr val="404040"/>
                </a:solidFill>
                <a:effectLst/>
                <a:latin typeface="Trebuchet MS" panose="020B0603020202020204" pitchFamily="34" charset="0"/>
              </a:rPr>
              <a:t>vehicle condition and assist upselling.</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Tactics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Implement marketing strategies targeting opportunities not currently using our shop</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Adjust foreman’s pay to bonus based on overall shop productivity</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Implement daily service huddle to address important issues and direct attention toward resolution</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Implement changes in DMS restricting discounting to require management approval</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06677685"/>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pPr algn="l" rtl="0" fontAlgn="base"/>
                      <a:r>
                        <a:rPr lang="en-US" sz="1800" b="0" i="0" dirty="0">
                          <a:solidFill>
                            <a:srgbClr val="000000"/>
                          </a:solidFill>
                          <a:effectLst/>
                          <a:latin typeface="Trebuchet MS" panose="020B0603020202020204" pitchFamily="34" charset="0"/>
                        </a:rPr>
                        <a:t>Install Hoist​</a:t>
                      </a:r>
                      <a:endParaRPr lang="en-US" b="0" i="0" dirty="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District Service Manager​</a:t>
                      </a:r>
                      <a:endParaRPr lang="en-US" b="0" i="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30 days​</a:t>
                      </a:r>
                      <a:endParaRPr lang="en-US" b="0" i="0">
                        <a:solidFill>
                          <a:srgbClr val="000000"/>
                        </a:solidFill>
                        <a:effectLst/>
                      </a:endParaRPr>
                    </a:p>
                  </a:txBody>
                  <a:tcPr/>
                </a:tc>
                <a:extLst>
                  <a:ext uri="{0D108BD9-81ED-4DB2-BD59-A6C34878D82A}">
                    <a16:rowId xmlns:a16="http://schemas.microsoft.com/office/drawing/2014/main" val="2400365483"/>
                  </a:ext>
                </a:extLst>
              </a:tr>
              <a:tr h="565004">
                <a:tc>
                  <a:txBody>
                    <a:bodyPr/>
                    <a:lstStyle/>
                    <a:p>
                      <a:pPr algn="l" rtl="0" fontAlgn="base"/>
                      <a:r>
                        <a:rPr lang="en-US" sz="1800" b="0" i="0">
                          <a:solidFill>
                            <a:srgbClr val="000000"/>
                          </a:solidFill>
                          <a:effectLst/>
                          <a:latin typeface="Trebuchet MS" panose="020B0603020202020204" pitchFamily="34" charset="0"/>
                        </a:rPr>
                        <a:t>Adjust Foreman’s pay​</a:t>
                      </a:r>
                      <a:endParaRPr lang="en-US" b="0" i="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HR​</a:t>
                      </a:r>
                      <a:endParaRPr lang="en-US" b="0" i="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30 days​</a:t>
                      </a:r>
                      <a:endParaRPr lang="en-US" b="0" i="0">
                        <a:solidFill>
                          <a:srgbClr val="000000"/>
                        </a:solidFill>
                        <a:effectLst/>
                      </a:endParaRPr>
                    </a:p>
                  </a:txBody>
                  <a:tcPr/>
                </a:tc>
                <a:extLst>
                  <a:ext uri="{0D108BD9-81ED-4DB2-BD59-A6C34878D82A}">
                    <a16:rowId xmlns:a16="http://schemas.microsoft.com/office/drawing/2014/main" val="107845787"/>
                  </a:ext>
                </a:extLst>
              </a:tr>
              <a:tr h="565004">
                <a:tc>
                  <a:txBody>
                    <a:bodyPr/>
                    <a:lstStyle/>
                    <a:p>
                      <a:pPr algn="l" rtl="0" fontAlgn="base"/>
                      <a:r>
                        <a:rPr lang="en-US" sz="1800" b="0" i="0" dirty="0">
                          <a:solidFill>
                            <a:srgbClr val="000000"/>
                          </a:solidFill>
                          <a:effectLst/>
                          <a:latin typeface="Trebuchet MS" panose="020B0603020202020204" pitchFamily="34" charset="0"/>
                        </a:rPr>
                        <a:t>Daily Service Huddle​</a:t>
                      </a:r>
                      <a:endParaRPr lang="en-US" b="0" i="0" dirty="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Service Manager​</a:t>
                      </a:r>
                      <a:endParaRPr lang="en-US" b="0" i="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immediate​</a:t>
                      </a:r>
                      <a:endParaRPr lang="en-US" b="0" i="0">
                        <a:solidFill>
                          <a:srgbClr val="000000"/>
                        </a:solidFill>
                        <a:effectLst/>
                      </a:endParaRPr>
                    </a:p>
                  </a:txBody>
                  <a:tcPr/>
                </a:tc>
                <a:extLst>
                  <a:ext uri="{0D108BD9-81ED-4DB2-BD59-A6C34878D82A}">
                    <a16:rowId xmlns:a16="http://schemas.microsoft.com/office/drawing/2014/main" val="1530126605"/>
                  </a:ext>
                </a:extLst>
              </a:tr>
              <a:tr h="565004">
                <a:tc>
                  <a:txBody>
                    <a:bodyPr/>
                    <a:lstStyle/>
                    <a:p>
                      <a:pPr algn="l" rtl="0" fontAlgn="base"/>
                      <a:r>
                        <a:rPr lang="en-US" sz="1800" b="0" i="0">
                          <a:solidFill>
                            <a:srgbClr val="000000"/>
                          </a:solidFill>
                          <a:effectLst/>
                          <a:latin typeface="Trebuchet MS" panose="020B0603020202020204" pitchFamily="34" charset="0"/>
                        </a:rPr>
                        <a:t>Restrict Discounting​</a:t>
                      </a:r>
                      <a:endParaRPr lang="en-US" b="0" i="0">
                        <a:solidFill>
                          <a:srgbClr val="000000"/>
                        </a:solidFill>
                        <a:effectLst/>
                      </a:endParaRPr>
                    </a:p>
                  </a:txBody>
                  <a:tcPr/>
                </a:tc>
                <a:tc>
                  <a:txBody>
                    <a:bodyPr/>
                    <a:lstStyle/>
                    <a:p>
                      <a:pPr algn="l" rtl="0" fontAlgn="base"/>
                      <a:r>
                        <a:rPr lang="en-US" sz="1800" b="0" i="0">
                          <a:solidFill>
                            <a:srgbClr val="000000"/>
                          </a:solidFill>
                          <a:effectLst/>
                          <a:latin typeface="Trebuchet MS" panose="020B0603020202020204" pitchFamily="34" charset="0"/>
                        </a:rPr>
                        <a:t>HR​</a:t>
                      </a:r>
                      <a:endParaRPr lang="en-US" b="0" i="0">
                        <a:solidFill>
                          <a:srgbClr val="000000"/>
                        </a:solidFill>
                        <a:effectLst/>
                      </a:endParaRPr>
                    </a:p>
                  </a:txBody>
                  <a:tcPr/>
                </a:tc>
                <a:tc>
                  <a:txBody>
                    <a:bodyPr/>
                    <a:lstStyle/>
                    <a:p>
                      <a:pPr algn="l" rtl="0" fontAlgn="base"/>
                      <a:r>
                        <a:rPr lang="en-US" sz="1800" b="0" i="0" dirty="0">
                          <a:solidFill>
                            <a:srgbClr val="000000"/>
                          </a:solidFill>
                          <a:effectLst/>
                          <a:latin typeface="Trebuchet MS" panose="020B0603020202020204" pitchFamily="34" charset="0"/>
                        </a:rPr>
                        <a:t>Immediate​</a:t>
                      </a:r>
                      <a:endParaRPr lang="en-US" b="0" i="0" dirty="0">
                        <a:solidFill>
                          <a:srgbClr val="000000"/>
                        </a:solidFill>
                        <a:effectLst/>
                      </a:endParaRP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pPr marL="0" indent="0">
              <a:buNone/>
            </a:pPr>
            <a:endParaRPr lang="en-US" dirty="0"/>
          </a:p>
          <a:p>
            <a:pPr algn="l" rtl="0" fontAlgn="base">
              <a:buFont typeface="Arial" panose="020B0604020202020204" pitchFamily="34" charset="0"/>
              <a:buChar char="•"/>
            </a:pPr>
            <a:r>
              <a:rPr lang="en-US" sz="1800" b="1" i="0" dirty="0">
                <a:solidFill>
                  <a:srgbClr val="404040"/>
                </a:solidFill>
                <a:effectLst/>
                <a:latin typeface="Trebuchet MS" panose="020B0603020202020204" pitchFamily="34" charset="0"/>
              </a:rPr>
              <a:t>Synopsis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Overall, we have a great team.</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They are performing at a high level</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Shop Foreman is the main driving force in the shop toward success</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service department can be very profitable with the addition of an extra hoist. </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customer base is strong, and we have a large PMA</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Our areas of improvement require our team to adjust to some changes, and for our management to focus on efficiency. </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404040"/>
                </a:solidFill>
                <a:effectLst/>
                <a:latin typeface="Trebuchet MS" panose="020B0603020202020204" pitchFamily="34" charset="0"/>
              </a:rPr>
              <a:t>As a Kia dealer, we receive a large amount of repair work, which is profitable, but not predictable.</a:t>
            </a:r>
            <a:r>
              <a:rPr lang="en-US" sz="1800" b="0" i="0" dirty="0">
                <a:solidFill>
                  <a:srgbClr val="000000"/>
                </a:solidFill>
                <a:effectLst/>
                <a:latin typeface="Trebuchet MS" panose="020B0603020202020204" pitchFamily="34" charset="0"/>
              </a:rPr>
              <a:t>​</a:t>
            </a:r>
            <a:endParaRPr lang="en-US" b="0" i="0" dirty="0">
              <a:solidFill>
                <a:srgbClr val="000000"/>
              </a:solidFill>
              <a:effectLst/>
              <a:latin typeface="Arial" panose="020B0604020202020204" pitchFamily="34" charset="0"/>
            </a:endParaRP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507A7-9B6B-2763-FDC7-2BBB49A5D0EE}"/>
              </a:ext>
            </a:extLst>
          </p:cNvPr>
          <p:cNvSpPr>
            <a:spLocks noGrp="1"/>
          </p:cNvSpPr>
          <p:nvPr>
            <p:ph type="title"/>
          </p:nvPr>
        </p:nvSpPr>
        <p:spPr/>
        <p:txBody>
          <a:bodyPr/>
          <a:lstStyle/>
          <a:p>
            <a:r>
              <a:rPr lang="en-CA" b="1" dirty="0"/>
              <a:t>Market Current Practices: </a:t>
            </a:r>
          </a:p>
        </p:txBody>
      </p:sp>
      <p:sp>
        <p:nvSpPr>
          <p:cNvPr id="3" name="Content Placeholder 2">
            <a:extLst>
              <a:ext uri="{FF2B5EF4-FFF2-40B4-BE49-F238E27FC236}">
                <a16:creationId xmlns:a16="http://schemas.microsoft.com/office/drawing/2014/main" id="{80EBA3C4-84D9-F49F-E35B-0790BCCCED65}"/>
              </a:ext>
            </a:extLst>
          </p:cNvPr>
          <p:cNvSpPr>
            <a:spLocks noGrp="1"/>
          </p:cNvSpPr>
          <p:nvPr>
            <p:ph idx="1"/>
          </p:nvPr>
        </p:nvSpPr>
        <p:spPr/>
        <p:txBody>
          <a:bodyPr/>
          <a:lstStyle/>
          <a:p>
            <a:r>
              <a:rPr lang="en-CA" dirty="0"/>
              <a:t>Our current practices for marketing our dealerships are very minimal. This has been a major objective over the past year to get our Fixed Ops team on board with advertising and generating more traffic, and retaining our own customers. Currently at this store (Cambridge Kia) retention after 2 years (according to E-composite) is 0%. </a:t>
            </a:r>
          </a:p>
          <a:p>
            <a:endParaRPr lang="en-CA" dirty="0"/>
          </a:p>
        </p:txBody>
      </p:sp>
    </p:spTree>
    <p:extLst>
      <p:ext uri="{BB962C8B-B14F-4D97-AF65-F5344CB8AC3E}">
        <p14:creationId xmlns:p14="http://schemas.microsoft.com/office/powerpoint/2010/main" val="1443855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47B13-4D4C-1847-470E-3FC4E52EF3A2}"/>
              </a:ext>
            </a:extLst>
          </p:cNvPr>
          <p:cNvSpPr>
            <a:spLocks noGrp="1"/>
          </p:cNvSpPr>
          <p:nvPr>
            <p:ph type="title"/>
          </p:nvPr>
        </p:nvSpPr>
        <p:spPr/>
        <p:txBody>
          <a:bodyPr/>
          <a:lstStyle/>
          <a:p>
            <a:r>
              <a:rPr lang="en-CA" b="1" dirty="0"/>
              <a:t>Marketing – Goals For Improvement – GUEST ACQUISITION </a:t>
            </a:r>
          </a:p>
        </p:txBody>
      </p:sp>
      <p:sp>
        <p:nvSpPr>
          <p:cNvPr id="3" name="Content Placeholder 2">
            <a:extLst>
              <a:ext uri="{FF2B5EF4-FFF2-40B4-BE49-F238E27FC236}">
                <a16:creationId xmlns:a16="http://schemas.microsoft.com/office/drawing/2014/main" id="{73DDC024-6853-47AD-E632-C8825D5AFACD}"/>
              </a:ext>
            </a:extLst>
          </p:cNvPr>
          <p:cNvSpPr>
            <a:spLocks noGrp="1"/>
          </p:cNvSpPr>
          <p:nvPr>
            <p:ph idx="1"/>
          </p:nvPr>
        </p:nvSpPr>
        <p:spPr/>
        <p:txBody>
          <a:bodyPr>
            <a:normAutofit fontScale="92500" lnSpcReduction="10000"/>
          </a:bodyPr>
          <a:lstStyle/>
          <a:p>
            <a:r>
              <a:rPr lang="en-CA" dirty="0"/>
              <a:t>We have been working with our </a:t>
            </a:r>
            <a:r>
              <a:rPr lang="en-CA" i="1" dirty="0"/>
              <a:t>Director of Marketing </a:t>
            </a:r>
            <a:r>
              <a:rPr lang="en-CA" dirty="0"/>
              <a:t>on the following guest </a:t>
            </a:r>
            <a:r>
              <a:rPr lang="en-CA" b="1" dirty="0"/>
              <a:t>acquisition strategy </a:t>
            </a:r>
          </a:p>
          <a:p>
            <a:r>
              <a:rPr lang="en-CA" sz="1400" b="1" dirty="0"/>
              <a:t>Targeted Facebook and Google Ads </a:t>
            </a:r>
            <a:r>
              <a:rPr lang="en-CA" dirty="0"/>
              <a:t>– </a:t>
            </a:r>
            <a:r>
              <a:rPr lang="en-CA" sz="1100" dirty="0"/>
              <a:t>This is to acquire guests into the Top of Funnel where we then have a bi-monthly dynamic newsletter go out to them based on what they select they want to see in the content. For example: If a guest chooses they want more tips on “maintaining their vehicle” or “Do It Yourself” tips then the newsletter sent to them will be centred around their selection. This strategy not only provides value, it also lets us collect data from a macro level to be able to effectively market promotional materials to the potential guest once we have gained their trust. Initially the newsletters will be 80% value, 20% promotion --- Then when we are running a major promotion based on their needs we will target them. We are in the development phase of this strategy right now; goal is to have it finished END OF Q3. </a:t>
            </a:r>
          </a:p>
          <a:p>
            <a:r>
              <a:rPr lang="en-CA" sz="1400" b="1" dirty="0"/>
              <a:t>Remarketing/Retargeting – Utilizing an “Abandoned Cart Strategy”: </a:t>
            </a:r>
            <a:r>
              <a:rPr lang="en-CA" sz="1100" dirty="0"/>
              <a:t>Any guest that enters our dealership for any service we are marking it down in our XRM (</a:t>
            </a:r>
            <a:r>
              <a:rPr lang="en-CA" sz="1100" dirty="0" err="1"/>
              <a:t>Dabadu</a:t>
            </a:r>
            <a:r>
              <a:rPr lang="en-CA" sz="1100" dirty="0"/>
              <a:t>) and will remarket/retarget them whenever they visit any sites. We are utilizing programmatic advertising. For Example: If someone entered our Dealership and we offered a </a:t>
            </a:r>
            <a:r>
              <a:rPr lang="en-CA" sz="1100" i="1" dirty="0"/>
              <a:t>Service 3</a:t>
            </a:r>
            <a:r>
              <a:rPr lang="en-CA" sz="1100" dirty="0"/>
              <a:t> on their vehicle and they declined, we enter into </a:t>
            </a:r>
            <a:r>
              <a:rPr lang="en-CA" sz="1100" dirty="0" err="1"/>
              <a:t>Dabadu</a:t>
            </a:r>
            <a:r>
              <a:rPr lang="en-CA" sz="1100" dirty="0"/>
              <a:t> the service declined. From there we start to follow the customers journey online; through the use of either: interstitial banners, pop-ups, vertical banners we will advertise the Service at a discounted rate. The goal is to have this complete with the Targeted FB and Google Ad END OF Q3</a:t>
            </a:r>
          </a:p>
          <a:p>
            <a:r>
              <a:rPr lang="en-CA" sz="1400" b="1" dirty="0"/>
              <a:t>Valet Service</a:t>
            </a:r>
            <a:r>
              <a:rPr lang="en-CA" sz="1100" dirty="0"/>
              <a:t>: We are targeting teachers, lawyers, doctors with the following campaign “We will happily service what you drive” .. We offer an executive valet service. Pick up your car, service it and have it dropped off to you before you are finished work. This will take some time as we have to acquire more techs at some stores. However the goal will be to deploy this start of Q1. </a:t>
            </a:r>
          </a:p>
          <a:p>
            <a:r>
              <a:rPr lang="en-CA" sz="1100" dirty="0"/>
              <a:t> </a:t>
            </a:r>
          </a:p>
          <a:p>
            <a:endParaRPr lang="en-CA" sz="1100" dirty="0"/>
          </a:p>
          <a:p>
            <a:endParaRPr lang="en-CA" dirty="0"/>
          </a:p>
        </p:txBody>
      </p:sp>
    </p:spTree>
    <p:extLst>
      <p:ext uri="{BB962C8B-B14F-4D97-AF65-F5344CB8AC3E}">
        <p14:creationId xmlns:p14="http://schemas.microsoft.com/office/powerpoint/2010/main" val="39702741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3C9BC-D74A-923B-708B-0C9436D0C4F5}"/>
              </a:ext>
            </a:extLst>
          </p:cNvPr>
          <p:cNvSpPr>
            <a:spLocks noGrp="1"/>
          </p:cNvSpPr>
          <p:nvPr>
            <p:ph type="title"/>
          </p:nvPr>
        </p:nvSpPr>
        <p:spPr/>
        <p:txBody>
          <a:bodyPr/>
          <a:lstStyle/>
          <a:p>
            <a:r>
              <a:rPr lang="en-CA" b="1" dirty="0"/>
              <a:t>Marketing – Goals For Improvement – GUEST RETENTION </a:t>
            </a:r>
            <a:endParaRPr lang="en-CA" dirty="0"/>
          </a:p>
        </p:txBody>
      </p:sp>
      <p:sp>
        <p:nvSpPr>
          <p:cNvPr id="3" name="Content Placeholder 2">
            <a:extLst>
              <a:ext uri="{FF2B5EF4-FFF2-40B4-BE49-F238E27FC236}">
                <a16:creationId xmlns:a16="http://schemas.microsoft.com/office/drawing/2014/main" id="{2F067080-20D3-AA8B-D636-0DE9DE9D7546}"/>
              </a:ext>
            </a:extLst>
          </p:cNvPr>
          <p:cNvSpPr>
            <a:spLocks noGrp="1"/>
          </p:cNvSpPr>
          <p:nvPr>
            <p:ph idx="1"/>
          </p:nvPr>
        </p:nvSpPr>
        <p:spPr/>
        <p:txBody>
          <a:bodyPr>
            <a:normAutofit/>
          </a:bodyPr>
          <a:lstStyle/>
          <a:p>
            <a:r>
              <a:rPr lang="en-CA" sz="1600" dirty="0"/>
              <a:t>Through E-Composite evaluations we recognize this is a MAJOR area of improvement that must be addressed immediately. We have deployed the following strategy to retain our own guests.</a:t>
            </a:r>
          </a:p>
          <a:p>
            <a:endParaRPr lang="en-CA" sz="1600" dirty="0"/>
          </a:p>
          <a:p>
            <a:r>
              <a:rPr lang="en-CA" sz="1400" b="1" dirty="0"/>
              <a:t>Customer Loyalty Program</a:t>
            </a:r>
            <a:r>
              <a:rPr lang="en-CA" sz="1600" dirty="0"/>
              <a:t>: </a:t>
            </a:r>
            <a:r>
              <a:rPr lang="en-CA" sz="1100" dirty="0"/>
              <a:t>Starting July 2</a:t>
            </a:r>
            <a:r>
              <a:rPr lang="en-CA" sz="1100" baseline="30000" dirty="0"/>
              <a:t>nd</a:t>
            </a:r>
            <a:r>
              <a:rPr lang="en-CA" sz="1100" dirty="0"/>
              <a:t> we are launching our “401 GROUP” Loyalty program. The program will come with key tags, and an app. Every time someone spends any money in service they accumulate points towards a number of guest benefits. When they initially sign up they receive 50 points to get them started. We have completed all the marketing campaigns for this, as well as developed a very powerful nurturing strategy to communicate with our guests every time they spend money, don’t visit the dealership, are close to their next milestone. On the next slides you will see examples of our loyalty campaigns. </a:t>
            </a:r>
          </a:p>
        </p:txBody>
      </p:sp>
    </p:spTree>
    <p:extLst>
      <p:ext uri="{BB962C8B-B14F-4D97-AF65-F5344CB8AC3E}">
        <p14:creationId xmlns:p14="http://schemas.microsoft.com/office/powerpoint/2010/main" val="2163407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63DA9-F243-D70D-7744-DAE868C5DB0A}"/>
              </a:ext>
            </a:extLst>
          </p:cNvPr>
          <p:cNvSpPr>
            <a:spLocks noGrp="1"/>
          </p:cNvSpPr>
          <p:nvPr>
            <p:ph type="title"/>
          </p:nvPr>
        </p:nvSpPr>
        <p:spPr/>
        <p:txBody>
          <a:bodyPr/>
          <a:lstStyle/>
          <a:p>
            <a:r>
              <a:rPr lang="en-CA" dirty="0"/>
              <a:t>401 Group Loyalty Program </a:t>
            </a:r>
          </a:p>
        </p:txBody>
      </p:sp>
      <p:pic>
        <p:nvPicPr>
          <p:cNvPr id="5" name="Content Placeholder 4">
            <a:extLst>
              <a:ext uri="{FF2B5EF4-FFF2-40B4-BE49-F238E27FC236}">
                <a16:creationId xmlns:a16="http://schemas.microsoft.com/office/drawing/2014/main" id="{0D8CAA17-6277-55F2-6821-5BFE598DB064}"/>
              </a:ext>
            </a:extLst>
          </p:cNvPr>
          <p:cNvPicPr>
            <a:picLocks noGrp="1" noChangeAspect="1"/>
          </p:cNvPicPr>
          <p:nvPr>
            <p:ph idx="1"/>
          </p:nvPr>
        </p:nvPicPr>
        <p:blipFill>
          <a:blip r:embed="rId2"/>
          <a:stretch>
            <a:fillRect/>
          </a:stretch>
        </p:blipFill>
        <p:spPr>
          <a:xfrm>
            <a:off x="0" y="0"/>
            <a:ext cx="7001852" cy="2438740"/>
          </a:xfrm>
        </p:spPr>
      </p:pic>
      <p:pic>
        <p:nvPicPr>
          <p:cNvPr id="7" name="Picture 6">
            <a:extLst>
              <a:ext uri="{FF2B5EF4-FFF2-40B4-BE49-F238E27FC236}">
                <a16:creationId xmlns:a16="http://schemas.microsoft.com/office/drawing/2014/main" id="{FD5AD095-65AD-B885-7C08-AA64EA9A1D59}"/>
              </a:ext>
            </a:extLst>
          </p:cNvPr>
          <p:cNvPicPr>
            <a:picLocks noChangeAspect="1"/>
          </p:cNvPicPr>
          <p:nvPr/>
        </p:nvPicPr>
        <p:blipFill>
          <a:blip r:embed="rId3"/>
          <a:stretch>
            <a:fillRect/>
          </a:stretch>
        </p:blipFill>
        <p:spPr>
          <a:xfrm>
            <a:off x="0" y="2438740"/>
            <a:ext cx="6001588" cy="2657846"/>
          </a:xfrm>
          <a:prstGeom prst="rect">
            <a:avLst/>
          </a:prstGeom>
        </p:spPr>
      </p:pic>
      <p:pic>
        <p:nvPicPr>
          <p:cNvPr id="9" name="Picture 8">
            <a:extLst>
              <a:ext uri="{FF2B5EF4-FFF2-40B4-BE49-F238E27FC236}">
                <a16:creationId xmlns:a16="http://schemas.microsoft.com/office/drawing/2014/main" id="{4FCDBDA3-2F14-BBE8-B758-1060E39C6745}"/>
              </a:ext>
            </a:extLst>
          </p:cNvPr>
          <p:cNvPicPr>
            <a:picLocks noChangeAspect="1"/>
          </p:cNvPicPr>
          <p:nvPr/>
        </p:nvPicPr>
        <p:blipFill>
          <a:blip r:embed="rId4"/>
          <a:stretch>
            <a:fillRect/>
          </a:stretch>
        </p:blipFill>
        <p:spPr>
          <a:xfrm>
            <a:off x="0" y="4106958"/>
            <a:ext cx="5642932" cy="2838829"/>
          </a:xfrm>
          <a:prstGeom prst="rect">
            <a:avLst/>
          </a:prstGeom>
        </p:spPr>
      </p:pic>
      <p:pic>
        <p:nvPicPr>
          <p:cNvPr id="13" name="Picture 12">
            <a:extLst>
              <a:ext uri="{FF2B5EF4-FFF2-40B4-BE49-F238E27FC236}">
                <a16:creationId xmlns:a16="http://schemas.microsoft.com/office/drawing/2014/main" id="{1609CE36-66ED-1991-AD5C-5D25EE38A8AA}"/>
              </a:ext>
            </a:extLst>
          </p:cNvPr>
          <p:cNvPicPr>
            <a:picLocks noChangeAspect="1"/>
          </p:cNvPicPr>
          <p:nvPr/>
        </p:nvPicPr>
        <p:blipFill>
          <a:blip r:embed="rId5"/>
          <a:stretch>
            <a:fillRect/>
          </a:stretch>
        </p:blipFill>
        <p:spPr>
          <a:xfrm>
            <a:off x="6320266" y="13855"/>
            <a:ext cx="6485600" cy="6234545"/>
          </a:xfrm>
          <a:prstGeom prst="rect">
            <a:avLst/>
          </a:prstGeom>
        </p:spPr>
      </p:pic>
      <p:pic>
        <p:nvPicPr>
          <p:cNvPr id="11" name="Picture 10">
            <a:extLst>
              <a:ext uri="{FF2B5EF4-FFF2-40B4-BE49-F238E27FC236}">
                <a16:creationId xmlns:a16="http://schemas.microsoft.com/office/drawing/2014/main" id="{2316A074-A669-A5A7-EEDE-B369D44D0FF0}"/>
              </a:ext>
            </a:extLst>
          </p:cNvPr>
          <p:cNvPicPr>
            <a:picLocks noChangeAspect="1"/>
          </p:cNvPicPr>
          <p:nvPr/>
        </p:nvPicPr>
        <p:blipFill>
          <a:blip r:embed="rId6"/>
          <a:stretch>
            <a:fillRect/>
          </a:stretch>
        </p:blipFill>
        <p:spPr>
          <a:xfrm>
            <a:off x="5476677" y="2282776"/>
            <a:ext cx="3921796" cy="5144655"/>
          </a:xfrm>
          <a:prstGeom prst="rect">
            <a:avLst/>
          </a:prstGeom>
        </p:spPr>
      </p:pic>
    </p:spTree>
    <p:extLst>
      <p:ext uri="{BB962C8B-B14F-4D97-AF65-F5344CB8AC3E}">
        <p14:creationId xmlns:p14="http://schemas.microsoft.com/office/powerpoint/2010/main" val="26319043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E51F8-7FEB-7077-35EA-6A6ADF54CCBC}"/>
              </a:ext>
            </a:extLst>
          </p:cNvPr>
          <p:cNvSpPr>
            <a:spLocks noGrp="1"/>
          </p:cNvSpPr>
          <p:nvPr>
            <p:ph type="title"/>
          </p:nvPr>
        </p:nvSpPr>
        <p:spPr/>
        <p:txBody>
          <a:bodyPr/>
          <a:lstStyle/>
          <a:p>
            <a:r>
              <a:rPr lang="en-CA" dirty="0"/>
              <a:t>How we Plan To Evaluate Changes </a:t>
            </a:r>
          </a:p>
        </p:txBody>
      </p:sp>
      <p:sp>
        <p:nvSpPr>
          <p:cNvPr id="3" name="Content Placeholder 2">
            <a:extLst>
              <a:ext uri="{FF2B5EF4-FFF2-40B4-BE49-F238E27FC236}">
                <a16:creationId xmlns:a16="http://schemas.microsoft.com/office/drawing/2014/main" id="{487EA2D0-A2BA-F95B-4D44-C92383D3AC3F}"/>
              </a:ext>
            </a:extLst>
          </p:cNvPr>
          <p:cNvSpPr>
            <a:spLocks noGrp="1"/>
          </p:cNvSpPr>
          <p:nvPr>
            <p:ph idx="1"/>
          </p:nvPr>
        </p:nvSpPr>
        <p:spPr/>
        <p:txBody>
          <a:bodyPr/>
          <a:lstStyle/>
          <a:p>
            <a:endParaRPr lang="en-CA" dirty="0"/>
          </a:p>
          <a:p>
            <a:endParaRPr lang="en-CA" dirty="0"/>
          </a:p>
          <a:p>
            <a:endParaRPr lang="en-CA" dirty="0"/>
          </a:p>
          <a:p>
            <a:pPr marL="0" indent="0">
              <a:buNone/>
            </a:pPr>
            <a:r>
              <a:rPr lang="en-CA" dirty="0"/>
              <a:t>We have a business analytics team who will provide reports that will detail the following: Increased % of visitors to our website (</a:t>
            </a:r>
            <a:r>
              <a:rPr lang="en-CA" dirty="0" err="1"/>
              <a:t>heatmapped</a:t>
            </a:r>
            <a:r>
              <a:rPr lang="en-CA" dirty="0"/>
              <a:t> to see how many are navigating to the service page), </a:t>
            </a:r>
            <a:r>
              <a:rPr lang="en-CA" dirty="0" err="1"/>
              <a:t>Ecomposite</a:t>
            </a:r>
            <a:r>
              <a:rPr lang="en-CA" dirty="0"/>
              <a:t> breakdown of increased retention, increase in appointments/day</a:t>
            </a:r>
          </a:p>
        </p:txBody>
      </p:sp>
    </p:spTree>
    <p:extLst>
      <p:ext uri="{BB962C8B-B14F-4D97-AF65-F5344CB8AC3E}">
        <p14:creationId xmlns:p14="http://schemas.microsoft.com/office/powerpoint/2010/main" val="3028991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Measure ELR, Tech efficiency and Productivity</a:t>
            </a:r>
          </a:p>
          <a:p>
            <a:r>
              <a:rPr lang="en-US" sz="1800" b="0" i="0" u="none" strike="noStrike" baseline="0" dirty="0">
                <a:solidFill>
                  <a:srgbClr val="221E1F"/>
                </a:solidFill>
                <a:latin typeface="Calibri" panose="020F0502020204030204" pitchFamily="34" charset="0"/>
              </a:rPr>
              <a:t>Goals for improvement – Switch to Proficiency. Train Service managers on the important KPI’s to measure every day. Need </a:t>
            </a:r>
            <a:r>
              <a:rPr lang="en-US" dirty="0">
                <a:solidFill>
                  <a:srgbClr val="221E1F"/>
                </a:solidFill>
                <a:latin typeface="Calibri" panose="020F0502020204030204" pitchFamily="34" charset="0"/>
              </a:rPr>
              <a:t>to increase GP retention, Warranty GP retention, and Internal GP retention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We are evaluating the mix between CMR work. We are also distributing work based on tech skill/experience level</a:t>
            </a:r>
          </a:p>
          <a:p>
            <a:r>
              <a:rPr lang="en-US" sz="1800" b="0" i="0" u="none" strike="noStrike" baseline="0" dirty="0">
                <a:solidFill>
                  <a:srgbClr val="221E1F"/>
                </a:solidFill>
                <a:latin typeface="Calibri" panose="020F0502020204030204" pitchFamily="34" charset="0"/>
              </a:rPr>
              <a:t>Plans to evaluate your changes -  </a:t>
            </a:r>
            <a:r>
              <a:rPr lang="en-US" dirty="0">
                <a:solidFill>
                  <a:srgbClr val="221E1F"/>
                </a:solidFill>
                <a:latin typeface="Calibri" panose="020F0502020204030204" pitchFamily="34" charset="0"/>
              </a:rPr>
              <a:t>Weekly meetings monitoring ELR, Proficiency, GP% in CWI, also monitoring CWR mix</a:t>
            </a:r>
            <a:endParaRPr lang="en-US" sz="1800"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D152A322-BC11-F858-030D-36F9D97B34A0}"/>
              </a:ext>
            </a:extLst>
          </p:cNvPr>
          <p:cNvSpPr>
            <a:spLocks noGrp="1"/>
          </p:cNvSpPr>
          <p:nvPr>
            <p:ph sz="quarter" idx="4"/>
          </p:nvPr>
        </p:nvSpPr>
        <p:spPr/>
        <p:txBody>
          <a:bodyPr>
            <a:normAutofit fontScale="77500" lnSpcReduction="20000"/>
          </a:bodyPr>
          <a:lstStyle/>
          <a:p>
            <a:pPr marL="0" indent="0">
              <a:buNone/>
            </a:pPr>
            <a:endParaRPr lang="en-CA" dirty="0"/>
          </a:p>
        </p:txBody>
      </p:sp>
      <p:pic>
        <p:nvPicPr>
          <p:cNvPr id="7" name="Picture 6">
            <a:extLst>
              <a:ext uri="{FF2B5EF4-FFF2-40B4-BE49-F238E27FC236}">
                <a16:creationId xmlns:a16="http://schemas.microsoft.com/office/drawing/2014/main" id="{12C2D0CC-DA5A-D487-985E-78E2A708EDFF}"/>
              </a:ext>
            </a:extLst>
          </p:cNvPr>
          <p:cNvPicPr>
            <a:picLocks noChangeAspect="1"/>
          </p:cNvPicPr>
          <p:nvPr/>
        </p:nvPicPr>
        <p:blipFill>
          <a:blip r:embed="rId2"/>
          <a:stretch>
            <a:fillRect/>
          </a:stretch>
        </p:blipFill>
        <p:spPr>
          <a:xfrm>
            <a:off x="5088379" y="2900566"/>
            <a:ext cx="4953691" cy="2333951"/>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69562"/>
            <a:ext cx="4184035" cy="3880772"/>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pPr algn="l" rtl="0" fontAlgn="base">
              <a:buFont typeface="Arial" panose="020B0604020202020204" pitchFamily="34" charset="0"/>
              <a:buChar char="•"/>
            </a:pPr>
            <a:r>
              <a:rPr lang="en-CA" sz="9600" i="0" dirty="0">
                <a:solidFill>
                  <a:srgbClr val="404040"/>
                </a:solidFill>
                <a:effectLst/>
                <a:highlight>
                  <a:srgbClr val="F5F5F5"/>
                </a:highlight>
                <a:latin typeface="Trebuchet MS" panose="020B0603020202020204" pitchFamily="34" charset="0"/>
              </a:rPr>
              <a:t>Current Practices – Expense Structure</a:t>
            </a:r>
            <a:r>
              <a:rPr lang="en-US" sz="9600" i="0" dirty="0">
                <a:solidFill>
                  <a:srgbClr val="000000"/>
                </a:solidFill>
                <a:effectLst/>
                <a:highlight>
                  <a:srgbClr val="F5F5F5"/>
                </a:highlight>
                <a:latin typeface="Trebuchet MS" panose="020B0603020202020204" pitchFamily="34" charset="0"/>
              </a:rPr>
              <a:t>​</a:t>
            </a:r>
            <a:endParaRPr lang="en-US" sz="9600" i="0" dirty="0">
              <a:solidFill>
                <a:srgbClr val="000000"/>
              </a:solidFill>
              <a:effectLst/>
              <a:highlight>
                <a:srgbClr val="F5F5F5"/>
              </a:highlight>
              <a:latin typeface="Arial" panose="020B0604020202020204" pitchFamily="34" charset="0"/>
            </a:endParaRPr>
          </a:p>
          <a:p>
            <a:pPr algn="l" rtl="0" fontAlgn="base">
              <a:buFont typeface="Arial" panose="020B0604020202020204" pitchFamily="34" charset="0"/>
              <a:buChar char="•"/>
            </a:pPr>
            <a:r>
              <a:rPr lang="en-CA" sz="3800" dirty="0"/>
              <a:t>Our current expense structure shows we are overpaying for Personnel expenses at 88.56 (our GM and SM salaries are included)% of department gross while suggested is 45-50%.</a:t>
            </a:r>
            <a:r>
              <a:rPr lang="en-US" sz="3800" dirty="0"/>
              <a:t>​</a:t>
            </a:r>
          </a:p>
          <a:p>
            <a:pPr algn="l" rtl="0" fontAlgn="base">
              <a:buFont typeface="Arial" panose="020B0604020202020204" pitchFamily="34" charset="0"/>
              <a:buChar char="•"/>
            </a:pPr>
            <a:r>
              <a:rPr lang="en-CA" sz="3800" dirty="0"/>
              <a:t>Our Fixed/Semi Fixed expenses represents 31%, where suggested is 25%​</a:t>
            </a:r>
            <a:br>
              <a:rPr lang="en-CA" sz="3800" dirty="0"/>
            </a:br>
            <a:r>
              <a:rPr lang="en-CA" sz="3800" dirty="0"/>
              <a:t>​</a:t>
            </a:r>
          </a:p>
          <a:p>
            <a:pPr algn="l" rtl="0" fontAlgn="base">
              <a:buFont typeface="Arial" panose="020B0604020202020204" pitchFamily="34" charset="0"/>
              <a:buChar char="•"/>
            </a:pPr>
            <a:r>
              <a:rPr lang="en-CA" sz="3800" dirty="0"/>
              <a:t>Goals for Improvement – Expense Structure</a:t>
            </a:r>
            <a:r>
              <a:rPr lang="en-US" sz="3800" dirty="0"/>
              <a:t>​</a:t>
            </a:r>
          </a:p>
          <a:p>
            <a:pPr algn="l" rtl="0" fontAlgn="base">
              <a:buFont typeface="Arial" panose="020B0604020202020204" pitchFamily="34" charset="0"/>
              <a:buChar char="•"/>
            </a:pPr>
            <a:r>
              <a:rPr lang="en-CA" sz="3800" dirty="0"/>
              <a:t>Our goal is to lower expenses $12,000 per month</a:t>
            </a:r>
            <a:r>
              <a:rPr lang="en-US" sz="3800" dirty="0"/>
              <a:t>​</a:t>
            </a:r>
          </a:p>
          <a:p>
            <a:pPr algn="l" rtl="0" fontAlgn="base">
              <a:buFont typeface="Arial" panose="020B0604020202020204" pitchFamily="34" charset="0"/>
              <a:buChar char="•"/>
            </a:pPr>
            <a:r>
              <a:rPr lang="en-CA" sz="3800" dirty="0"/>
              <a:t>We will review all expenses (Personnel, Semi-fixed and Fixed) to identify areas we can lower expenses</a:t>
            </a:r>
            <a:r>
              <a:rPr lang="en-US" sz="3800" dirty="0"/>
              <a:t>​</a:t>
            </a:r>
          </a:p>
          <a:p>
            <a:pPr algn="l" rtl="0" fontAlgn="base">
              <a:buFont typeface="Arial" panose="020B0604020202020204" pitchFamily="34" charset="0"/>
              <a:buChar char="•"/>
            </a:pPr>
            <a:r>
              <a:rPr lang="en-CA" sz="3800" dirty="0"/>
              <a:t>Increase hours per Repair Order to increase department Gross Profit. Increasing GP will help a lot of the expenses ratios. </a:t>
            </a:r>
            <a:r>
              <a:rPr lang="en-US" sz="3800" dirty="0"/>
              <a:t>​</a:t>
            </a:r>
          </a:p>
          <a:p>
            <a:pPr algn="l" rtl="0" fontAlgn="base">
              <a:buFont typeface="Arial" panose="020B0604020202020204" pitchFamily="34" charset="0"/>
              <a:buChar char="•"/>
            </a:pPr>
            <a:r>
              <a:rPr lang="en-CA" sz="3800" dirty="0"/>
              <a:t>​Plans to achieve goal – Expense Structure</a:t>
            </a:r>
            <a:r>
              <a:rPr lang="en-US" sz="3800" dirty="0"/>
              <a:t>​</a:t>
            </a:r>
          </a:p>
          <a:p>
            <a:pPr algn="l" rtl="0" fontAlgn="base">
              <a:buFont typeface="Arial" panose="020B0604020202020204" pitchFamily="34" charset="0"/>
              <a:buChar char="•"/>
            </a:pPr>
            <a:r>
              <a:rPr lang="en-CA" sz="3800" dirty="0"/>
              <a:t>Lower Semi-Fixed expenses through Shop Supplies and Service Policy</a:t>
            </a:r>
            <a:r>
              <a:rPr lang="en-US" sz="3800" dirty="0"/>
              <a:t>​</a:t>
            </a:r>
          </a:p>
          <a:p>
            <a:pPr algn="l" rtl="0" fontAlgn="base">
              <a:buFont typeface="Arial" panose="020B0604020202020204" pitchFamily="34" charset="0"/>
              <a:buChar char="•"/>
            </a:pPr>
            <a:r>
              <a:rPr lang="en-CA" sz="3800" dirty="0"/>
              <a:t>Remove non-essential and non-productive personnel, if applicable</a:t>
            </a:r>
            <a:r>
              <a:rPr lang="en-US" sz="3800" dirty="0"/>
              <a:t>​</a:t>
            </a:r>
          </a:p>
          <a:p>
            <a:pPr algn="l" rtl="0" fontAlgn="base">
              <a:buFont typeface="Arial" panose="020B0604020202020204" pitchFamily="34" charset="0"/>
              <a:buChar char="•"/>
            </a:pPr>
            <a:r>
              <a:rPr lang="en-CA" sz="3800" dirty="0"/>
              <a:t>Set daily production targets for Advisors and Technicians</a:t>
            </a:r>
            <a:r>
              <a:rPr lang="en-US" sz="3800" dirty="0"/>
              <a:t>​</a:t>
            </a:r>
          </a:p>
          <a:p>
            <a:endParaRPr lang="en-US" dirty="0"/>
          </a:p>
        </p:txBody>
      </p:sp>
      <p:pic>
        <p:nvPicPr>
          <p:cNvPr id="10" name="Content Placeholder 9">
            <a:extLst>
              <a:ext uri="{FF2B5EF4-FFF2-40B4-BE49-F238E27FC236}">
                <a16:creationId xmlns:a16="http://schemas.microsoft.com/office/drawing/2014/main" id="{EB9A4280-715A-B383-8354-A00CFC584F57}"/>
              </a:ext>
            </a:extLst>
          </p:cNvPr>
          <p:cNvPicPr>
            <a:picLocks noGrp="1" noChangeAspect="1"/>
          </p:cNvPicPr>
          <p:nvPr>
            <p:ph sz="half" idx="2"/>
          </p:nvPr>
        </p:nvPicPr>
        <p:blipFill>
          <a:blip r:embed="rId2"/>
          <a:stretch>
            <a:fillRect/>
          </a:stretch>
        </p:blipFill>
        <p:spPr>
          <a:xfrm>
            <a:off x="5585646" y="2161572"/>
            <a:ext cx="4656001" cy="3288762"/>
          </a:xfrm>
        </p:spPr>
      </p:pic>
    </p:spTree>
    <p:extLst>
      <p:ext uri="{BB962C8B-B14F-4D97-AF65-F5344CB8AC3E}">
        <p14:creationId xmlns:p14="http://schemas.microsoft.com/office/powerpoint/2010/main" val="1306592365"/>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5195</TotalTime>
  <Words>2354</Words>
  <Application>Microsoft Office PowerPoint</Application>
  <PresentationFormat>Widescreen</PresentationFormat>
  <Paragraphs>183</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Calibri</vt:lpstr>
      <vt:lpstr>Segoe UI</vt:lpstr>
      <vt:lpstr>Trebuchet MS</vt:lpstr>
      <vt:lpstr>Wingdings 3</vt:lpstr>
      <vt:lpstr>Facet</vt:lpstr>
      <vt:lpstr>NADA Service Homework </vt:lpstr>
      <vt:lpstr>   Marketing  </vt:lpstr>
      <vt:lpstr>Market Current Practices: </vt:lpstr>
      <vt:lpstr>Marketing – Goals For Improvement – GUEST ACQUISITION </vt:lpstr>
      <vt:lpstr>Marketing – Goals For Improvement – GUEST RETENTION </vt:lpstr>
      <vt:lpstr>401 Group Loyalty Program </vt:lpstr>
      <vt:lpstr>How we Plan To Evaluate Changes </vt:lpstr>
      <vt:lpstr>  Analyze Cost of Labor   </vt:lpstr>
      <vt:lpstr> Changes in Expense Structure    </vt:lpstr>
      <vt:lpstr>Expense Structure Cont’d</vt:lpstr>
      <vt:lpstr> Productivity   </vt:lpstr>
      <vt:lpstr>PowerPoint Presentation</vt:lpstr>
      <vt:lpstr> Facility   </vt:lpstr>
      <vt:lpstr>FACILITY UTILIZATION</vt:lpstr>
      <vt:lpstr>Repair order analysis</vt:lpstr>
      <vt:lpstr>RO Analysis Cont’d </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Marty Saliba</cp:lastModifiedBy>
  <cp:revision>9</cp:revision>
  <dcterms:created xsi:type="dcterms:W3CDTF">2022-12-04T13:10:55Z</dcterms:created>
  <dcterms:modified xsi:type="dcterms:W3CDTF">2024-10-03T20:29:46Z</dcterms:modified>
</cp:coreProperties>
</file>