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Mullers Woodfield Acura</a:t>
            </a:r>
          </a:p>
          <a:p>
            <a:pPr algn="ctr"/>
            <a:r>
              <a:rPr lang="en-US" sz="3200" dirty="0"/>
              <a:t>Nick Gianacakos N-445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704494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6CC29272-9910-D904-0A3D-8406A7CE761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49296000"/>
              </p:ext>
            </p:extLst>
          </p:nvPr>
        </p:nvGraphicFramePr>
        <p:xfrm>
          <a:off x="5087938" y="2927450"/>
          <a:ext cx="4186236" cy="2901355"/>
        </p:xfrm>
        <a:graphic>
          <a:graphicData uri="http://schemas.openxmlformats.org/drawingml/2006/table">
            <a:tbl>
              <a:tblPr/>
              <a:tblGrid>
                <a:gridCol w="512274">
                  <a:extLst>
                    <a:ext uri="{9D8B030D-6E8A-4147-A177-3AD203B41FA5}">
                      <a16:colId xmlns:a16="http://schemas.microsoft.com/office/drawing/2014/main" val="703841282"/>
                    </a:ext>
                  </a:extLst>
                </a:gridCol>
                <a:gridCol w="912487">
                  <a:extLst>
                    <a:ext uri="{9D8B030D-6E8A-4147-A177-3AD203B41FA5}">
                      <a16:colId xmlns:a16="http://schemas.microsoft.com/office/drawing/2014/main" val="4233282373"/>
                    </a:ext>
                  </a:extLst>
                </a:gridCol>
                <a:gridCol w="936500">
                  <a:extLst>
                    <a:ext uri="{9D8B030D-6E8A-4147-A177-3AD203B41FA5}">
                      <a16:colId xmlns:a16="http://schemas.microsoft.com/office/drawing/2014/main" val="2452679565"/>
                    </a:ext>
                  </a:extLst>
                </a:gridCol>
                <a:gridCol w="800427">
                  <a:extLst>
                    <a:ext uri="{9D8B030D-6E8A-4147-A177-3AD203B41FA5}">
                      <a16:colId xmlns:a16="http://schemas.microsoft.com/office/drawing/2014/main" val="2200031771"/>
                    </a:ext>
                  </a:extLst>
                </a:gridCol>
                <a:gridCol w="512274">
                  <a:extLst>
                    <a:ext uri="{9D8B030D-6E8A-4147-A177-3AD203B41FA5}">
                      <a16:colId xmlns:a16="http://schemas.microsoft.com/office/drawing/2014/main" val="83851991"/>
                    </a:ext>
                  </a:extLst>
                </a:gridCol>
                <a:gridCol w="512274">
                  <a:extLst>
                    <a:ext uri="{9D8B030D-6E8A-4147-A177-3AD203B41FA5}">
                      <a16:colId xmlns:a16="http://schemas.microsoft.com/office/drawing/2014/main" val="2355587060"/>
                    </a:ext>
                  </a:extLst>
                </a:gridCol>
              </a:tblGrid>
              <a:tr h="17575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Service Department Sales And Gross  (Labor Only)              </a:t>
                      </a:r>
                    </a:p>
                  </a:txBody>
                  <a:tcPr marL="7989" marR="7989" marT="79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332838"/>
                  </a:ext>
                </a:extLst>
              </a:tr>
              <a:tr h="2077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202674"/>
                  </a:ext>
                </a:extLst>
              </a:tr>
              <a:tr h="42341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518599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Car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159,499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114,724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71.93%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47.05%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546591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065682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Other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9,094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7,267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79.91%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2.68%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943996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Warranty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104,034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84,364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81.09%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30.69%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412124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Warranty Other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214001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Internal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66,368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52,591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79.24%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19.58%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063558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NVI / Road Ready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180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Adj. Cost Of Labor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1,537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759708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   338,995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260,483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76.84%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100.00%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392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49DD1D1-C643-6F52-3624-3EFC53443E4F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427424" y="2132755"/>
          <a:ext cx="3508852" cy="3937103"/>
        </p:xfrm>
        <a:graphic>
          <a:graphicData uri="http://schemas.openxmlformats.org/drawingml/2006/table">
            <a:tbl>
              <a:tblPr/>
              <a:tblGrid>
                <a:gridCol w="595667">
                  <a:extLst>
                    <a:ext uri="{9D8B030D-6E8A-4147-A177-3AD203B41FA5}">
                      <a16:colId xmlns:a16="http://schemas.microsoft.com/office/drawing/2014/main" val="1323258452"/>
                    </a:ext>
                  </a:extLst>
                </a:gridCol>
                <a:gridCol w="1312329">
                  <a:extLst>
                    <a:ext uri="{9D8B030D-6E8A-4147-A177-3AD203B41FA5}">
                      <a16:colId xmlns:a16="http://schemas.microsoft.com/office/drawing/2014/main" val="1572909708"/>
                    </a:ext>
                  </a:extLst>
                </a:gridCol>
                <a:gridCol w="1005189">
                  <a:extLst>
                    <a:ext uri="{9D8B030D-6E8A-4147-A177-3AD203B41FA5}">
                      <a16:colId xmlns:a16="http://schemas.microsoft.com/office/drawing/2014/main" val="2896483736"/>
                    </a:ext>
                  </a:extLst>
                </a:gridCol>
                <a:gridCol w="595667">
                  <a:extLst>
                    <a:ext uri="{9D8B030D-6E8A-4147-A177-3AD203B41FA5}">
                      <a16:colId xmlns:a16="http://schemas.microsoft.com/office/drawing/2014/main" val="3104014984"/>
                    </a:ext>
                  </a:extLst>
                </a:gridCol>
              </a:tblGrid>
              <a:tr h="20458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Service Department Profit Centering    </a:t>
                      </a: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685806"/>
                  </a:ext>
                </a:extLst>
              </a:tr>
              <a:tr h="241776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9686937"/>
                  </a:ext>
                </a:extLst>
              </a:tr>
              <a:tr h="49285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913541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Department Gross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260,483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425364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Variable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589991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Selling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287085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Personnel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129,699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49.79%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06229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Semi-Fixed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25,974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9.97%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311595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Fixed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42,665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16.38%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229259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Unallocated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487986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Dealer's Salary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1,000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0.38%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471360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Expenses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198,338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76.14%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27461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Profit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   62,145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23.86%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59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C88086A-79F6-8F72-9AD0-73F831E27726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6" y="2196671"/>
          <a:ext cx="4184648" cy="3809270"/>
        </p:xfrm>
        <a:graphic>
          <a:graphicData uri="http://schemas.openxmlformats.org/drawingml/2006/table">
            <a:tbl>
              <a:tblPr/>
              <a:tblGrid>
                <a:gridCol w="348116">
                  <a:extLst>
                    <a:ext uri="{9D8B030D-6E8A-4147-A177-3AD203B41FA5}">
                      <a16:colId xmlns:a16="http://schemas.microsoft.com/office/drawing/2014/main" val="1044522385"/>
                    </a:ext>
                  </a:extLst>
                </a:gridCol>
                <a:gridCol w="652718">
                  <a:extLst>
                    <a:ext uri="{9D8B030D-6E8A-4147-A177-3AD203B41FA5}">
                      <a16:colId xmlns:a16="http://schemas.microsoft.com/office/drawing/2014/main" val="2426791239"/>
                    </a:ext>
                  </a:extLst>
                </a:gridCol>
                <a:gridCol w="587447">
                  <a:extLst>
                    <a:ext uri="{9D8B030D-6E8A-4147-A177-3AD203B41FA5}">
                      <a16:colId xmlns:a16="http://schemas.microsoft.com/office/drawing/2014/main" val="1470479661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328801217"/>
                    </a:ext>
                  </a:extLst>
                </a:gridCol>
                <a:gridCol w="471408">
                  <a:extLst>
                    <a:ext uri="{9D8B030D-6E8A-4147-A177-3AD203B41FA5}">
                      <a16:colId xmlns:a16="http://schemas.microsoft.com/office/drawing/2014/main" val="3751439718"/>
                    </a:ext>
                  </a:extLst>
                </a:gridCol>
                <a:gridCol w="311854">
                  <a:extLst>
                    <a:ext uri="{9D8B030D-6E8A-4147-A177-3AD203B41FA5}">
                      <a16:colId xmlns:a16="http://schemas.microsoft.com/office/drawing/2014/main" val="1579255644"/>
                    </a:ext>
                  </a:extLst>
                </a:gridCol>
                <a:gridCol w="420641">
                  <a:extLst>
                    <a:ext uri="{9D8B030D-6E8A-4147-A177-3AD203B41FA5}">
                      <a16:colId xmlns:a16="http://schemas.microsoft.com/office/drawing/2014/main" val="157459884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4122417759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775328445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3406016624"/>
                    </a:ext>
                  </a:extLst>
                </a:gridCol>
              </a:tblGrid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8359795"/>
                  </a:ext>
                </a:extLst>
              </a:tr>
              <a:tr h="14142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NADA ACTUAL SERVICE ANALYSIS    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242053"/>
                  </a:ext>
                </a:extLst>
              </a:tr>
              <a:tr h="28828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Performance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567861"/>
                  </a:ext>
                </a:extLst>
              </a:tr>
              <a:tr h="16209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274034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Car*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159,499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153.36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1040.0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293557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-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52998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9,094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042682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104,034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173.91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598.2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96006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66,368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158.77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418.0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69874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 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1221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338,995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2056.2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7307173"/>
                  </a:ext>
                </a:extLst>
              </a:tr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984332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0896002"/>
                  </a:ext>
                </a:extLst>
              </a:tr>
              <a:tr h="1969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338,995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2056.00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164.88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84731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097755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5583456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13.00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2,704.0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606268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Hours per day for one tech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412349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740698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2,704.0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164.88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445,838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557297.2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912203"/>
                  </a:ext>
                </a:extLst>
              </a:tr>
              <a:tr h="17006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Labor sales potential @ 125%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154577"/>
                  </a:ext>
                </a:extLst>
              </a:tr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68981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proficient are your technicians ?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945324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5944968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2,056.0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2,704.00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76.04%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1453952"/>
                  </a:ext>
                </a:extLst>
              </a:tr>
              <a:tr h="1446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577160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6402423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0124333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7721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7B690640-E497-70C7-D962-032915F8D4FD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726376" y="2160589"/>
          <a:ext cx="2910947" cy="3881435"/>
        </p:xfrm>
        <a:graphic>
          <a:graphicData uri="http://schemas.openxmlformats.org/drawingml/2006/table">
            <a:tbl>
              <a:tblPr/>
              <a:tblGrid>
                <a:gridCol w="1143868">
                  <a:extLst>
                    <a:ext uri="{9D8B030D-6E8A-4147-A177-3AD203B41FA5}">
                      <a16:colId xmlns:a16="http://schemas.microsoft.com/office/drawing/2014/main" val="1115155976"/>
                    </a:ext>
                  </a:extLst>
                </a:gridCol>
                <a:gridCol w="757319">
                  <a:extLst>
                    <a:ext uri="{9D8B030D-6E8A-4147-A177-3AD203B41FA5}">
                      <a16:colId xmlns:a16="http://schemas.microsoft.com/office/drawing/2014/main" val="2790472264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2047494628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1472425816"/>
                    </a:ext>
                  </a:extLst>
                </a:gridCol>
              </a:tblGrid>
              <a:tr h="20492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q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789145"/>
                  </a:ext>
                </a:extLst>
              </a:tr>
              <a:tr h="41772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489522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523006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872281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101292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818716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5626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164.88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0974916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2561734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1,226,054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311074"/>
                  </a:ext>
                </a:extLst>
              </a:tr>
              <a:tr h="17339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0526701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0787048"/>
                  </a:ext>
                </a:extLst>
              </a:tr>
              <a:tr h="17339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4690311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338,995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449246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7983675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1,226,054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626880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1960715"/>
                  </a:ext>
                </a:extLst>
              </a:tr>
              <a:tr h="2600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27.65%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7869390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608137"/>
                  </a:ext>
                </a:extLst>
              </a:tr>
              <a:tr h="2464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09921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38E1EB-0CC7-6B86-AB37-C049395D67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60C8E68-2A69-C471-2E6C-F9482CC511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657236"/>
              </p:ext>
            </p:extLst>
          </p:nvPr>
        </p:nvGraphicFramePr>
        <p:xfrm>
          <a:off x="4975668" y="1270000"/>
          <a:ext cx="6877050" cy="585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6877115" imgH="5857741" progId="Excel.SheetMacroEnabled.12">
                  <p:embed/>
                </p:oleObj>
              </mc:Choice>
              <mc:Fallback>
                <p:oleObj name="Macro-Enabled Worksheet" r:id="rId2" imgW="6877115" imgH="585774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75668" y="1270000"/>
                        <a:ext cx="6877050" cy="585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14633</TotalTime>
  <Words>745</Words>
  <Application>Microsoft Office PowerPoint</Application>
  <PresentationFormat>Widescreen</PresentationFormat>
  <Paragraphs>412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Facet</vt:lpstr>
      <vt:lpstr>Macro-Enabled Worksheet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Nick Gianacakos</cp:lastModifiedBy>
  <cp:revision>8</cp:revision>
  <dcterms:created xsi:type="dcterms:W3CDTF">2022-12-04T13:10:55Z</dcterms:created>
  <dcterms:modified xsi:type="dcterms:W3CDTF">2024-07-30T15:51:59Z</dcterms:modified>
</cp:coreProperties>
</file>