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965F90-3B2B-56E0-B2D5-BC95CA38922A}" v="74" dt="2024-07-26T20:40:31.586"/>
    <p1510:client id="{2A77EA17-E2DF-4255-A61F-60BA82E9C65E}" v="2" dt="2024-07-25T20:29:40.961"/>
    <p1510:client id="{37830B31-4B45-7408-4BF7-64322831EBE5}" v="179" dt="2024-07-26T20:40:31.364"/>
    <p1510:client id="{C235D627-67F7-DFC3-ED39-2DD8F25E7361}" v="34" dt="2024-07-25T20:58:00.049"/>
    <p1510:client id="{C7A194E4-9A12-83BA-E519-0BB17DF1A441}" v="168" dt="2024-07-26T20:23:42.804"/>
    <p1510:client id="{D7D87B08-5F3A-355A-9F96-69744648F71E}" v="723" dt="2024-07-26T17:38:26.6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7/26/2024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7/26/2024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7/26/2024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7/26/2024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Carl Jordan N445</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596668" cy="4110962"/>
          </a:xfrm>
        </p:spPr>
        <p:txBody>
          <a:bodyPr numCol="2">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Growth, expansion to land around us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Better communication between everyone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Income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Extended service contracts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Tires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Maximize fluid exchange services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Bring in more customers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Shop Utilization </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Air condition the shop</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looking at the schedule to meet their customers on the drive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getting up when a vehicle pulls on the drive that is not their customer</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 appointment is potential work</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Utilize current clients to bring in more business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Outside event opportunities (charities, volunteering etc.)</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Advisors need minimum 7 appointments per day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Quick check presentation</a:t>
            </a:r>
          </a:p>
          <a:p>
            <a:pPr marR="0" lvl="0">
              <a:lnSpc>
                <a:spcPct val="107000"/>
              </a:lnSpc>
              <a:spcBef>
                <a:spcPts val="0"/>
              </a:spcBef>
              <a:spcAft>
                <a:spcPts val="80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Pick up and delivery</a:t>
            </a:r>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4229654"/>
          </a:xfrm>
        </p:spPr>
        <p:txBody>
          <a:bodyPr numCol="2">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Laziness - xx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Unwilling to learn - xx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Better communication between everyone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Lack of knowledge </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Internet/network failure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Electric vehicles.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Technology changing faster than we can learn - 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Bad attitudes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working to potential based on who is around</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listening and following up on processes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Self sufficiency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Texting advisors – techs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Stealing work, not giving it back to the original advisor/tech that quoted it</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Customer’s leaving due to bad service, repairs, mistakes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returning customer’s calls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following up on SOP parts</a:t>
            </a:r>
          </a:p>
          <a:p>
            <a:pPr marR="0" lvl="0">
              <a:lnSpc>
                <a:spcPct val="107000"/>
              </a:lnSpc>
              <a:spcBef>
                <a:spcPts val="0"/>
              </a:spcBef>
              <a:spcAft>
                <a:spcPts val="80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Checking for open recalls on all makes and models</a:t>
            </a:r>
          </a:p>
          <a:p>
            <a:endParaRPr lang="en-US"/>
          </a:p>
          <a:p>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3880773"/>
          </a:xfrm>
        </p:spPr>
        <p:txBody>
          <a:bodyPr vert="horz" lIns="91440" tIns="45720" rIns="91440" bIns="45720" rtlCol="0" anchor="t">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Improve communication between techs, advisors, and parts by utilizing </a:t>
            </a:r>
            <a:r>
              <a:rPr lang="en-US" sz="1700" kern="100" err="1">
                <a:effectLst/>
                <a:latin typeface="Aptos" panose="020B0004020202020204" pitchFamily="34" charset="0"/>
                <a:ea typeface="Aptos" panose="020B0004020202020204" pitchFamily="34" charset="0"/>
                <a:cs typeface="Times New Roman" panose="02020603050405020304" pitchFamily="18" charset="0"/>
              </a:rPr>
              <a:t>MyKaarma</a:t>
            </a:r>
            <a:r>
              <a:rPr lang="en-US" sz="1700" kern="100">
                <a:effectLst/>
                <a:latin typeface="Aptos" panose="020B0004020202020204" pitchFamily="34" charset="0"/>
                <a:ea typeface="Aptos" panose="020B0004020202020204" pitchFamily="34" charset="0"/>
                <a:cs typeface="Times New Roman" panose="02020603050405020304" pitchFamily="18" charset="0"/>
              </a:rPr>
              <a:t> messenger and email as opposed to texting  </a:t>
            </a:r>
          </a:p>
          <a:p>
            <a:pPr>
              <a:lnSpc>
                <a:spcPct val="107000"/>
              </a:lnSpc>
              <a:spcBef>
                <a:spcPts val="0"/>
              </a:spcBef>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0"/>
              </a:spcAft>
              <a:buFont typeface="Wingdings" panose="05000000000000000000" pitchFamily="2" charset="2"/>
              <a:buChar char="Ø"/>
            </a:pPr>
            <a:r>
              <a:rPr lang="en-US" sz="1700" kern="100">
                <a:effectLst/>
                <a:latin typeface="Aptos"/>
                <a:ea typeface="Aptos" panose="020B0004020202020204" pitchFamily="34" charset="0"/>
                <a:cs typeface="Times New Roman"/>
              </a:rPr>
              <a:t>Set up a technician email group</a:t>
            </a:r>
            <a:endParaRPr lang="en-US">
              <a:latin typeface="Aptos"/>
              <a:cs typeface="Times New Roman"/>
            </a:endParaRPr>
          </a:p>
          <a:p>
            <a:pPr>
              <a:lnSpc>
                <a:spcPct val="107000"/>
              </a:lnSpc>
              <a:spcBef>
                <a:spcPts val="0"/>
              </a:spcBef>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0"/>
              </a:spcAft>
              <a:buFont typeface="Wingdings" panose="05000000000000000000" pitchFamily="2" charset="2"/>
              <a:buChar char="Ø"/>
            </a:pPr>
            <a:r>
              <a:rPr lang="en-US" sz="1700" kern="100">
                <a:effectLst/>
                <a:latin typeface="Aptos"/>
                <a:ea typeface="Aptos" panose="020B0004020202020204" pitchFamily="34" charset="0"/>
                <a:cs typeface="Times New Roman"/>
              </a:rPr>
              <a:t>Special order parts follow up process</a:t>
            </a:r>
            <a:endParaRPr lang="en-US">
              <a:latin typeface="Aptos"/>
              <a:cs typeface="Times New Roman"/>
            </a:endParaRPr>
          </a:p>
          <a:p>
            <a:pPr>
              <a:lnSpc>
                <a:spcPct val="107000"/>
              </a:lnSpc>
              <a:spcBef>
                <a:spcPts val="0"/>
              </a:spcBef>
              <a:buFont typeface="Wingdings" panose="05000000000000000000" pitchFamily="2" charset="2"/>
              <a:buChar char="Ø"/>
            </a:pPr>
            <a:endParaRPr lang="en-US" sz="1700" kern="100">
              <a:latin typeface="Aptos"/>
              <a:ea typeface="Aptos" panose="020B0004020202020204" pitchFamily="34" charset="0"/>
              <a:cs typeface="Times New Roman"/>
            </a:endParaRPr>
          </a:p>
          <a:p>
            <a:pPr>
              <a:lnSpc>
                <a:spcPct val="107000"/>
              </a:lnSpc>
              <a:spcBef>
                <a:spcPts val="0"/>
              </a:spcBef>
              <a:buFont typeface="Wingdings" panose="05000000000000000000" pitchFamily="2" charset="2"/>
              <a:buChar char="Ø"/>
            </a:pPr>
            <a:r>
              <a:rPr lang="en-US" sz="1700" kern="100">
                <a:effectLst/>
                <a:latin typeface="Aptos"/>
                <a:ea typeface="Aptos" panose="020B0004020202020204" pitchFamily="34" charset="0"/>
                <a:cs typeface="Times New Roman"/>
              </a:rPr>
              <a:t>Increase </a:t>
            </a:r>
            <a:r>
              <a:rPr lang="en-US" sz="1700" kern="100" err="1">
                <a:effectLst/>
                <a:latin typeface="Aptos"/>
                <a:ea typeface="Aptos" panose="020B0004020202020204" pitchFamily="34" charset="0"/>
                <a:cs typeface="Times New Roman"/>
              </a:rPr>
              <a:t>MyKaarma</a:t>
            </a:r>
            <a:r>
              <a:rPr lang="en-US" sz="1700" kern="100">
                <a:effectLst/>
                <a:latin typeface="Aptos"/>
                <a:ea typeface="Aptos" panose="020B0004020202020204" pitchFamily="34" charset="0"/>
                <a:cs typeface="Times New Roman"/>
              </a:rPr>
              <a:t> video made by techs</a:t>
            </a:r>
            <a:r>
              <a:rPr lang="en-US" sz="1700" kern="100">
                <a:latin typeface="Aptos"/>
                <a:ea typeface="Aptos" panose="020B0004020202020204" pitchFamily="34" charset="0"/>
                <a:cs typeface="Times New Roman"/>
              </a:rPr>
              <a:t> </a:t>
            </a:r>
            <a:endParaRPr lang="en-US"/>
          </a:p>
          <a:p>
            <a:pPr>
              <a:lnSpc>
                <a:spcPct val="107000"/>
              </a:lnSpc>
              <a:spcBef>
                <a:spcPts val="0"/>
              </a:spcBef>
              <a:spcAft>
                <a:spcPts val="800"/>
              </a:spcAft>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800"/>
              </a:spcAft>
              <a:buFont typeface="Wingdings" panose="05000000000000000000" pitchFamily="2" charset="2"/>
              <a:buChar char="Ø"/>
            </a:pPr>
            <a:r>
              <a:rPr lang="en-US" sz="1700" kern="100">
                <a:effectLst/>
                <a:latin typeface="Aptos"/>
                <a:ea typeface="Aptos" panose="020B0004020202020204" pitchFamily="34" charset="0"/>
                <a:cs typeface="Times New Roman"/>
              </a:rPr>
              <a:t>Increase videos sent by advisors</a:t>
            </a:r>
            <a:endParaRPr lang="en-US">
              <a:latin typeface="Aptos"/>
              <a:cs typeface="Times New Roman"/>
            </a:endParaRPr>
          </a:p>
          <a:p>
            <a:endParaRPr lang="en-US"/>
          </a:p>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Analysis-Strategies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a:ea typeface="Aptos" panose="020B0004020202020204" pitchFamily="34" charset="0"/>
                <a:cs typeface="Times New Roman"/>
              </a:rPr>
              <a:t>Pick back up on quarterly meetings to discuss communication and improve them</a:t>
            </a:r>
          </a:p>
          <a:p>
            <a:pPr>
              <a:lnSpc>
                <a:spcPct val="107000"/>
              </a:lnSpc>
              <a:spcBef>
                <a:spcPts val="0"/>
              </a:spcBef>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0"/>
              </a:spcAft>
              <a:buFont typeface="Wingdings" panose="05000000000000000000" pitchFamily="2" charset="2"/>
              <a:buChar char="Ø"/>
            </a:pPr>
            <a:r>
              <a:rPr lang="en-US" sz="1700" kern="100">
                <a:effectLst/>
                <a:latin typeface="Aptos"/>
                <a:ea typeface="Aptos" panose="020B0004020202020204" pitchFamily="34" charset="0"/>
                <a:cs typeface="Times New Roman"/>
              </a:rPr>
              <a:t>Install a camera system in the shop to track technicians for accountability</a:t>
            </a:r>
          </a:p>
          <a:p>
            <a:pPr>
              <a:lnSpc>
                <a:spcPct val="107000"/>
              </a:lnSpc>
              <a:spcBef>
                <a:spcPts val="0"/>
              </a:spcBef>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0"/>
              </a:spcAft>
              <a:buFont typeface="Wingdings" panose="05000000000000000000" pitchFamily="2" charset="2"/>
              <a:buChar char="Ø"/>
            </a:pPr>
            <a:r>
              <a:rPr lang="en-US" sz="1700" kern="100">
                <a:effectLst/>
                <a:latin typeface="Aptos"/>
                <a:ea typeface="Aptos" panose="020B0004020202020204" pitchFamily="34" charset="0"/>
                <a:cs typeface="Times New Roman"/>
              </a:rPr>
              <a:t>Fixed ops email set up for announcements, concerns, etc..</a:t>
            </a:r>
          </a:p>
          <a:p>
            <a:pPr>
              <a:lnSpc>
                <a:spcPct val="107000"/>
              </a:lnSpc>
              <a:spcBef>
                <a:spcPts val="0"/>
              </a:spcBef>
              <a:spcAft>
                <a:spcPts val="800"/>
              </a:spcAft>
              <a:buFont typeface="Wingdings" panose="05000000000000000000" pitchFamily="2" charset="2"/>
              <a:buChar char="Ø"/>
            </a:pPr>
            <a:endParaRPr lang="en-US" sz="1700" kern="100">
              <a:latin typeface="Aptos"/>
              <a:ea typeface="Aptos" panose="020B0004020202020204" pitchFamily="34" charset="0"/>
              <a:cs typeface="Times New Roman"/>
            </a:endParaRPr>
          </a:p>
          <a:p>
            <a:pPr marR="0" lvl="0">
              <a:lnSpc>
                <a:spcPct val="107000"/>
              </a:lnSpc>
              <a:spcBef>
                <a:spcPts val="0"/>
              </a:spcBef>
              <a:spcAft>
                <a:spcPts val="800"/>
              </a:spcAft>
              <a:buFont typeface="Wingdings" panose="05000000000000000000" pitchFamily="2" charset="2"/>
              <a:buChar char="Ø"/>
            </a:pPr>
            <a:r>
              <a:rPr lang="en-US" sz="1700" kern="100">
                <a:effectLst/>
                <a:latin typeface="Aptos"/>
                <a:ea typeface="Aptos" panose="020B0004020202020204" pitchFamily="34" charset="0"/>
                <a:cs typeface="Times New Roman"/>
              </a:rPr>
              <a:t>Review </a:t>
            </a:r>
            <a:r>
              <a:rPr lang="en-US" sz="1700" kern="100" err="1">
                <a:effectLst/>
                <a:latin typeface="Aptos"/>
                <a:ea typeface="Aptos" panose="020B0004020202020204" pitchFamily="34" charset="0"/>
                <a:cs typeface="Times New Roman"/>
              </a:rPr>
              <a:t>MyKaarma</a:t>
            </a:r>
            <a:r>
              <a:rPr lang="en-US" sz="1700" kern="100">
                <a:effectLst/>
                <a:latin typeface="Aptos"/>
                <a:ea typeface="Aptos" panose="020B0004020202020204" pitchFamily="34" charset="0"/>
                <a:cs typeface="Times New Roman"/>
              </a:rPr>
              <a:t> goals and percentages in morning tech and advisor huddle once a week</a:t>
            </a:r>
          </a:p>
          <a:p>
            <a:endParaRPr lang="en-US"/>
          </a:p>
          <a:p>
            <a:endParaRPr lang="en-US"/>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marL="0" indent="0">
              <a:buNone/>
            </a:pPr>
            <a:r>
              <a:rPr lang="en-US"/>
              <a:t>Kevin Lutz(Service Director) to start up quarterly fixed ops meetings off sight so that we can discuss the SWOT analysis and ways to improve.</a:t>
            </a:r>
          </a:p>
          <a:p>
            <a:pPr marL="0" indent="0">
              <a:buNone/>
            </a:pPr>
            <a:r>
              <a:rPr lang="en-US"/>
              <a:t>Mike Nowiki(Part Manager) is going to get better control over our special tool room to alleviate missing tools.</a:t>
            </a:r>
          </a:p>
          <a:p>
            <a:pPr marL="0" indent="0">
              <a:buNone/>
            </a:pPr>
            <a:endParaRPr lang="en-US"/>
          </a:p>
          <a:p>
            <a:pPr marL="0" indent="0">
              <a:buNone/>
            </a:pPr>
            <a:endParaRPr lang="en-US"/>
          </a:p>
          <a:p>
            <a:pPr marL="0" indent="0">
              <a:buNone/>
            </a:pPr>
            <a:endParaRPr lang="en-US"/>
          </a:p>
          <a:p>
            <a:endParaRPr lang="en-US"/>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92486956"/>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a:solidFill>
                            <a:schemeClr val="tx1"/>
                          </a:solidFill>
                        </a:rPr>
                        <a:t>TASK</a:t>
                      </a:r>
                    </a:p>
                  </a:txBody>
                  <a:tcPr/>
                </a:tc>
                <a:tc>
                  <a:txBody>
                    <a:bodyPr/>
                    <a:lstStyle/>
                    <a:p>
                      <a:r>
                        <a:rPr lang="en-US">
                          <a:solidFill>
                            <a:schemeClr val="tx1"/>
                          </a:solidFill>
                        </a:rPr>
                        <a:t>Position responsible</a:t>
                      </a:r>
                    </a:p>
                  </a:txBody>
                  <a:tcPr/>
                </a:tc>
                <a:tc>
                  <a:txBody>
                    <a:bodyPr/>
                    <a:lstStyle/>
                    <a:p>
                      <a:r>
                        <a:rPr lang="en-US">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sz="1800" kern="1200">
                          <a:solidFill>
                            <a:schemeClr val="dk1"/>
                          </a:solidFill>
                          <a:effectLst/>
                          <a:latin typeface="+mn-lt"/>
                          <a:ea typeface="+mn-ea"/>
                          <a:cs typeface="+mn-cs"/>
                        </a:rPr>
                        <a:t>Set up quarterly meeting </a:t>
                      </a:r>
                      <a:endParaRPr lang="en-US"/>
                    </a:p>
                  </a:txBody>
                  <a:tcPr/>
                </a:tc>
                <a:tc>
                  <a:txBody>
                    <a:bodyPr/>
                    <a:lstStyle/>
                    <a:p>
                      <a:r>
                        <a:rPr lang="en-US"/>
                        <a:t>Service Manager</a:t>
                      </a:r>
                    </a:p>
                  </a:txBody>
                  <a:tcPr/>
                </a:tc>
                <a:tc>
                  <a:txBody>
                    <a:bodyPr/>
                    <a:lstStyle/>
                    <a:p>
                      <a:r>
                        <a:rPr lang="en-US"/>
                        <a:t>August</a:t>
                      </a:r>
                    </a:p>
                  </a:txBody>
                  <a:tcPr/>
                </a:tc>
                <a:extLst>
                  <a:ext uri="{0D108BD9-81ED-4DB2-BD59-A6C34878D82A}">
                    <a16:rowId xmlns:a16="http://schemas.microsoft.com/office/drawing/2014/main" val="2400365483"/>
                  </a:ext>
                </a:extLst>
              </a:tr>
              <a:tr h="565004">
                <a:tc>
                  <a:txBody>
                    <a:bodyPr/>
                    <a:lstStyle/>
                    <a:p>
                      <a:r>
                        <a:rPr lang="en-US"/>
                        <a:t>Install Shop Camera</a:t>
                      </a:r>
                    </a:p>
                  </a:txBody>
                  <a:tcPr/>
                </a:tc>
                <a:tc>
                  <a:txBody>
                    <a:bodyPr/>
                    <a:lstStyle/>
                    <a:p>
                      <a:r>
                        <a:rPr lang="en-US"/>
                        <a:t>Service Manager</a:t>
                      </a:r>
                    </a:p>
                  </a:txBody>
                  <a:tcPr/>
                </a:tc>
                <a:tc>
                  <a:txBody>
                    <a:bodyPr/>
                    <a:lstStyle/>
                    <a:p>
                      <a:endParaRPr lang="en-US"/>
                    </a:p>
                  </a:txBody>
                  <a:tcPr/>
                </a:tc>
                <a:extLst>
                  <a:ext uri="{0D108BD9-81ED-4DB2-BD59-A6C34878D82A}">
                    <a16:rowId xmlns:a16="http://schemas.microsoft.com/office/drawing/2014/main" val="107845787"/>
                  </a:ext>
                </a:extLst>
              </a:tr>
              <a:tr h="565004">
                <a:tc>
                  <a:txBody>
                    <a:bodyPr/>
                    <a:lstStyle/>
                    <a:p>
                      <a:r>
                        <a:rPr lang="en-US"/>
                        <a:t>Review Special Order Parts</a:t>
                      </a:r>
                    </a:p>
                  </a:txBody>
                  <a:tcPr/>
                </a:tc>
                <a:tc>
                  <a:txBody>
                    <a:bodyPr/>
                    <a:lstStyle/>
                    <a:p>
                      <a:r>
                        <a:rPr lang="en-US"/>
                        <a:t>Service &amp; Parts Managers</a:t>
                      </a:r>
                    </a:p>
                  </a:txBody>
                  <a:tcPr/>
                </a:tc>
                <a:tc>
                  <a:txBody>
                    <a:bodyPr/>
                    <a:lstStyle/>
                    <a:p>
                      <a:r>
                        <a:rPr lang="en-US"/>
                        <a:t>Weekly</a:t>
                      </a:r>
                    </a:p>
                  </a:txBody>
                  <a:tcPr/>
                </a:tc>
                <a:extLst>
                  <a:ext uri="{0D108BD9-81ED-4DB2-BD59-A6C34878D82A}">
                    <a16:rowId xmlns:a16="http://schemas.microsoft.com/office/drawing/2014/main" val="1530126605"/>
                  </a:ext>
                </a:extLst>
              </a:tr>
              <a:tr h="565004">
                <a:tc>
                  <a:txBody>
                    <a:bodyPr/>
                    <a:lstStyle/>
                    <a:p>
                      <a:r>
                        <a:rPr lang="en-US"/>
                        <a:t>Review </a:t>
                      </a:r>
                      <a:r>
                        <a:rPr lang="en-US" err="1"/>
                        <a:t>MyKaarma</a:t>
                      </a:r>
                      <a:r>
                        <a:rPr lang="en-US"/>
                        <a:t> %s</a:t>
                      </a:r>
                    </a:p>
                  </a:txBody>
                  <a:tcPr/>
                </a:tc>
                <a:tc>
                  <a:txBody>
                    <a:bodyPr/>
                    <a:lstStyle/>
                    <a:p>
                      <a:r>
                        <a:rPr lang="en-US"/>
                        <a:t>Service Manager</a:t>
                      </a:r>
                    </a:p>
                  </a:txBody>
                  <a:tcPr/>
                </a:tc>
                <a:tc>
                  <a:txBody>
                    <a:bodyPr/>
                    <a:lstStyle/>
                    <a:p>
                      <a:r>
                        <a:rPr lang="en-US"/>
                        <a:t>Weekly on Fridays</a:t>
                      </a:r>
                    </a:p>
                  </a:txBody>
                  <a:tcPr/>
                </a:tc>
                <a:extLst>
                  <a:ext uri="{0D108BD9-81ED-4DB2-BD59-A6C34878D82A}">
                    <a16:rowId xmlns:a16="http://schemas.microsoft.com/office/drawing/2014/main" val="1950345431"/>
                  </a:ext>
                </a:extLst>
              </a:tr>
              <a:tr h="565004">
                <a:tc>
                  <a:txBody>
                    <a:bodyPr/>
                    <a:lstStyle/>
                    <a:p>
                      <a:r>
                        <a:rPr lang="en-US"/>
                        <a:t>Team Building Event</a:t>
                      </a:r>
                    </a:p>
                  </a:txBody>
                  <a:tcPr/>
                </a:tc>
                <a:tc>
                  <a:txBody>
                    <a:bodyPr/>
                    <a:lstStyle/>
                    <a:p>
                      <a:r>
                        <a:rPr lang="en-US"/>
                        <a:t>Service Manager</a:t>
                      </a:r>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pPr marL="285750" indent="-285750"/>
            <a:r>
              <a:rPr lang="en-US"/>
              <a:t>Overall, we run a profitable fixed ops department.</a:t>
            </a:r>
          </a:p>
          <a:p>
            <a:pPr marL="285750" indent="-285750"/>
            <a:r>
              <a:rPr lang="en-US"/>
              <a:t> We have a lot of tenure with our people.</a:t>
            </a:r>
          </a:p>
          <a:p>
            <a:pPr marL="285750" indent="-285750">
              <a:buFont typeface="Wingdings 3"/>
            </a:pPr>
            <a:r>
              <a:rPr lang="en-US"/>
              <a:t>We are innovative and try to stay in the front of trends</a:t>
            </a:r>
          </a:p>
          <a:p>
            <a:pPr marL="285750" indent="-285750">
              <a:buFont typeface="Wingdings 3"/>
              <a:buChar char=""/>
            </a:pPr>
            <a:r>
              <a:rPr lang="en-US"/>
              <a:t>Our biggest opportunity is to watch our adjusted cost of labor and our policy.</a:t>
            </a:r>
          </a:p>
          <a:p>
            <a:pPr marL="0" indent="0">
              <a:buNone/>
            </a:pPr>
            <a:endParaRPr lang="en-US"/>
          </a:p>
          <a:p>
            <a:endParaRPr lang="en-US"/>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vert="horz" lIns="91440" tIns="45720" rIns="91440" bIns="45720" numCol="2" rtlCol="0" anchor="t">
            <a:normAutofit/>
          </a:bodyPr>
          <a:lstStyle/>
          <a:p>
            <a:pPr algn="l"/>
            <a:endParaRPr lang="en-US" sz="1800" b="0" i="0" u="none" strike="noStrike" baseline="0">
              <a:solidFill>
                <a:srgbClr val="000000"/>
              </a:solidFill>
              <a:latin typeface="Calibri" panose="020F0502020204030204" pitchFamily="34" charset="0"/>
            </a:endParaRPr>
          </a:p>
          <a:p>
            <a:r>
              <a:rPr lang="en-US" sz="1700" b="1" i="0" u="none" strike="noStrike" baseline="0">
                <a:solidFill>
                  <a:schemeClr val="tx1"/>
                </a:solidFill>
                <a:latin typeface="Calibri"/>
                <a:cs typeface="Calibri"/>
              </a:rPr>
              <a:t>Current practices</a:t>
            </a:r>
            <a:r>
              <a:rPr lang="en-US" sz="1700" b="1">
                <a:solidFill>
                  <a:schemeClr val="tx1"/>
                </a:solidFill>
                <a:latin typeface="Calibri"/>
                <a:cs typeface="Calibri"/>
              </a:rPr>
              <a:t> </a:t>
            </a:r>
            <a:endParaRPr lang="en-US" sz="1700" b="1">
              <a:solidFill>
                <a:schemeClr val="tx1"/>
              </a:solidFill>
              <a:latin typeface="Calibri" panose="020F0502020204030204" pitchFamily="34" charset="0"/>
              <a:cs typeface="Calibri"/>
            </a:endParaRPr>
          </a:p>
          <a:p>
            <a:pPr lvl="1">
              <a:buFont typeface="Wingdings" panose="05000000000000000000" pitchFamily="2" charset="2"/>
              <a:buChar char="Ø"/>
            </a:pPr>
            <a:r>
              <a:rPr lang="en-US" sz="1700" b="0" i="0" u="none" strike="noStrike" baseline="0">
                <a:solidFill>
                  <a:schemeClr val="tx1"/>
                </a:solidFill>
                <a:latin typeface="Calibri"/>
                <a:cs typeface="Calibri"/>
              </a:rPr>
              <a:t>Epsilon</a:t>
            </a:r>
          </a:p>
          <a:p>
            <a:pPr lvl="1">
              <a:buFont typeface="Wingdings" panose="05000000000000000000" pitchFamily="2" charset="2"/>
              <a:buChar char="Ø"/>
            </a:pPr>
            <a:r>
              <a:rPr lang="en-US" sz="1700">
                <a:solidFill>
                  <a:schemeClr val="tx1"/>
                </a:solidFill>
                <a:latin typeface="Calibri"/>
                <a:cs typeface="Calibri"/>
              </a:rPr>
              <a:t>Custom mailer/digital marketing</a:t>
            </a:r>
            <a:endParaRPr lang="en-US" sz="1700" b="0" i="0" u="none" strike="noStrike" baseline="0">
              <a:solidFill>
                <a:schemeClr val="tx1"/>
              </a:solidFill>
              <a:latin typeface="Calibri"/>
              <a:cs typeface="Calibri"/>
            </a:endParaRPr>
          </a:p>
          <a:p>
            <a:endParaRPr lang="en-US" sz="1700" b="1" i="0" u="none" strike="noStrike" baseline="0">
              <a:solidFill>
                <a:schemeClr val="tx1"/>
              </a:solidFill>
              <a:latin typeface="Calibri" panose="020F0502020204030204" pitchFamily="34" charset="0"/>
              <a:cs typeface="Calibri"/>
            </a:endParaRPr>
          </a:p>
          <a:p>
            <a:r>
              <a:rPr lang="en-US" sz="1700" b="1" i="0" u="none" strike="noStrike" baseline="0">
                <a:solidFill>
                  <a:schemeClr val="tx1"/>
                </a:solidFill>
                <a:latin typeface="Calibri"/>
                <a:cs typeface="Calibri"/>
              </a:rPr>
              <a:t>Goals for improvement</a:t>
            </a:r>
            <a:r>
              <a:rPr lang="en-US" sz="1700" b="1">
                <a:solidFill>
                  <a:schemeClr val="tx1"/>
                </a:solidFill>
                <a:latin typeface="Calibri"/>
                <a:cs typeface="Calibri"/>
              </a:rPr>
              <a:t> </a:t>
            </a:r>
            <a:endParaRPr lang="en-US" sz="1700" b="1" i="0" u="none" strike="noStrike" baseline="0">
              <a:solidFill>
                <a:schemeClr val="tx1"/>
              </a:solidFill>
              <a:latin typeface="Calibri" panose="020F0502020204030204" pitchFamily="34" charset="0"/>
              <a:cs typeface="Calibri"/>
            </a:endParaRPr>
          </a:p>
          <a:p>
            <a:pPr lvl="1"/>
            <a:r>
              <a:rPr lang="en-US" sz="1700">
                <a:solidFill>
                  <a:schemeClr val="tx1"/>
                </a:solidFill>
                <a:latin typeface="Calibri"/>
                <a:cs typeface="Calibri"/>
              </a:rPr>
              <a:t>Hire a Service BDM</a:t>
            </a:r>
          </a:p>
          <a:p>
            <a:endParaRPr lang="en-US" sz="1700" b="1" i="0" u="none" strike="noStrike" baseline="0">
              <a:solidFill>
                <a:schemeClr val="tx1"/>
              </a:solidFill>
              <a:latin typeface="Calibri" panose="020F0502020204030204" pitchFamily="34" charset="0"/>
              <a:cs typeface="Calibri"/>
            </a:endParaRPr>
          </a:p>
          <a:p>
            <a:endParaRPr lang="en-US" sz="1700" b="1">
              <a:solidFill>
                <a:schemeClr val="tx1"/>
              </a:solidFill>
              <a:latin typeface="Calibri" panose="020F0502020204030204" pitchFamily="34" charset="0"/>
              <a:cs typeface="Calibri"/>
            </a:endParaRPr>
          </a:p>
          <a:p>
            <a:pPr marL="0" indent="0">
              <a:buNone/>
            </a:pPr>
            <a:endParaRPr lang="en-US" sz="1700" b="1">
              <a:solidFill>
                <a:schemeClr val="tx1"/>
              </a:solidFill>
              <a:latin typeface="Calibri" panose="020F0502020204030204" pitchFamily="34" charset="0"/>
              <a:cs typeface="Calibri"/>
            </a:endParaRPr>
          </a:p>
          <a:p>
            <a:endParaRPr lang="en-US" sz="1700" b="1">
              <a:solidFill>
                <a:schemeClr val="tx1"/>
              </a:solidFill>
              <a:latin typeface="Calibri"/>
              <a:cs typeface="Calibri"/>
            </a:endParaRPr>
          </a:p>
          <a:p>
            <a:r>
              <a:rPr lang="en-US" sz="1700" b="1" i="0" u="none" strike="noStrike" baseline="0">
                <a:solidFill>
                  <a:schemeClr val="tx1"/>
                </a:solidFill>
                <a:latin typeface="Calibri"/>
                <a:cs typeface="Calibri"/>
              </a:rPr>
              <a:t>Plans to achieve your goals</a:t>
            </a:r>
            <a:r>
              <a:rPr lang="en-US" sz="1700">
                <a:solidFill>
                  <a:schemeClr val="tx1"/>
                </a:solidFill>
                <a:latin typeface="Calibri"/>
                <a:cs typeface="Calibri"/>
              </a:rPr>
              <a:t> </a:t>
            </a:r>
            <a:endParaRPr lang="en-US" sz="1700" b="0" i="0" u="none" strike="noStrike" baseline="0">
              <a:solidFill>
                <a:schemeClr val="tx1"/>
              </a:solidFill>
              <a:latin typeface="Calibri" panose="020F0502020204030204" pitchFamily="34" charset="0"/>
              <a:cs typeface="Calibri"/>
            </a:endParaRPr>
          </a:p>
          <a:p>
            <a:pPr lvl="1"/>
            <a:r>
              <a:rPr lang="en-US" sz="1700" b="0" i="0" u="none" strike="noStrike" baseline="0">
                <a:solidFill>
                  <a:schemeClr val="tx1"/>
                </a:solidFill>
                <a:latin typeface="Calibri"/>
                <a:cs typeface="Calibri"/>
              </a:rPr>
              <a:t>Hire a Service BDC to call manifest/customize marketing</a:t>
            </a:r>
          </a:p>
          <a:p>
            <a:pPr marL="457200" lvl="1" indent="0">
              <a:buNone/>
            </a:pPr>
            <a:endParaRPr lang="en-US" sz="1700" b="0" i="0" u="none" strike="noStrike" baseline="0">
              <a:solidFill>
                <a:schemeClr val="tx1"/>
              </a:solidFill>
              <a:latin typeface="Calibri" panose="020F0502020204030204" pitchFamily="34" charset="0"/>
              <a:cs typeface="Calibri"/>
            </a:endParaRPr>
          </a:p>
          <a:p>
            <a:r>
              <a:rPr lang="en-US" sz="1700" b="1" i="0" u="none" strike="noStrike" baseline="0">
                <a:solidFill>
                  <a:schemeClr val="tx1"/>
                </a:solidFill>
                <a:latin typeface="Calibri"/>
                <a:cs typeface="Calibri"/>
              </a:rPr>
              <a:t>Plans to evaluate your changes</a:t>
            </a:r>
            <a:r>
              <a:rPr lang="en-US" sz="1700" b="1">
                <a:solidFill>
                  <a:schemeClr val="tx1"/>
                </a:solidFill>
                <a:latin typeface="Calibri"/>
                <a:cs typeface="Calibri"/>
              </a:rPr>
              <a:t> </a:t>
            </a:r>
            <a:endParaRPr lang="en-US" sz="1700" b="1" i="0" u="none" strike="noStrike" baseline="0">
              <a:solidFill>
                <a:schemeClr val="tx1"/>
              </a:solidFill>
              <a:latin typeface="Calibri" panose="020F0502020204030204" pitchFamily="34" charset="0"/>
              <a:cs typeface="Calibri"/>
            </a:endParaRPr>
          </a:p>
          <a:p>
            <a:pPr lvl="1"/>
            <a:r>
              <a:rPr lang="en-US" sz="1700">
                <a:solidFill>
                  <a:schemeClr val="tx1"/>
                </a:solidFill>
                <a:latin typeface="Calibri"/>
                <a:cs typeface="Calibri"/>
              </a:rPr>
              <a:t>Monitor metrics weekly </a:t>
            </a:r>
            <a:endParaRPr lang="en-US" sz="1700" i="0" u="none" strike="noStrike" baseline="0">
              <a:solidFill>
                <a:schemeClr val="tx1"/>
              </a:solidFill>
              <a:latin typeface="Calibri" panose="020F0502020204030204" pitchFamily="34" charset="0"/>
              <a:cs typeface="Calibri"/>
            </a:endParaRPr>
          </a:p>
          <a:p>
            <a:endParaRPr lang="en-US" sz="170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002617"/>
          </a:xfrm>
        </p:spPr>
        <p:txBody>
          <a:bodyPr vert="horz" lIns="91440" tIns="45720" rIns="91440" bIns="45720" rtlCol="0" anchor="t">
            <a:normAutofit fontScale="92500" lnSpcReduction="2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ea typeface="Calibri"/>
                <a:cs typeface="Calibri"/>
              </a:rPr>
              <a:t>Current practices</a:t>
            </a:r>
            <a:r>
              <a:rPr lang="en-US">
                <a:solidFill>
                  <a:srgbClr val="221E1F"/>
                </a:solidFill>
                <a:latin typeface="Calibri"/>
                <a:ea typeface="Calibri"/>
                <a:cs typeface="Calibri"/>
              </a:rPr>
              <a:t> </a:t>
            </a:r>
            <a:endParaRPr lang="en-US" sz="1800" b="0" i="0" u="none" strike="noStrike" baseline="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a:solidFill>
                  <a:srgbClr val="221E1F"/>
                </a:solidFill>
                <a:latin typeface="Calibri"/>
                <a:ea typeface="Calibri"/>
                <a:cs typeface="Calibri"/>
              </a:rPr>
              <a:t>Monitor financial statement daily.</a:t>
            </a:r>
          </a:p>
          <a:p>
            <a:r>
              <a:rPr lang="en-US" sz="1800" b="0" i="0" u="none" strike="noStrike" baseline="0">
                <a:solidFill>
                  <a:srgbClr val="221E1F"/>
                </a:solidFill>
                <a:latin typeface="Calibri"/>
                <a:ea typeface="Calibri"/>
                <a:cs typeface="Calibri"/>
              </a:rPr>
              <a:t>Goals for improvement</a:t>
            </a:r>
            <a:endParaRPr lang="en-US">
              <a:solidFill>
                <a:srgbClr val="221E1F"/>
              </a:solidFill>
              <a:latin typeface="Calibri"/>
              <a:ea typeface="Calibri"/>
              <a:cs typeface="Calibri"/>
            </a:endParaRPr>
          </a:p>
          <a:p>
            <a:pPr marL="0" indent="0">
              <a:buNone/>
            </a:pPr>
            <a:r>
              <a:rPr lang="en-US">
                <a:latin typeface="Calibri"/>
                <a:cs typeface="Calibri"/>
              </a:rPr>
              <a:t>Reduce adjusted cost of labor.</a:t>
            </a:r>
          </a:p>
          <a:p>
            <a:r>
              <a:rPr lang="en-US" sz="1800" b="0" i="0" u="none" strike="noStrike" baseline="0">
                <a:solidFill>
                  <a:srgbClr val="221E1F"/>
                </a:solidFill>
                <a:latin typeface="Calibri"/>
                <a:ea typeface="Calibri"/>
                <a:cs typeface="Calibri"/>
              </a:rPr>
              <a:t>Plans to achieve your goals</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Graduate both ASEP students, one next year and the second in two years.  This will help with the adjusted cost of labor.  Work with advisors on dispatch to try to even out the hours per technician.</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Plans to evaluate your changes</a:t>
            </a:r>
            <a:endParaRPr lang="en-US">
              <a:solidFill>
                <a:srgbClr val="221E1F"/>
              </a:solidFill>
              <a:latin typeface="Calibri"/>
              <a:ea typeface="Calibri"/>
              <a:cs typeface="Calibri"/>
            </a:endParaRPr>
          </a:p>
          <a:p>
            <a:pPr marL="0" indent="0">
              <a:buNone/>
            </a:pPr>
            <a:r>
              <a:rPr lang="en-US">
                <a:solidFill>
                  <a:srgbClr val="221E1F"/>
                </a:solidFill>
                <a:latin typeface="Calibri"/>
                <a:ea typeface="Calibri"/>
                <a:cs typeface="Calibri"/>
              </a:rPr>
              <a:t>Monitor the financial statement.</a:t>
            </a:r>
          </a:p>
          <a:p>
            <a:pPr marL="0" indent="0">
              <a:buNone/>
            </a:pPr>
            <a:endParaRPr lang="en-US">
              <a:solidFill>
                <a:srgbClr val="221E1F"/>
              </a:solidFill>
              <a:latin typeface="Calibri"/>
              <a:ea typeface="Calibri"/>
              <a:cs typeface="Calibri"/>
            </a:endParaRPr>
          </a:p>
          <a:p>
            <a:endParaRPr lang="en-US"/>
          </a:p>
          <a:p>
            <a:endParaRPr lang="en-US"/>
          </a:p>
        </p:txBody>
      </p:sp>
      <p:pic>
        <p:nvPicPr>
          <p:cNvPr id="10" name="Content Placeholder 9" descr="A screenshot of a data sheet&#10;&#10;Description automatically generated">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754430" y="2293005"/>
            <a:ext cx="4965965" cy="2933348"/>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4688675"/>
          </a:xfrm>
        </p:spPr>
        <p:txBody>
          <a:bodyPr vert="horz" lIns="91440" tIns="45720" rIns="91440" bIns="45720" rtlCol="0" anchor="t">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dirty="0">
                <a:solidFill>
                  <a:srgbClr val="221E1F"/>
                </a:solidFill>
                <a:latin typeface="Calibri"/>
                <a:ea typeface="Calibri"/>
                <a:cs typeface="Calibri"/>
              </a:rPr>
              <a:t>Current practices</a:t>
            </a:r>
            <a:endParaRPr lang="en-US" dirty="0">
              <a:solidFill>
                <a:srgbClr val="221E1F"/>
              </a:solidFill>
              <a:latin typeface="Calibri"/>
              <a:ea typeface="Calibri"/>
              <a:cs typeface="Calibri"/>
            </a:endParaRPr>
          </a:p>
          <a:p>
            <a:pPr marL="0" indent="0">
              <a:buNone/>
            </a:pPr>
            <a:r>
              <a:rPr lang="en-US" dirty="0">
                <a:solidFill>
                  <a:srgbClr val="221E1F"/>
                </a:solidFill>
                <a:latin typeface="Calibri"/>
                <a:ea typeface="Calibri"/>
                <a:cs typeface="Calibri"/>
              </a:rPr>
              <a:t>We forecast our YTD average expenses and monitor daily through the financial statement. </a:t>
            </a:r>
            <a:endParaRPr lang="en-US" sz="1800" b="0" i="0" u="none" strike="noStrike" baseline="0">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dirty="0">
                <a:solidFill>
                  <a:srgbClr val="221E1F"/>
                </a:solidFill>
                <a:latin typeface="Calibri"/>
                <a:ea typeface="Calibri"/>
                <a:cs typeface="Calibri"/>
              </a:rPr>
              <a:t>  </a:t>
            </a:r>
            <a:r>
              <a:rPr lang="en-US" sz="1800" b="0" i="0" u="none" strike="noStrike" baseline="0" dirty="0">
                <a:solidFill>
                  <a:srgbClr val="221E1F"/>
                </a:solidFill>
                <a:latin typeface="Calibri"/>
                <a:ea typeface="Calibri"/>
                <a:cs typeface="Calibri"/>
              </a:rPr>
              <a:t>Goals for improvement</a:t>
            </a:r>
            <a:r>
              <a:rPr lang="en-US" dirty="0">
                <a:solidFill>
                  <a:srgbClr val="221E1F"/>
                </a:solidFill>
                <a:latin typeface="Calibri"/>
                <a:ea typeface="Calibri"/>
                <a:cs typeface="Calibri"/>
              </a:rPr>
              <a:t> </a:t>
            </a:r>
            <a:endParaRPr lang="en-US">
              <a:solidFill>
                <a:srgbClr val="221E1F"/>
              </a:solidFill>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dirty="0">
                <a:solidFill>
                  <a:srgbClr val="221E1F"/>
                </a:solidFill>
                <a:latin typeface="Calibri"/>
                <a:ea typeface="Calibri"/>
                <a:cs typeface="Calibri"/>
              </a:rPr>
              <a:t>Continuous monitoring through the financial statement and schedule </a:t>
            </a:r>
            <a:r>
              <a:rPr lang="en-US">
                <a:solidFill>
                  <a:srgbClr val="221E1F"/>
                </a:solidFill>
                <a:latin typeface="Calibri"/>
                <a:ea typeface="Calibri"/>
                <a:cs typeface="Calibri"/>
              </a:rPr>
              <a:t>review. </a:t>
            </a:r>
          </a:p>
          <a:p>
            <a:r>
              <a:rPr lang="en-US" sz="1800" b="0" i="0" u="none" strike="noStrike" baseline="0" dirty="0">
                <a:solidFill>
                  <a:srgbClr val="221E1F"/>
                </a:solidFill>
                <a:latin typeface="Calibri"/>
                <a:ea typeface="Calibri"/>
                <a:cs typeface="Calibri"/>
              </a:rPr>
              <a:t>Plans to achieve your goals</a:t>
            </a:r>
            <a:r>
              <a:rPr lang="en-US" dirty="0">
                <a:solidFill>
                  <a:srgbClr val="221E1F"/>
                </a:solidFill>
                <a:latin typeface="Calibri"/>
                <a:ea typeface="Calibri"/>
                <a:cs typeface="Calibri"/>
              </a:rPr>
              <a:t> </a:t>
            </a:r>
            <a:endParaRPr lang="en-US" sz="1800" b="0" i="0" u="none" strike="noStrike" baseline="0">
              <a:solidFill>
                <a:srgbClr val="221E1F"/>
              </a:solidFill>
              <a:latin typeface="Calibri" panose="020F0502020204030204" pitchFamily="34" charset="0"/>
              <a:ea typeface="Calibri"/>
              <a:cs typeface="Calibri"/>
            </a:endParaRPr>
          </a:p>
          <a:p>
            <a:pPr marL="0" indent="0">
              <a:buNone/>
            </a:pPr>
            <a:r>
              <a:rPr lang="en-US" dirty="0">
                <a:solidFill>
                  <a:srgbClr val="221E1F"/>
                </a:solidFill>
                <a:latin typeface="Calibri"/>
                <a:ea typeface="Calibri"/>
                <a:cs typeface="Calibri"/>
              </a:rPr>
              <a:t>Check expenses daily to catch any inconsistencies.</a:t>
            </a:r>
          </a:p>
          <a:p>
            <a:r>
              <a:rPr lang="en-US" sz="1800" b="0" i="0" u="none" strike="noStrike" baseline="0" dirty="0">
                <a:solidFill>
                  <a:srgbClr val="221E1F"/>
                </a:solidFill>
                <a:latin typeface="Calibri"/>
                <a:ea typeface="Calibri"/>
                <a:cs typeface="Calibri"/>
              </a:rPr>
              <a:t>Plans to evaluate your changes</a:t>
            </a:r>
            <a:endParaRPr lang="en-US" dirty="0">
              <a:solidFill>
                <a:srgbClr val="221E1F"/>
              </a:solidFill>
              <a:latin typeface="Calibri" panose="020F0502020204030204" pitchFamily="34" charset="0"/>
              <a:ea typeface="Calibri"/>
              <a:cs typeface="Calibri"/>
            </a:endParaRPr>
          </a:p>
          <a:p>
            <a:pPr marL="0" indent="0">
              <a:buNone/>
            </a:pPr>
            <a:r>
              <a:rPr lang="en-US" dirty="0">
                <a:solidFill>
                  <a:srgbClr val="221E1F"/>
                </a:solidFill>
                <a:latin typeface="Calibri"/>
                <a:ea typeface="Calibri"/>
                <a:cs typeface="Calibri"/>
              </a:rPr>
              <a:t>Compare YTD average expenses with current monthly expenses with the goal in mind to be under.</a:t>
            </a:r>
            <a:endParaRPr lang="en-US" sz="1800" b="0" i="0" u="none" strike="noStrike" baseline="0" dirty="0">
              <a:solidFill>
                <a:srgbClr val="221E1F"/>
              </a:solidFill>
              <a:latin typeface="Calibri" panose="020F0502020204030204" pitchFamily="34" charset="0"/>
              <a:ea typeface="Calibri"/>
              <a:cs typeface="Calibri"/>
            </a:endParaRPr>
          </a:p>
          <a:p>
            <a:pPr marL="0" indent="0">
              <a:buNone/>
            </a:pPr>
            <a:endParaRPr lang="en-US" dirty="0">
              <a:solidFill>
                <a:srgbClr val="221E1F"/>
              </a:solidFill>
              <a:latin typeface="Calibri" panose="020F0502020204030204" pitchFamily="34" charset="0"/>
              <a:ea typeface="Calibri"/>
              <a:cs typeface="Calibri"/>
            </a:endParaRPr>
          </a:p>
          <a:p>
            <a:pPr marL="0" indent="0">
              <a:buNone/>
            </a:pPr>
            <a:endParaRPr lang="en-US">
              <a:solidFill>
                <a:srgbClr val="221E1F"/>
              </a:solidFill>
              <a:latin typeface="Calibri"/>
              <a:ea typeface="Calibri"/>
              <a:cs typeface="Calibri"/>
            </a:endParaRPr>
          </a:p>
          <a:p>
            <a:pPr marL="0" indent="0">
              <a:buNone/>
            </a:pPr>
            <a:endParaRPr lang="en-US">
              <a:solidFill>
                <a:srgbClr val="221E1F"/>
              </a:solidFill>
              <a:latin typeface="Calibri"/>
              <a:ea typeface="Calibri"/>
              <a:cs typeface="Calibri"/>
            </a:endParaRPr>
          </a:p>
          <a:p>
            <a:pPr marL="0" indent="0">
              <a:buNone/>
            </a:pPr>
            <a:endParaRPr lang="en-US">
              <a:solidFill>
                <a:srgbClr val="221E1F"/>
              </a:solidFill>
              <a:latin typeface="Calibri"/>
              <a:ea typeface="Calibri"/>
              <a:cs typeface="Calibri"/>
            </a:endParaRPr>
          </a:p>
          <a:p>
            <a:endParaRPr lang="en-US">
              <a:solidFill>
                <a:srgbClr val="221E1F"/>
              </a:solidFill>
              <a:latin typeface="Calibri"/>
              <a:cs typeface="Calibri"/>
            </a:endParaRPr>
          </a:p>
          <a:p>
            <a:endParaRPr lang="en-US"/>
          </a:p>
        </p:txBody>
      </p:sp>
      <p:pic>
        <p:nvPicPr>
          <p:cNvPr id="6" name="Content Placeholder 5" descr="A screenshot of a computer&#10;&#10;Description automatically generated">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344385" y="2266973"/>
            <a:ext cx="4480060" cy="368304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4579272"/>
          </a:xfrm>
        </p:spPr>
        <p:txBody>
          <a:bodyPr vert="horz" lIns="91440" tIns="45720" rIns="91440" bIns="45720" rtlCol="0" anchor="t">
            <a:normAutofit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ea typeface="Calibri"/>
                <a:cs typeface="Calibri"/>
              </a:rPr>
              <a:t>Current practices</a:t>
            </a:r>
            <a:r>
              <a:rPr lang="en-US">
                <a:solidFill>
                  <a:srgbClr val="221E1F"/>
                </a:solidFill>
                <a:latin typeface="Calibri"/>
                <a:ea typeface="Calibri"/>
                <a:cs typeface="Calibri"/>
              </a:rPr>
              <a:t> </a:t>
            </a:r>
            <a:endParaRPr lang="en-US" sz="1800" b="0" i="0" u="none" strike="noStrike" baseline="0">
              <a:solidFill>
                <a:srgbClr val="221E1F"/>
              </a:solidFill>
              <a:latin typeface="Calibri" panose="020F0502020204030204" pitchFamily="34" charset="0"/>
              <a:ea typeface="Calibri"/>
              <a:cs typeface="Calibri"/>
            </a:endParaRPr>
          </a:p>
          <a:p>
            <a:pPr marL="0" indent="0">
              <a:buNone/>
            </a:pPr>
            <a:r>
              <a:rPr lang="en-US">
                <a:solidFill>
                  <a:srgbClr val="221E1F"/>
                </a:solidFill>
                <a:latin typeface="Calibri"/>
                <a:ea typeface="Calibri"/>
                <a:cs typeface="Calibri"/>
              </a:rPr>
              <a:t>Daily tech/ advisor pace report that monitors performance.</a:t>
            </a:r>
          </a:p>
          <a:p>
            <a:r>
              <a:rPr lang="en-US" sz="1800" b="0" i="0" u="none" strike="noStrike" baseline="0">
                <a:solidFill>
                  <a:srgbClr val="221E1F"/>
                </a:solidFill>
                <a:latin typeface="Calibri"/>
                <a:ea typeface="Calibri"/>
                <a:cs typeface="Calibri"/>
              </a:rPr>
              <a:t>Goals for improvement</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We want to get a better turn time per lift.</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Plans to achieve your goals</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Daily tech/advisor team meeting to monitor progress and determine if we need to pull the vehicle off the lift or wait on parts.</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Plans to evaluate your changes</a:t>
            </a:r>
            <a:r>
              <a:rPr lang="en-US">
                <a:solidFill>
                  <a:srgbClr val="221E1F"/>
                </a:solidFill>
                <a:latin typeface="Calibri"/>
                <a:ea typeface="Calibri"/>
                <a:cs typeface="Calibri"/>
              </a:rPr>
              <a:t> </a:t>
            </a:r>
            <a:endParaRPr lang="en-US" sz="1800" b="0" i="0" u="none" strike="noStrike" baseline="0">
              <a:solidFill>
                <a:srgbClr val="221E1F"/>
              </a:solidFill>
              <a:latin typeface="Calibri" panose="020F0502020204030204" pitchFamily="34" charset="0"/>
              <a:ea typeface="Calibri"/>
              <a:cs typeface="Calibri"/>
            </a:endParaRPr>
          </a:p>
          <a:p>
            <a:pPr marL="0" indent="0">
              <a:buNone/>
            </a:pPr>
            <a:r>
              <a:rPr lang="en-US">
                <a:solidFill>
                  <a:srgbClr val="221E1F"/>
                </a:solidFill>
                <a:latin typeface="Calibri"/>
                <a:ea typeface="Calibri"/>
                <a:cs typeface="Calibri"/>
              </a:rPr>
              <a:t>Monitor shop proficiency.</a:t>
            </a:r>
          </a:p>
          <a:p>
            <a:endParaRPr lang="en-US"/>
          </a:p>
        </p:txBody>
      </p:sp>
      <p:pic>
        <p:nvPicPr>
          <p:cNvPr id="6" name="Content Placeholder 5" descr="A screenshot of a service report&#10;&#10;Description automatically generated">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5221381" y="889240"/>
            <a:ext cx="6388019" cy="5363786"/>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4198272"/>
          </a:xfrm>
        </p:spPr>
        <p:txBody>
          <a:bodyPr vert="horz" lIns="91440" tIns="45720" rIns="91440" bIns="45720" rtlCol="0" anchor="t">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a:ea typeface="Calibri"/>
                <a:cs typeface="Calibri"/>
              </a:rPr>
              <a:t>Current practices</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We clean daily and review open repair orders and SOPs to increase our productivity.  We use Traver Connect to set appointments.</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Goals for improvement</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We need to work on our retention to boost our daily appointments. </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Plans to achieve your goals</a:t>
            </a:r>
            <a:r>
              <a:rPr lang="en-US">
                <a:solidFill>
                  <a:srgbClr val="221E1F"/>
                </a:solidFill>
                <a:latin typeface="Calibri"/>
                <a:ea typeface="Calibri"/>
                <a:cs typeface="Calibri"/>
              </a:rPr>
              <a:t> </a:t>
            </a:r>
          </a:p>
          <a:p>
            <a:pPr marL="0" indent="0">
              <a:buNone/>
            </a:pPr>
            <a:r>
              <a:rPr lang="en-US">
                <a:solidFill>
                  <a:srgbClr val="221E1F"/>
                </a:solidFill>
                <a:latin typeface="Calibri"/>
                <a:ea typeface="Calibri"/>
                <a:cs typeface="Calibri"/>
              </a:rPr>
              <a:t>Market to lost customers.</a:t>
            </a:r>
            <a:endParaRPr lang="en-US" sz="1800" b="0" i="0" u="none" strike="noStrike" baseline="0">
              <a:solidFill>
                <a:srgbClr val="221E1F"/>
              </a:solidFill>
              <a:latin typeface="Calibri" panose="020F0502020204030204" pitchFamily="34" charset="0"/>
              <a:ea typeface="Calibri"/>
              <a:cs typeface="Calibri"/>
            </a:endParaRPr>
          </a:p>
          <a:p>
            <a:r>
              <a:rPr lang="en-US" sz="1800" b="0" i="0" u="none" strike="noStrike" baseline="0">
                <a:solidFill>
                  <a:srgbClr val="221E1F"/>
                </a:solidFill>
                <a:latin typeface="Calibri"/>
                <a:ea typeface="Calibri"/>
                <a:cs typeface="Calibri"/>
              </a:rPr>
              <a:t>Plans to evaluate your changes</a:t>
            </a:r>
            <a:r>
              <a:rPr lang="en-US">
                <a:solidFill>
                  <a:srgbClr val="221E1F"/>
                </a:solidFill>
                <a:latin typeface="Calibri"/>
                <a:ea typeface="Calibri"/>
                <a:cs typeface="Calibri"/>
              </a:rPr>
              <a:t> </a:t>
            </a:r>
            <a:endParaRPr lang="en-US" sz="1800" b="0" i="0" u="none" strike="noStrike" baseline="0">
              <a:solidFill>
                <a:srgbClr val="221E1F"/>
              </a:solidFill>
              <a:latin typeface="Calibri" panose="020F0502020204030204" pitchFamily="34" charset="0"/>
              <a:ea typeface="Calibri"/>
              <a:cs typeface="Calibri"/>
            </a:endParaRPr>
          </a:p>
          <a:p>
            <a:pPr marL="0" indent="0">
              <a:buNone/>
            </a:pPr>
            <a:r>
              <a:rPr lang="en-US">
                <a:solidFill>
                  <a:srgbClr val="221E1F"/>
                </a:solidFill>
                <a:latin typeface="Calibri"/>
                <a:ea typeface="Calibri"/>
                <a:cs typeface="Calibri"/>
              </a:rPr>
              <a:t>Daily appointment review.</a:t>
            </a:r>
          </a:p>
          <a:p>
            <a:endParaRPr lang="en-US"/>
          </a:p>
        </p:txBody>
      </p:sp>
      <p:pic>
        <p:nvPicPr>
          <p:cNvPr id="6" name="Content Placeholder 5" descr="A screenshot of a blue and yellow screen&#10;&#10;Description automatically generated">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988528" y="1736231"/>
            <a:ext cx="3292414" cy="431320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vert="horz" lIns="91440" tIns="45720" rIns="91440" bIns="45720" rtlCol="0" anchor="t">
            <a:normAutofit lnSpcReduction="10000"/>
          </a:bodyPr>
          <a:lstStyle/>
          <a:p>
            <a:r>
              <a:rPr lang="en-US"/>
              <a:t>Details from discussions that you had with the service manager about your repair order analysis.</a:t>
            </a:r>
          </a:p>
          <a:p>
            <a:pPr marL="0" indent="0">
              <a:buNone/>
            </a:pPr>
            <a:r>
              <a:rPr lang="en-US"/>
              <a:t>We have too many one-item repair orders.  We need to review our competitive and maintenance labor operations to be sure they are updated. We have a lot of vehicles older than 2020, which means we are not retaining our newer customers.  We hired a service BDC agent to help call the manifest list to boost our retention number.</a:t>
            </a:r>
          </a:p>
        </p:txBody>
      </p:sp>
      <p:pic>
        <p:nvPicPr>
          <p:cNvPr id="5" name="Picture 4">
            <a:extLst>
              <a:ext uri="{FF2B5EF4-FFF2-40B4-BE49-F238E27FC236}">
                <a16:creationId xmlns:a16="http://schemas.microsoft.com/office/drawing/2014/main" id="{BF0A1B91-8A33-EECD-344D-EF494CEF8193}"/>
              </a:ext>
            </a:extLst>
          </p:cNvPr>
          <p:cNvPicPr>
            <a:picLocks noChangeAspect="1"/>
          </p:cNvPicPr>
          <p:nvPr/>
        </p:nvPicPr>
        <p:blipFill>
          <a:blip r:embed="rId2"/>
          <a:stretch>
            <a:fillRect/>
          </a:stretch>
        </p:blipFill>
        <p:spPr>
          <a:xfrm>
            <a:off x="4862131" y="1267057"/>
            <a:ext cx="6655096" cy="503730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09159"/>
            <a:ext cx="8596668" cy="4332203"/>
          </a:xfrm>
        </p:spPr>
        <p:txBody>
          <a:bodyPr numCol="2">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Ability to come together and work to achieve a single purpose.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Experience due to length of time on the job - 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Strong leadership among lead technicians.  Adryan, Tate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Experience with diverse technicians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Good rapport with parts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Steady flow of work</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Dedication</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Work Ethic</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Advisor tenure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Reputation</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Client relationships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Turning vehicles around quickly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High CSI</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Management</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Have tools and order what we need</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Communication between advisors, customers, techs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Building customer relationships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Bilingual</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Tenured advisors - x</a:t>
            </a:r>
          </a:p>
          <a:p>
            <a:pPr marR="0" lvl="0">
              <a:lnSpc>
                <a:spcPct val="107000"/>
              </a:lnSpc>
              <a:spcBef>
                <a:spcPts val="0"/>
              </a:spcBef>
              <a:spcAft>
                <a:spcPts val="0"/>
              </a:spcAft>
              <a:buFont typeface="Wingdings" panose="05000000000000000000" pitchFamily="2" charset="2"/>
              <a:buChar char="Ø"/>
            </a:pPr>
            <a:r>
              <a:rPr lang="en-US" sz="1700" kern="100" err="1">
                <a:effectLst/>
                <a:latin typeface="Aptos" panose="020B0004020202020204" pitchFamily="34" charset="0"/>
                <a:ea typeface="Aptos" panose="020B0004020202020204" pitchFamily="34" charset="0"/>
                <a:cs typeface="Times New Roman" panose="02020603050405020304" pitchFamily="18" charset="0"/>
              </a:rPr>
              <a:t>MyKaarma</a:t>
            </a:r>
            <a:r>
              <a:rPr lang="en-US" sz="1700" kern="100">
                <a:effectLst/>
                <a:latin typeface="Aptos" panose="020B0004020202020204" pitchFamily="34" charset="0"/>
                <a:ea typeface="Aptos" panose="020B0004020202020204" pitchFamily="34" charset="0"/>
                <a:cs typeface="Times New Roman" panose="02020603050405020304" pitchFamily="18" charset="0"/>
              </a:rPr>
              <a:t> - 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JL Warranty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Quick Check</a:t>
            </a:r>
          </a:p>
          <a:p>
            <a:pPr marR="0" lvl="0">
              <a:lnSpc>
                <a:spcPct val="107000"/>
              </a:lnSpc>
              <a:spcBef>
                <a:spcPts val="0"/>
              </a:spcBef>
              <a:spcAft>
                <a:spcPts val="80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Valet</a:t>
            </a:r>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00613"/>
            <a:ext cx="8596668" cy="4340749"/>
          </a:xfrm>
        </p:spPr>
        <p:txBody>
          <a:bodyPr numCol="2">
            <a:normAutofit/>
          </a:bodyPr>
          <a:lstStyle/>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Communication -xxx</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Communication between advisors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Communication between advisors and technicians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Willingness to take on smaller tickets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Depending on others for knowledge</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SOP follow up</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Technician Training</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Shop Cleanliness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Quality control on vehicles leaving the shop	</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Tools are not put back where they belong</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Relying on others (not everyone working at the same capacity)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Advisors not working cohesively</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Advisors only knowing about their own customers, lack of awareness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Grammer</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acknowledging customers on the drive or standing in the office</a:t>
            </a:r>
          </a:p>
          <a:p>
            <a:pPr marR="0" lvl="0">
              <a:lnSpc>
                <a:spcPct val="107000"/>
              </a:lnSpc>
              <a:spcBef>
                <a:spcPts val="0"/>
              </a:spcBef>
              <a:spcAft>
                <a:spcPts val="0"/>
              </a:spcAft>
              <a:buFont typeface="Wingdings" panose="05000000000000000000" pitchFamily="2" charset="2"/>
              <a:buChar char="Ø"/>
            </a:pPr>
            <a:r>
              <a:rPr lang="en-US" sz="1700" kern="100" err="1">
                <a:effectLst/>
                <a:latin typeface="Aptos" panose="020B0004020202020204" pitchFamily="34" charset="0"/>
                <a:ea typeface="Aptos" panose="020B0004020202020204" pitchFamily="34" charset="0"/>
                <a:cs typeface="Times New Roman" panose="02020603050405020304" pitchFamily="18" charset="0"/>
              </a:rPr>
              <a:t>MyKaarma</a:t>
            </a:r>
            <a:r>
              <a:rPr lang="en-US" sz="1700" kern="100">
                <a:effectLst/>
                <a:latin typeface="Aptos" panose="020B0004020202020204" pitchFamily="34" charset="0"/>
                <a:ea typeface="Aptos" panose="020B0004020202020204" pitchFamily="34" charset="0"/>
                <a:cs typeface="Times New Roman" panose="02020603050405020304" pitchFamily="18" charset="0"/>
              </a:rPr>
              <a:t> videos and </a:t>
            </a:r>
            <a:r>
              <a:rPr lang="en-US" sz="1700" kern="100" err="1">
                <a:effectLst/>
                <a:latin typeface="Aptos" panose="020B0004020202020204" pitchFamily="34" charset="0"/>
                <a:ea typeface="Aptos" panose="020B0004020202020204" pitchFamily="34" charset="0"/>
                <a:cs typeface="Times New Roman" panose="02020603050405020304" pitchFamily="18" charset="0"/>
              </a:rPr>
              <a:t>mpi’s</a:t>
            </a:r>
            <a:r>
              <a:rPr lang="en-US" sz="1700" kern="100">
                <a:effectLst/>
                <a:latin typeface="Aptos" panose="020B0004020202020204" pitchFamily="34" charset="0"/>
                <a:ea typeface="Aptos" panose="020B0004020202020204" pitchFamily="34" charset="0"/>
                <a:cs typeface="Times New Roman" panose="02020603050405020304" pitchFamily="18" charset="0"/>
              </a:rPr>
              <a:t>  sent from advisor to customers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updating customers</a:t>
            </a:r>
          </a:p>
          <a:p>
            <a:pPr marR="0" lvl="0">
              <a:lnSpc>
                <a:spcPct val="107000"/>
              </a:lnSpc>
              <a:spcBef>
                <a:spcPts val="0"/>
              </a:spcBef>
              <a:spcAft>
                <a:spcPts val="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reading recalls and procedures, following steps</a:t>
            </a:r>
          </a:p>
          <a:p>
            <a:pPr marR="0" lvl="0">
              <a:lnSpc>
                <a:spcPct val="107000"/>
              </a:lnSpc>
              <a:spcBef>
                <a:spcPts val="0"/>
              </a:spcBef>
              <a:spcAft>
                <a:spcPts val="800"/>
              </a:spcAft>
              <a:buFont typeface="Wingdings" panose="05000000000000000000" pitchFamily="2" charset="2"/>
              <a:buChar char="Ø"/>
            </a:pPr>
            <a:r>
              <a:rPr lang="en-US" sz="1700" kern="100">
                <a:effectLst/>
                <a:latin typeface="Aptos" panose="020B0004020202020204" pitchFamily="34" charset="0"/>
                <a:ea typeface="Aptos" panose="020B0004020202020204" pitchFamily="34" charset="0"/>
                <a:cs typeface="Times New Roman" panose="02020603050405020304" pitchFamily="18" charset="0"/>
              </a:rPr>
              <a:t>Not presenting quick check to customers</a:t>
            </a:r>
          </a:p>
          <a:p>
            <a:endParaRPr lang="en-US"/>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0</TotalTime>
  <Words>1073</Words>
  <Application>Microsoft Office PowerPoint</Application>
  <PresentationFormat>Widescreen</PresentationFormat>
  <Paragraphs>196</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Aptos</vt: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Carl Jordan</cp:lastModifiedBy>
  <cp:revision>125</cp:revision>
  <dcterms:created xsi:type="dcterms:W3CDTF">2022-12-04T13:10:55Z</dcterms:created>
  <dcterms:modified xsi:type="dcterms:W3CDTF">2024-07-26T20:44:13Z</dcterms:modified>
</cp:coreProperties>
</file>