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1"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5" d="100"/>
          <a:sy n="105" d="100"/>
        </p:scale>
        <p:origin x="83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9E3965E-AC41-4711-9D10-E25ABB132D86}"/>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90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645152"/>
            <a:ext cx="10058400" cy="1143000"/>
          </a:xfrm>
        </p:spPr>
        <p:txBody>
          <a:bodyPr lIns="91440" rIns="91440">
            <a:normAutofit/>
          </a:bodyPr>
          <a:lstStyle>
            <a:lvl1pPr marL="0" indent="0" algn="l">
              <a:buNone/>
              <a:defRPr sz="2400" cap="all" spc="200" baseline="0">
                <a:solidFill>
                  <a:schemeClr val="tx1"/>
                </a:solidFill>
                <a:latin typeface="+mn-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1F5DC8C3-BA5F-4EED-BB9A-A14272BD82A1}"/>
              </a:ext>
            </a:extLst>
          </p:cNvPr>
          <p:cNvCxnSpPr/>
          <p:nvPr/>
        </p:nvCxnSpPr>
        <p:spPr>
          <a:xfrm>
            <a:off x="1207658" y="4474741"/>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Date Placeholder 3">
            <a:extLst>
              <a:ext uri="{FF2B5EF4-FFF2-40B4-BE49-F238E27FC236}">
                <a16:creationId xmlns:a16="http://schemas.microsoft.com/office/drawing/2014/main" id="{9925CCF1-92C0-4AF3-BFAF-4921631915AB}"/>
              </a:ext>
            </a:extLst>
          </p:cNvPr>
          <p:cNvSpPr>
            <a:spLocks noGrp="1"/>
          </p:cNvSpPr>
          <p:nvPr>
            <p:ph type="dt" sz="half" idx="10"/>
          </p:nvPr>
        </p:nvSpPr>
        <p:spPr/>
        <p:txBody>
          <a:bodyPr/>
          <a:lstStyle/>
          <a:p>
            <a:fld id="{9184DA70-C731-4C70-880D-CCD4705E623C}" type="datetime1">
              <a:rPr lang="en-US" smtClean="0"/>
              <a:t>7/28/2024</a:t>
            </a:fld>
            <a:endParaRPr lang="en-US" dirty="0"/>
          </a:p>
        </p:txBody>
      </p:sp>
      <p:sp>
        <p:nvSpPr>
          <p:cNvPr id="5" name="Footer Placeholder 4">
            <a:extLst>
              <a:ext uri="{FF2B5EF4-FFF2-40B4-BE49-F238E27FC236}">
                <a16:creationId xmlns:a16="http://schemas.microsoft.com/office/drawing/2014/main" id="{051A78A9-3DFF-4937-A9F2-5D8CF495F3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FAEB271-5CC0-4759-BC6E-8BE53AB227C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873035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7D5506EE-1026-4F35-9ACC-BD05BE0F9B36}"/>
              </a:ext>
            </a:extLst>
          </p:cNvPr>
          <p:cNvSpPr>
            <a:spLocks noGrp="1"/>
          </p:cNvSpPr>
          <p:nvPr>
            <p:ph type="dt" sz="half" idx="10"/>
          </p:nvPr>
        </p:nvSpPr>
        <p:spPr/>
        <p:txBody>
          <a:bodyPr/>
          <a:lstStyle/>
          <a:p>
            <a:fld id="{B612A279-0833-481D-8C56-F67FD0AC6C50}" type="datetime1">
              <a:rPr lang="en-US" smtClean="0"/>
              <a:t>7/28/2024</a:t>
            </a:fld>
            <a:endParaRPr lang="en-US" dirty="0"/>
          </a:p>
        </p:txBody>
      </p:sp>
      <p:sp>
        <p:nvSpPr>
          <p:cNvPr id="8" name="Footer Placeholder 7">
            <a:extLst>
              <a:ext uri="{FF2B5EF4-FFF2-40B4-BE49-F238E27FC236}">
                <a16:creationId xmlns:a16="http://schemas.microsoft.com/office/drawing/2014/main" id="{B7696E5F-8D95-4450-AE52-5438E6EDE2B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999B2253-74CC-409E-BEB0-F8EFCFCB562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689623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1B68A5B-D9FA-424B-A4EB-30E7223836B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AF33D6B0-F070-45C4-A472-19F432BE3932}"/>
              </a:ext>
            </a:extLst>
          </p:cNvPr>
          <p:cNvSpPr>
            <a:spLocks noGrp="1"/>
          </p:cNvSpPr>
          <p:nvPr>
            <p:ph type="dt" sz="half" idx="10"/>
          </p:nvPr>
        </p:nvSpPr>
        <p:spPr/>
        <p:txBody>
          <a:bodyPr/>
          <a:lstStyle/>
          <a:p>
            <a:fld id="{6587DA83-5663-4C9C-B9AA-0B40A3DAFF81}" type="datetime1">
              <a:rPr lang="en-US" smtClean="0"/>
              <a:t>7/28/2024</a:t>
            </a:fld>
            <a:endParaRPr lang="en-US" dirty="0"/>
          </a:p>
        </p:txBody>
      </p:sp>
      <p:sp>
        <p:nvSpPr>
          <p:cNvPr id="8" name="Footer Placeholder 7">
            <a:extLst>
              <a:ext uri="{FF2B5EF4-FFF2-40B4-BE49-F238E27FC236}">
                <a16:creationId xmlns:a16="http://schemas.microsoft.com/office/drawing/2014/main" id="{9975399F-DAB2-410D-967F-ED17E6F796E7}"/>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F762A46F-6BE5-4D12-9412-5CA7672EA8EC}"/>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9570547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354D8B55-9EA8-4B81-8E84-9B93B0A27559}"/>
              </a:ext>
            </a:extLst>
          </p:cNvPr>
          <p:cNvSpPr>
            <a:spLocks noGrp="1"/>
          </p:cNvSpPr>
          <p:nvPr>
            <p:ph type="dt" sz="half" idx="10"/>
          </p:nvPr>
        </p:nvSpPr>
        <p:spPr/>
        <p:txBody>
          <a:bodyPr/>
          <a:lstStyle/>
          <a:p>
            <a:fld id="{4BE1D723-8F53-4F53-90B0-1982A396982E}" type="datetime1">
              <a:rPr lang="en-US" smtClean="0"/>
              <a:t>7/28/2024</a:t>
            </a:fld>
            <a:endParaRPr lang="en-US" dirty="0"/>
          </a:p>
        </p:txBody>
      </p:sp>
      <p:sp>
        <p:nvSpPr>
          <p:cNvPr id="8" name="Footer Placeholder 7">
            <a:extLst>
              <a:ext uri="{FF2B5EF4-FFF2-40B4-BE49-F238E27FC236}">
                <a16:creationId xmlns:a16="http://schemas.microsoft.com/office/drawing/2014/main" id="{062CA021-2578-47CB-822C-BDDFF7223B2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4AAB51D-4141-4682-9375-DAFD5FB9DD1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130593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585C21A-8B93-4657-B5DF-7EAEAD3BE127}"/>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90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663440"/>
            <a:ext cx="10058400" cy="1143000"/>
          </a:xfrm>
        </p:spPr>
        <p:txBody>
          <a:bodyPr lIns="91440" rIns="91440" anchor="t" anchorCtr="0">
            <a:normAutofit/>
          </a:bodyPr>
          <a:lstStyle>
            <a:lvl1pPr marL="0" indent="0">
              <a:buNone/>
              <a:defRPr sz="2400" cap="all" spc="200" baseline="0">
                <a:solidFill>
                  <a:schemeClr val="tx1"/>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cxnSp>
        <p:nvCxnSpPr>
          <p:cNvPr id="9" name="Straight Connector 8">
            <a:extLst>
              <a:ext uri="{FF2B5EF4-FFF2-40B4-BE49-F238E27FC236}">
                <a16:creationId xmlns:a16="http://schemas.microsoft.com/office/drawing/2014/main" id="{459DE2C1-4C52-40A3-8959-27B2C1BEBFF6}"/>
              </a:ext>
            </a:extLst>
          </p:cNvPr>
          <p:cNvCxnSpPr/>
          <p:nvPr/>
        </p:nvCxnSpPr>
        <p:spPr>
          <a:xfrm>
            <a:off x="1207658" y="4485132"/>
            <a:ext cx="987552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AAF2E137-EC28-48F8-9198-1F02539029B6}"/>
              </a:ext>
            </a:extLst>
          </p:cNvPr>
          <p:cNvSpPr>
            <a:spLocks noGrp="1"/>
          </p:cNvSpPr>
          <p:nvPr>
            <p:ph type="dt" sz="half" idx="10"/>
          </p:nvPr>
        </p:nvSpPr>
        <p:spPr/>
        <p:txBody>
          <a:bodyPr/>
          <a:lstStyle/>
          <a:p>
            <a:fld id="{97669AF7-7BEB-44E4-9852-375E34362B5B}" type="datetime1">
              <a:rPr lang="en-US" smtClean="0"/>
              <a:t>7/28/2024</a:t>
            </a:fld>
            <a:endParaRPr lang="en-US" dirty="0"/>
          </a:p>
        </p:txBody>
      </p:sp>
      <p:sp>
        <p:nvSpPr>
          <p:cNvPr id="8" name="Footer Placeholder 7">
            <a:extLst>
              <a:ext uri="{FF2B5EF4-FFF2-40B4-BE49-F238E27FC236}">
                <a16:creationId xmlns:a16="http://schemas.microsoft.com/office/drawing/2014/main" id="{189422CD-6F62-4DD6-89EF-07A60B42D219}"/>
              </a:ext>
            </a:extLst>
          </p:cNvPr>
          <p:cNvSpPr>
            <a:spLocks noGrp="1"/>
          </p:cNvSpPr>
          <p:nvPr>
            <p:ph type="ftr" sz="quarter" idx="11"/>
          </p:nvPr>
        </p:nvSpPr>
        <p:spPr/>
        <p:txBody>
          <a:bodyPr/>
          <a:lstStyle/>
          <a:p>
            <a:endParaRPr lang="en-US" dirty="0"/>
          </a:p>
        </p:txBody>
      </p:sp>
      <p:sp>
        <p:nvSpPr>
          <p:cNvPr id="11" name="Slide Number Placeholder 10">
            <a:extLst>
              <a:ext uri="{FF2B5EF4-FFF2-40B4-BE49-F238E27FC236}">
                <a16:creationId xmlns:a16="http://schemas.microsoft.com/office/drawing/2014/main" id="{69C6AFF8-42B4-4D05-969B-9F5FB335555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1942338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2120900"/>
            <a:ext cx="4639736" cy="37481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15944" y="2120900"/>
            <a:ext cx="4639736" cy="374819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5782D47D-B0DC-4C40-BCC6-BBBA32584A38}"/>
              </a:ext>
            </a:extLst>
          </p:cNvPr>
          <p:cNvSpPr>
            <a:spLocks noGrp="1"/>
          </p:cNvSpPr>
          <p:nvPr>
            <p:ph type="dt" sz="half" idx="10"/>
          </p:nvPr>
        </p:nvSpPr>
        <p:spPr/>
        <p:txBody>
          <a:bodyPr/>
          <a:lstStyle/>
          <a:p>
            <a:fld id="{BAAAC38D-0552-4C82-B593-E6124DFADBE2}" type="datetime1">
              <a:rPr lang="en-US" smtClean="0"/>
              <a:t>7/28/2024</a:t>
            </a:fld>
            <a:endParaRPr lang="en-US" dirty="0"/>
          </a:p>
        </p:txBody>
      </p:sp>
      <p:sp>
        <p:nvSpPr>
          <p:cNvPr id="9" name="Footer Placeholder 8">
            <a:extLst>
              <a:ext uri="{FF2B5EF4-FFF2-40B4-BE49-F238E27FC236}">
                <a16:creationId xmlns:a16="http://schemas.microsoft.com/office/drawing/2014/main" id="{4690D34E-7EBD-44B2-83CA-4C126A18D7EF}"/>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2AC511A1-9BBD-42DE-92FB-2AF44F8E97A9}"/>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7076213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958274"/>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15944" y="2057400"/>
            <a:ext cx="4639736" cy="736282"/>
          </a:xfrm>
        </p:spPr>
        <p:txBody>
          <a:bodyPr lIns="91440" rIns="91440" anchor="ctr">
            <a:normAutofit/>
          </a:bodyPr>
          <a:lstStyle>
            <a:lvl1pPr marL="0" indent="0">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15944" y="2958273"/>
            <a:ext cx="4639736" cy="291082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a:extLst>
              <a:ext uri="{FF2B5EF4-FFF2-40B4-BE49-F238E27FC236}">
                <a16:creationId xmlns:a16="http://schemas.microsoft.com/office/drawing/2014/main" id="{8AF8A515-AA94-45D1-9223-5C2272618D85}"/>
              </a:ext>
            </a:extLst>
          </p:cNvPr>
          <p:cNvSpPr>
            <a:spLocks noGrp="1"/>
          </p:cNvSpPr>
          <p:nvPr>
            <p:ph type="dt" sz="half" idx="10"/>
          </p:nvPr>
        </p:nvSpPr>
        <p:spPr/>
        <p:txBody>
          <a:bodyPr/>
          <a:lstStyle/>
          <a:p>
            <a:fld id="{D9DF0F1C-5577-4ACB-BB62-DF8F3C494C7E}" type="datetime1">
              <a:rPr lang="en-US" smtClean="0"/>
              <a:t>7/28/2024</a:t>
            </a:fld>
            <a:endParaRPr lang="en-US" dirty="0"/>
          </a:p>
        </p:txBody>
      </p:sp>
      <p:sp>
        <p:nvSpPr>
          <p:cNvPr id="11" name="Footer Placeholder 10">
            <a:extLst>
              <a:ext uri="{FF2B5EF4-FFF2-40B4-BE49-F238E27FC236}">
                <a16:creationId xmlns:a16="http://schemas.microsoft.com/office/drawing/2014/main" id="{D052F5BC-98E0-4D60-AD67-9547738B7DD4}"/>
              </a:ext>
            </a:extLst>
          </p:cNvPr>
          <p:cNvSpPr>
            <a:spLocks noGrp="1"/>
          </p:cNvSpPr>
          <p:nvPr>
            <p:ph type="ftr" sz="quarter" idx="11"/>
          </p:nvPr>
        </p:nvSpPr>
        <p:spPr/>
        <p:txBody>
          <a:bodyPr/>
          <a:lstStyle/>
          <a:p>
            <a:endParaRPr lang="en-US" dirty="0"/>
          </a:p>
        </p:txBody>
      </p:sp>
      <p:sp>
        <p:nvSpPr>
          <p:cNvPr id="12" name="Slide Number Placeholder 11">
            <a:extLst>
              <a:ext uri="{FF2B5EF4-FFF2-40B4-BE49-F238E27FC236}">
                <a16:creationId xmlns:a16="http://schemas.microsoft.com/office/drawing/2014/main" id="{A38552DC-952E-41EA-AAAF-C2187523C0B0}"/>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7988121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Date Placeholder 5">
            <a:extLst>
              <a:ext uri="{FF2B5EF4-FFF2-40B4-BE49-F238E27FC236}">
                <a16:creationId xmlns:a16="http://schemas.microsoft.com/office/drawing/2014/main" id="{7392073F-158F-44A3-8913-917AFFC1BC20}"/>
              </a:ext>
            </a:extLst>
          </p:cNvPr>
          <p:cNvSpPr>
            <a:spLocks noGrp="1"/>
          </p:cNvSpPr>
          <p:nvPr>
            <p:ph type="dt" sz="half" idx="10"/>
          </p:nvPr>
        </p:nvSpPr>
        <p:spPr/>
        <p:txBody>
          <a:bodyPr/>
          <a:lstStyle/>
          <a:p>
            <a:fld id="{1775B394-D9F9-4F0C-B15D-605F45CB9E9F}" type="datetime1">
              <a:rPr lang="en-US" smtClean="0"/>
              <a:t>7/28/2024</a:t>
            </a:fld>
            <a:endParaRPr lang="en-US" dirty="0"/>
          </a:p>
        </p:txBody>
      </p:sp>
      <p:sp>
        <p:nvSpPr>
          <p:cNvPr id="7" name="Footer Placeholder 6">
            <a:extLst>
              <a:ext uri="{FF2B5EF4-FFF2-40B4-BE49-F238E27FC236}">
                <a16:creationId xmlns:a16="http://schemas.microsoft.com/office/drawing/2014/main" id="{EED72207-24CA-42B7-A975-2F8E41CBA904}"/>
              </a:ext>
            </a:extLst>
          </p:cNvPr>
          <p:cNvSpPr>
            <a:spLocks noGrp="1"/>
          </p:cNvSpPr>
          <p:nvPr>
            <p:ph type="ftr" sz="quarter" idx="11"/>
          </p:nvPr>
        </p:nvSpPr>
        <p:spPr/>
        <p:txBody>
          <a:bodyPr/>
          <a:lstStyle/>
          <a:p>
            <a:endParaRPr lang="en-US" dirty="0"/>
          </a:p>
        </p:txBody>
      </p:sp>
      <p:sp>
        <p:nvSpPr>
          <p:cNvPr id="8" name="Slide Number Placeholder 7">
            <a:extLst>
              <a:ext uri="{FF2B5EF4-FFF2-40B4-BE49-F238E27FC236}">
                <a16:creationId xmlns:a16="http://schemas.microsoft.com/office/drawing/2014/main" id="{D01080F2-251A-4B88-9A62-16F46D724F83}"/>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8413215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8E9C91B-7EAD-4562-AB0E-DFB9663AECE3}"/>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a:extLst>
              <a:ext uri="{FF2B5EF4-FFF2-40B4-BE49-F238E27FC236}">
                <a16:creationId xmlns:a16="http://schemas.microsoft.com/office/drawing/2014/main" id="{94E9223F-721F-47BF-9FD5-0F8D12FF0DE1}"/>
              </a:ext>
            </a:extLst>
          </p:cNvPr>
          <p:cNvSpPr>
            <a:spLocks noGrp="1"/>
          </p:cNvSpPr>
          <p:nvPr>
            <p:ph type="dt" sz="half" idx="10"/>
          </p:nvPr>
        </p:nvSpPr>
        <p:spPr/>
        <p:txBody>
          <a:bodyPr/>
          <a:lstStyle/>
          <a:p>
            <a:fld id="{39667345-2558-425A-8533-9BFDBCE15005}" type="datetime1">
              <a:rPr lang="en-US" smtClean="0"/>
              <a:t>7/28/2024</a:t>
            </a:fld>
            <a:endParaRPr lang="en-US" dirty="0"/>
          </a:p>
        </p:txBody>
      </p:sp>
      <p:sp>
        <p:nvSpPr>
          <p:cNvPr id="3" name="Footer Placeholder 2">
            <a:extLst>
              <a:ext uri="{FF2B5EF4-FFF2-40B4-BE49-F238E27FC236}">
                <a16:creationId xmlns:a16="http://schemas.microsoft.com/office/drawing/2014/main" id="{05915714-6BBA-4593-8591-4E26F7D58D9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E06F857-D2E1-44DD-ABDD-EBB739645B67}"/>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8627073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90D66-BCB9-4229-A829-628874352AC0}"/>
              </a:ext>
            </a:extLst>
          </p:cNvPr>
          <p:cNvSpPr/>
          <p:nvPr/>
        </p:nvSpPr>
        <p:spPr>
          <a:xfrm>
            <a:off x="16" y="0"/>
            <a:ext cx="4654296"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43466" y="786383"/>
            <a:ext cx="3517567" cy="2093975"/>
          </a:xfrm>
        </p:spPr>
        <p:txBody>
          <a:bodyPr anchor="b">
            <a:normAutofit/>
          </a:bodyPr>
          <a:lstStyle>
            <a:lvl1pPr>
              <a:lnSpc>
                <a:spcPct val="90000"/>
              </a:lnSpc>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5458984" y="812799"/>
            <a:ext cx="5928344" cy="52947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43465" y="3043050"/>
            <a:ext cx="3517567" cy="3064505"/>
          </a:xfrm>
        </p:spPr>
        <p:txBody>
          <a:bodyPr lIns="91440" rIns="91440">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43464" y="6446520"/>
            <a:ext cx="3517568" cy="365125"/>
          </a:xfrm>
        </p:spPr>
        <p:txBody>
          <a:bodyPr/>
          <a:lstStyle>
            <a:lvl1pPr algn="l">
              <a:defRPr/>
            </a:lvl1pPr>
          </a:lstStyle>
          <a:p>
            <a:fld id="{92BEA474-078D-4E9B-9B14-09A87B19DC46}" type="datetime1">
              <a:rPr lang="en-US" smtClean="0"/>
              <a:t>7/28/2024</a:t>
            </a:fld>
            <a:endParaRPr lang="en-US" dirty="0"/>
          </a:p>
        </p:txBody>
      </p:sp>
      <p:sp>
        <p:nvSpPr>
          <p:cNvPr id="6" name="Footer Placeholder 5"/>
          <p:cNvSpPr>
            <a:spLocks noGrp="1"/>
          </p:cNvSpPr>
          <p:nvPr>
            <p:ph type="ftr" sz="quarter" idx="11"/>
          </p:nvPr>
        </p:nvSpPr>
        <p:spPr>
          <a:xfrm>
            <a:off x="5458983" y="6446520"/>
            <a:ext cx="5334019"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4145981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A134939-39C0-4522-A125-A13DFDA66490}"/>
              </a:ext>
            </a:extLst>
          </p:cNvPr>
          <p:cNvSpPr/>
          <p:nvPr/>
        </p:nvSpPr>
        <p:spPr>
          <a:xfrm>
            <a:off x="0" y="4578350"/>
            <a:ext cx="12188825" cy="227965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5" y="0"/>
            <a:ext cx="12191985" cy="4578350"/>
          </a:xfrm>
          <a:solidFill>
            <a:schemeClr val="bg1">
              <a:lumMod val="85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1097279" y="4799362"/>
            <a:ext cx="10113645" cy="743682"/>
          </a:xfrm>
        </p:spPr>
        <p:txBody>
          <a:bodyPr tIns="0" bIns="0" anchor="b">
            <a:noAutofit/>
          </a:bodyPr>
          <a:lstStyle>
            <a:lvl1pPr>
              <a:defRPr sz="36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715000"/>
            <a:ext cx="10113264" cy="609600"/>
          </a:xfrm>
        </p:spPr>
        <p:txBody>
          <a:bodyPr lIns="91440" tIns="0" rIns="91440" bIns="0">
            <a:normAutofit/>
          </a:bodyPr>
          <a:lstStyle>
            <a:lvl1pPr marL="0" indent="0">
              <a:spcBef>
                <a:spcPts val="0"/>
              </a:spcBef>
              <a:spcAft>
                <a:spcPts val="600"/>
              </a:spcAft>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fld id="{4907D986-8816-4272-A432-0437A28A9828}" type="datetime1">
              <a:rPr lang="en-US" smtClean="0"/>
              <a:t>7/28/2024</a:t>
            </a:fld>
            <a:endParaRPr lang="en-US" dirty="0"/>
          </a:p>
        </p:txBody>
      </p:sp>
      <p:sp>
        <p:nvSpPr>
          <p:cNvPr id="6" name="Footer Placeholder 5"/>
          <p:cNvSpPr>
            <a:spLocks noGrp="1"/>
          </p:cNvSpPr>
          <p:nvPr>
            <p:ph type="ftr" sz="quarter" idx="11"/>
          </p:nvPr>
        </p:nvSpPr>
        <p:spPr>
          <a:xfrm>
            <a:off x="1097279" y="6446838"/>
            <a:ext cx="6818262" cy="365125"/>
          </a:xfrm>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0923368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6A0E3C-60E6-4F39-BC55-5F7C224E1F7C}"/>
              </a:ext>
            </a:extLst>
          </p:cNvPr>
          <p:cNvSpPr/>
          <p:nvPr/>
        </p:nvSpPr>
        <p:spPr>
          <a:xfrm>
            <a:off x="3175" y="6400800"/>
            <a:ext cx="12188825"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2108201"/>
            <a:ext cx="10058400" cy="3760891"/>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218426" y="6446838"/>
            <a:ext cx="2584850" cy="365125"/>
          </a:xfrm>
          <a:prstGeom prst="rect">
            <a:avLst/>
          </a:prstGeom>
        </p:spPr>
        <p:txBody>
          <a:bodyPr vert="horz" lIns="91440" tIns="45720" rIns="91440" bIns="45720" rtlCol="0" anchor="ctr"/>
          <a:lstStyle>
            <a:lvl1pPr algn="r">
              <a:defRPr sz="800">
                <a:solidFill>
                  <a:srgbClr val="FFFFFF"/>
                </a:solidFill>
              </a:defRPr>
            </a:lvl1pPr>
          </a:lstStyle>
          <a:p>
            <a:fld id="{62D6E202-B606-4609-B914-27C9371A1F6D}" type="datetime1">
              <a:rPr lang="en-US" smtClean="0"/>
              <a:t>7/28/2024</a:t>
            </a:fld>
            <a:endParaRPr lang="en-US" dirty="0"/>
          </a:p>
        </p:txBody>
      </p:sp>
      <p:sp>
        <p:nvSpPr>
          <p:cNvPr id="5" name="Footer Placeholder 4"/>
          <p:cNvSpPr>
            <a:spLocks noGrp="1"/>
          </p:cNvSpPr>
          <p:nvPr>
            <p:ph type="ftr" sz="quarter" idx="3"/>
          </p:nvPr>
        </p:nvSpPr>
        <p:spPr>
          <a:xfrm>
            <a:off x="1097279" y="6446838"/>
            <a:ext cx="6818262" cy="365125"/>
          </a:xfrm>
          <a:prstGeom prst="rect">
            <a:avLst/>
          </a:prstGeom>
        </p:spPr>
        <p:txBody>
          <a:bodyPr vert="horz" lIns="91440" tIns="45720" rIns="91440" bIns="45720" rtlCol="0" anchor="ctr"/>
          <a:lstStyle>
            <a:lvl1pPr algn="l">
              <a:defRPr sz="8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10993582" y="6446838"/>
            <a:ext cx="780010" cy="365125"/>
          </a:xfrm>
          <a:prstGeom prst="rect">
            <a:avLst/>
          </a:prstGeom>
        </p:spPr>
        <p:txBody>
          <a:bodyPr vert="horz" lIns="91440" tIns="45720" rIns="91440" bIns="45720" rtlCol="0" anchor="ctr"/>
          <a:lstStyle>
            <a:lvl1pPr algn="l">
              <a:defRPr sz="800">
                <a:solidFill>
                  <a:srgbClr val="FFFFFF"/>
                </a:solidFill>
              </a:defRPr>
            </a:lvl1pPr>
          </a:lstStyle>
          <a:p>
            <a:fld id="{3A98EE3D-8CD1-4C3F-BD1C-C98C9596463C}" type="slidenum">
              <a:rPr lang="en-US" smtClean="0"/>
              <a:t>‹#›</a:t>
            </a:fld>
            <a:endParaRPr lang="en-US" dirty="0"/>
          </a:p>
        </p:txBody>
      </p:sp>
      <p:cxnSp>
        <p:nvCxnSpPr>
          <p:cNvPr id="10" name="Straight Connector 9">
            <a:extLst>
              <a:ext uri="{FF2B5EF4-FFF2-40B4-BE49-F238E27FC236}">
                <a16:creationId xmlns:a16="http://schemas.microsoft.com/office/drawing/2014/main" id="{C5025DAC-8B93-4160-B017-3A274A5828C0}"/>
              </a:ext>
            </a:extLst>
          </p:cNvPr>
          <p:cNvCxnSpPr/>
          <p:nvPr/>
        </p:nvCxnSpPr>
        <p:spPr>
          <a:xfrm>
            <a:off x="1193532" y="1897380"/>
            <a:ext cx="996696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9667812"/>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44" r:id="rId6"/>
    <p:sldLayoutId id="2147483740" r:id="rId7"/>
    <p:sldLayoutId id="2147483741" r:id="rId8"/>
    <p:sldLayoutId id="2147483742" r:id="rId9"/>
    <p:sldLayoutId id="2147483743" r:id="rId10"/>
    <p:sldLayoutId id="2147483745" r:id="rId11"/>
  </p:sldLayoutIdLst>
  <p:hf sldNum="0" hdr="0" ftr="0" dt="0"/>
  <p:txStyles>
    <p:titleStyle>
      <a:lvl1pPr algn="l" defTabSz="914400" rtl="0" eaLnBrk="1" latinLnBrk="0" hangingPunct="1">
        <a:lnSpc>
          <a:spcPct val="90000"/>
        </a:lnSpc>
        <a:spcBef>
          <a:spcPct val="0"/>
        </a:spcBef>
        <a:buNone/>
        <a:defRPr sz="4700" i="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110000"/>
        </a:lnSpc>
        <a:spcBef>
          <a:spcPts val="1200"/>
        </a:spcBef>
        <a:spcAft>
          <a:spcPts val="200"/>
        </a:spcAft>
        <a:buClr>
          <a:schemeClr val="accent1"/>
        </a:buClr>
        <a:buSzPct val="100000"/>
        <a:buFont typeface="Calibri" panose="020F0502020204030204" pitchFamily="34" charset="0"/>
        <a:buChar char=" "/>
        <a:defRPr sz="19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110000"/>
        </a:lnSpc>
        <a:spcBef>
          <a:spcPts val="200"/>
        </a:spcBef>
        <a:spcAft>
          <a:spcPts val="400"/>
        </a:spcAft>
        <a:buClrTx/>
        <a:buFont typeface="Calibri" pitchFamily="34" charset="0"/>
        <a:buChar char="◦"/>
        <a:defRPr sz="17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11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11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110000"/>
        </a:lnSpc>
        <a:spcBef>
          <a:spcPts val="200"/>
        </a:spcBef>
        <a:spcAft>
          <a:spcPts val="400"/>
        </a:spcAft>
        <a:buClrTx/>
        <a:buFont typeface="Calibri" pitchFamily="34" charset="0"/>
        <a:buChar char="◦"/>
        <a:defRPr sz="13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C869C3B-5565-4AAC-86A8-9EB0AB1C65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C74FAC3-E4C7-55AB-9F2C-F7A036BBDDF3}"/>
              </a:ext>
            </a:extLst>
          </p:cNvPr>
          <p:cNvSpPr>
            <a:spLocks noGrp="1"/>
          </p:cNvSpPr>
          <p:nvPr>
            <p:ph type="ctrTitle"/>
          </p:nvPr>
        </p:nvSpPr>
        <p:spPr>
          <a:xfrm>
            <a:off x="638423" y="3807725"/>
            <a:ext cx="10909073" cy="1447062"/>
          </a:xfrm>
        </p:spPr>
        <p:txBody>
          <a:bodyPr>
            <a:normAutofit/>
          </a:bodyPr>
          <a:lstStyle/>
          <a:p>
            <a:pPr algn="ctr"/>
            <a:r>
              <a:rPr lang="en-US" sz="6000" b="1">
                <a:latin typeface="Aldhabi" panose="020F0502020204030204" pitchFamily="2" charset="-78"/>
                <a:cs typeface="Aldhabi" panose="020F0502020204030204" pitchFamily="2" charset="-78"/>
              </a:rPr>
              <a:t>NADA Service Homework</a:t>
            </a:r>
          </a:p>
        </p:txBody>
      </p:sp>
      <p:sp>
        <p:nvSpPr>
          <p:cNvPr id="3" name="Subtitle 2">
            <a:extLst>
              <a:ext uri="{FF2B5EF4-FFF2-40B4-BE49-F238E27FC236}">
                <a16:creationId xmlns:a16="http://schemas.microsoft.com/office/drawing/2014/main" id="{D143F16F-7156-36CB-2BF1-29FF9B2A353F}"/>
              </a:ext>
            </a:extLst>
          </p:cNvPr>
          <p:cNvSpPr>
            <a:spLocks noGrp="1"/>
          </p:cNvSpPr>
          <p:nvPr>
            <p:ph type="subTitle" idx="1"/>
          </p:nvPr>
        </p:nvSpPr>
        <p:spPr>
          <a:xfrm>
            <a:off x="1281474" y="5576520"/>
            <a:ext cx="9622971" cy="691312"/>
          </a:xfrm>
        </p:spPr>
        <p:txBody>
          <a:bodyPr>
            <a:normAutofit/>
          </a:bodyPr>
          <a:lstStyle/>
          <a:p>
            <a:pPr algn="ctr">
              <a:lnSpc>
                <a:spcPct val="100000"/>
              </a:lnSpc>
            </a:pPr>
            <a:r>
              <a:rPr lang="en-US" sz="1300">
                <a:solidFill>
                  <a:schemeClr val="tx1">
                    <a:lumMod val="85000"/>
                    <a:lumOff val="15000"/>
                  </a:schemeClr>
                </a:solidFill>
                <a:latin typeface="ADLaM Display" panose="02010000000000000000" pitchFamily="2" charset="0"/>
                <a:ea typeface="ADLaM Display" panose="02010000000000000000" pitchFamily="2" charset="0"/>
                <a:cs typeface="ADLaM Display" panose="02010000000000000000" pitchFamily="2" charset="0"/>
              </a:rPr>
              <a:t>Anthony Alloco </a:t>
            </a:r>
          </a:p>
          <a:p>
            <a:pPr algn="ctr">
              <a:lnSpc>
                <a:spcPct val="100000"/>
              </a:lnSpc>
            </a:pPr>
            <a:r>
              <a:rPr lang="en-US" sz="1300">
                <a:solidFill>
                  <a:schemeClr val="tx1">
                    <a:lumMod val="85000"/>
                    <a:lumOff val="15000"/>
                  </a:schemeClr>
                </a:solidFill>
                <a:latin typeface="ADLaM Display" panose="02010000000000000000" pitchFamily="2" charset="0"/>
                <a:ea typeface="ADLaM Display" panose="02010000000000000000" pitchFamily="2" charset="0"/>
                <a:cs typeface="ADLaM Display" panose="02010000000000000000" pitchFamily="2" charset="0"/>
              </a:rPr>
              <a:t>N445</a:t>
            </a:r>
          </a:p>
        </p:txBody>
      </p:sp>
      <p:pic>
        <p:nvPicPr>
          <p:cNvPr id="5" name="Picture 4" descr="A close-up of a company name&#10;&#10;Description automatically generated">
            <a:extLst>
              <a:ext uri="{FF2B5EF4-FFF2-40B4-BE49-F238E27FC236}">
                <a16:creationId xmlns:a16="http://schemas.microsoft.com/office/drawing/2014/main" id="{4B6DF207-C6C9-4711-3510-76E0AB8105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4009" y="771812"/>
            <a:ext cx="5091318" cy="2749309"/>
          </a:xfrm>
          <a:prstGeom prst="rect">
            <a:avLst/>
          </a:prstGeom>
        </p:spPr>
      </p:pic>
      <p:cxnSp>
        <p:nvCxnSpPr>
          <p:cNvPr id="12" name="Straight Connector 11">
            <a:extLst>
              <a:ext uri="{FF2B5EF4-FFF2-40B4-BE49-F238E27FC236}">
                <a16:creationId xmlns:a16="http://schemas.microsoft.com/office/drawing/2014/main" id="{F41136EC-EC34-4D08-B5AB-8CE5870B1C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752600" y="5415653"/>
            <a:ext cx="86868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064CBAAB-7956-4763-9F69-A3FDBF1ACB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400800"/>
            <a:ext cx="12192000" cy="4572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2390514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620547-84AB-8F87-FC0F-423BEE59CB0D}"/>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4CCD9445-319A-CE7B-C806-76E64DDAF2D2}"/>
              </a:ext>
            </a:extLst>
          </p:cNvPr>
          <p:cNvSpPr>
            <a:spLocks noGrp="1"/>
          </p:cNvSpPr>
          <p:nvPr>
            <p:ph sz="half" idx="1"/>
          </p:nvPr>
        </p:nvSpPr>
        <p:spPr/>
        <p:txBody>
          <a:bodyPr>
            <a:normAutofit fontScale="92500" lnSpcReduction="20000"/>
          </a:bodyPr>
          <a:lstStyle/>
          <a:p>
            <a:endParaRPr lang="en-US"/>
          </a:p>
        </p:txBody>
      </p:sp>
      <p:sp>
        <p:nvSpPr>
          <p:cNvPr id="4" name="Content Placeholder 3">
            <a:extLst>
              <a:ext uri="{FF2B5EF4-FFF2-40B4-BE49-F238E27FC236}">
                <a16:creationId xmlns:a16="http://schemas.microsoft.com/office/drawing/2014/main" id="{D42358C0-2E2D-156C-E971-EA6ADD06C36B}"/>
              </a:ext>
            </a:extLst>
          </p:cNvPr>
          <p:cNvSpPr>
            <a:spLocks noGrp="1"/>
          </p:cNvSpPr>
          <p:nvPr>
            <p:ph sz="half" idx="2"/>
          </p:nvPr>
        </p:nvSpPr>
        <p:spPr/>
        <p:txBody>
          <a:bodyPr>
            <a:normAutofit fontScale="92500" lnSpcReduction="20000"/>
          </a:bodyPr>
          <a:lstStyle/>
          <a:p>
            <a:pPr lvl="1"/>
            <a:r>
              <a:rPr lang="en-US" dirty="0"/>
              <a:t>After reviewing this with our Service Manager, Adam Bukowski </a:t>
            </a:r>
          </a:p>
          <a:p>
            <a:pPr lvl="1"/>
            <a:r>
              <a:rPr lang="en-US" dirty="0"/>
              <a:t>Positives:</a:t>
            </a:r>
          </a:p>
          <a:p>
            <a:pPr lvl="2"/>
            <a:r>
              <a:rPr lang="en-US" dirty="0"/>
              <a:t>We feel our mix of the percent of work we do Competitive versus Maintenance versus Repair is not bad and much better than what we would expect this to have been a year ago. (Was likely closer to 80% Competitive) </a:t>
            </a:r>
          </a:p>
          <a:p>
            <a:pPr lvl="1"/>
            <a:r>
              <a:rPr lang="en-US" dirty="0"/>
              <a:t>Negatives: </a:t>
            </a:r>
          </a:p>
          <a:p>
            <a:pPr lvl="2"/>
            <a:r>
              <a:rPr lang="en-US" dirty="0"/>
              <a:t>Way too many one Item repair orders which is hurting our gross. Not selling enough and not recommending enough</a:t>
            </a:r>
          </a:p>
          <a:p>
            <a:pPr lvl="2"/>
            <a:r>
              <a:rPr lang="en-US" dirty="0"/>
              <a:t> Our ELR is still too low, we’ve improved drastically over the last year but still have ways to go. Would love to see our ELR right at the 145.37 ($2 over warranty)</a:t>
            </a:r>
          </a:p>
          <a:p>
            <a:pPr lvl="1"/>
            <a:r>
              <a:rPr lang="en-US" dirty="0"/>
              <a:t>All in all, we are very happy with the improvements we’ve seen from the department year over year. But still have a lot of work to go. </a:t>
            </a:r>
          </a:p>
        </p:txBody>
      </p:sp>
      <p:pic>
        <p:nvPicPr>
          <p:cNvPr id="5" name="Picture 4" descr="A close-up of a company name&#10;&#10;Description automatically generated">
            <a:extLst>
              <a:ext uri="{FF2B5EF4-FFF2-40B4-BE49-F238E27FC236}">
                <a16:creationId xmlns:a16="http://schemas.microsoft.com/office/drawing/2014/main" id="{81A451AA-E46C-8CBC-630C-D8BF064D4C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98216" y="-1"/>
            <a:ext cx="2193007" cy="988907"/>
          </a:xfrm>
          <a:prstGeom prst="rect">
            <a:avLst/>
          </a:prstGeom>
        </p:spPr>
      </p:pic>
      <p:pic>
        <p:nvPicPr>
          <p:cNvPr id="9" name="Picture 8">
            <a:extLst>
              <a:ext uri="{FF2B5EF4-FFF2-40B4-BE49-F238E27FC236}">
                <a16:creationId xmlns:a16="http://schemas.microsoft.com/office/drawing/2014/main" id="{B8A09ACF-AE46-7447-F68F-BD99C1588D31}"/>
              </a:ext>
            </a:extLst>
          </p:cNvPr>
          <p:cNvPicPr>
            <a:picLocks noChangeAspect="1"/>
          </p:cNvPicPr>
          <p:nvPr/>
        </p:nvPicPr>
        <p:blipFill>
          <a:blip r:embed="rId3"/>
          <a:stretch>
            <a:fillRect/>
          </a:stretch>
        </p:blipFill>
        <p:spPr>
          <a:xfrm>
            <a:off x="-39997" y="1737360"/>
            <a:ext cx="5777013" cy="4730843"/>
          </a:xfrm>
          <a:prstGeom prst="rect">
            <a:avLst/>
          </a:prstGeom>
        </p:spPr>
      </p:pic>
    </p:spTree>
    <p:extLst>
      <p:ext uri="{BB962C8B-B14F-4D97-AF65-F5344CB8AC3E}">
        <p14:creationId xmlns:p14="http://schemas.microsoft.com/office/powerpoint/2010/main" val="25117933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1CECD-8F56-3638-28E4-88FF5F37AF2D}"/>
              </a:ext>
            </a:extLst>
          </p:cNvPr>
          <p:cNvSpPr>
            <a:spLocks noGrp="1"/>
          </p:cNvSpPr>
          <p:nvPr>
            <p:ph type="title"/>
          </p:nvPr>
        </p:nvSpPr>
        <p:spPr/>
        <p:txBody>
          <a:bodyPr/>
          <a:lstStyle/>
          <a:p>
            <a:r>
              <a:rPr lang="en-US" dirty="0"/>
              <a:t>SWOT Analysis – Strengths </a:t>
            </a:r>
          </a:p>
        </p:txBody>
      </p:sp>
      <p:sp>
        <p:nvSpPr>
          <p:cNvPr id="3" name="Content Placeholder 2">
            <a:extLst>
              <a:ext uri="{FF2B5EF4-FFF2-40B4-BE49-F238E27FC236}">
                <a16:creationId xmlns:a16="http://schemas.microsoft.com/office/drawing/2014/main" id="{42A2C64E-C212-AC7F-6EBF-C4143587643D}"/>
              </a:ext>
            </a:extLst>
          </p:cNvPr>
          <p:cNvSpPr>
            <a:spLocks noGrp="1"/>
          </p:cNvSpPr>
          <p:nvPr>
            <p:ph sz="half" idx="1"/>
          </p:nvPr>
        </p:nvSpPr>
        <p:spPr/>
        <p:txBody>
          <a:bodyPr>
            <a:normAutofit fontScale="92500"/>
          </a:bodyPr>
          <a:lstStyle/>
          <a:p>
            <a:pPr lvl="1"/>
            <a:r>
              <a:rPr lang="en-US" dirty="0"/>
              <a:t>My review:</a:t>
            </a:r>
          </a:p>
          <a:p>
            <a:pPr lvl="2"/>
            <a:r>
              <a:rPr lang="en-US" dirty="0"/>
              <a:t>We have great people here that creates a strong work environment and quite possibly the greatest strength at this location, especially being that most of us live in Rochester and drive over an hour a day</a:t>
            </a:r>
          </a:p>
          <a:p>
            <a:pPr lvl="2"/>
            <a:r>
              <a:rPr lang="en-US" dirty="0"/>
              <a:t>Steady workflow coming in, never a schedule problem and usually have to delay work due to a lack of technicians which to me is a better problem to have then a lack of customers </a:t>
            </a:r>
          </a:p>
          <a:p>
            <a:pPr lvl="2"/>
            <a:r>
              <a:rPr lang="en-US" dirty="0"/>
              <a:t>We sell a lot of cars for our location and are sales numbers are only going to get better, which in turn will drive service customers in </a:t>
            </a:r>
          </a:p>
          <a:p>
            <a:pPr lvl="2"/>
            <a:r>
              <a:rPr lang="en-US" dirty="0"/>
              <a:t>Store investment has been heavy – which shows to our employees how much we care. New shop drain, all new lights, just painted the entire shop walls and ceiling, got us off of the leach field and onto public water, just renovated the shop breakroom and bathroom </a:t>
            </a:r>
          </a:p>
        </p:txBody>
      </p:sp>
      <p:sp>
        <p:nvSpPr>
          <p:cNvPr id="4" name="Content Placeholder 3">
            <a:extLst>
              <a:ext uri="{FF2B5EF4-FFF2-40B4-BE49-F238E27FC236}">
                <a16:creationId xmlns:a16="http://schemas.microsoft.com/office/drawing/2014/main" id="{9FABA768-A868-09C3-BE80-CF539984D22B}"/>
              </a:ext>
            </a:extLst>
          </p:cNvPr>
          <p:cNvSpPr>
            <a:spLocks noGrp="1"/>
          </p:cNvSpPr>
          <p:nvPr>
            <p:ph sz="half" idx="2"/>
          </p:nvPr>
        </p:nvSpPr>
        <p:spPr/>
        <p:txBody>
          <a:bodyPr>
            <a:normAutofit fontScale="92500"/>
          </a:bodyPr>
          <a:lstStyle/>
          <a:p>
            <a:pPr lvl="1"/>
            <a:r>
              <a:rPr lang="en-US" dirty="0"/>
              <a:t>Our Employees say: </a:t>
            </a:r>
          </a:p>
          <a:p>
            <a:pPr lvl="2"/>
            <a:r>
              <a:rPr lang="en-US" dirty="0"/>
              <a:t>Great work environment </a:t>
            </a:r>
          </a:p>
          <a:p>
            <a:pPr lvl="2"/>
            <a:r>
              <a:rPr lang="en-US" dirty="0"/>
              <a:t>Good people to work with and for </a:t>
            </a:r>
          </a:p>
          <a:p>
            <a:pPr lvl="2"/>
            <a:r>
              <a:rPr lang="en-US" dirty="0"/>
              <a:t>Communication is getting better </a:t>
            </a:r>
          </a:p>
          <a:p>
            <a:pPr lvl="2"/>
            <a:r>
              <a:rPr lang="en-US" dirty="0"/>
              <a:t>Feel supported by management </a:t>
            </a:r>
          </a:p>
          <a:p>
            <a:pPr lvl="2"/>
            <a:r>
              <a:rPr lang="en-US" dirty="0"/>
              <a:t>Always work to be done, never light on the schedule </a:t>
            </a:r>
          </a:p>
        </p:txBody>
      </p:sp>
      <p:pic>
        <p:nvPicPr>
          <p:cNvPr id="5" name="Picture 4" descr="A close-up of a company name&#10;&#10;Description automatically generated">
            <a:extLst>
              <a:ext uri="{FF2B5EF4-FFF2-40B4-BE49-F238E27FC236}">
                <a16:creationId xmlns:a16="http://schemas.microsoft.com/office/drawing/2014/main" id="{F139F001-84E0-DAE8-1D53-131F6979C3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98216" y="-1"/>
            <a:ext cx="2193007" cy="988907"/>
          </a:xfrm>
          <a:prstGeom prst="rect">
            <a:avLst/>
          </a:prstGeom>
        </p:spPr>
      </p:pic>
    </p:spTree>
    <p:extLst>
      <p:ext uri="{BB962C8B-B14F-4D97-AF65-F5344CB8AC3E}">
        <p14:creationId xmlns:p14="http://schemas.microsoft.com/office/powerpoint/2010/main" val="380945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1CECD-8F56-3638-28E4-88FF5F37AF2D}"/>
              </a:ext>
            </a:extLst>
          </p:cNvPr>
          <p:cNvSpPr>
            <a:spLocks noGrp="1"/>
          </p:cNvSpPr>
          <p:nvPr>
            <p:ph type="title"/>
          </p:nvPr>
        </p:nvSpPr>
        <p:spPr/>
        <p:txBody>
          <a:bodyPr/>
          <a:lstStyle/>
          <a:p>
            <a:r>
              <a:rPr lang="en-US" dirty="0"/>
              <a:t>SWOT Analysis – Weaknesses </a:t>
            </a:r>
          </a:p>
        </p:txBody>
      </p:sp>
      <p:sp>
        <p:nvSpPr>
          <p:cNvPr id="3" name="Content Placeholder 2">
            <a:extLst>
              <a:ext uri="{FF2B5EF4-FFF2-40B4-BE49-F238E27FC236}">
                <a16:creationId xmlns:a16="http://schemas.microsoft.com/office/drawing/2014/main" id="{42A2C64E-C212-AC7F-6EBF-C4143587643D}"/>
              </a:ext>
            </a:extLst>
          </p:cNvPr>
          <p:cNvSpPr>
            <a:spLocks noGrp="1"/>
          </p:cNvSpPr>
          <p:nvPr>
            <p:ph sz="half" idx="1"/>
          </p:nvPr>
        </p:nvSpPr>
        <p:spPr/>
        <p:txBody>
          <a:bodyPr/>
          <a:lstStyle/>
          <a:p>
            <a:pPr lvl="1"/>
            <a:r>
              <a:rPr lang="en-US" dirty="0"/>
              <a:t>My Review: </a:t>
            </a:r>
          </a:p>
          <a:p>
            <a:pPr lvl="2"/>
            <a:r>
              <a:rPr lang="en-US" dirty="0"/>
              <a:t>Struggling to keep up on hiring solid technicians. We could really use at least two more strong B or A level technicians, ideally, we could use 4-6 more technicians in total to fill the shop.  </a:t>
            </a:r>
          </a:p>
          <a:p>
            <a:pPr lvl="2"/>
            <a:r>
              <a:rPr lang="en-US" dirty="0"/>
              <a:t>Communication and processes were very weak at this store when I came out in November of ‘22 but we have made significant progress on this. Still, something we need to get better at </a:t>
            </a:r>
          </a:p>
          <a:p>
            <a:pPr lvl="2"/>
            <a:r>
              <a:rPr lang="en-US" dirty="0"/>
              <a:t>Parts Dept. – We have had some really weak parts managers here that didn’t work out for various reasons but we recently trained internally and promoted our desk guy Rick to be the Manager</a:t>
            </a:r>
          </a:p>
          <a:p>
            <a:pPr lvl="2"/>
            <a:r>
              <a:rPr lang="en-US" dirty="0"/>
              <a:t>Too Many comebacks in service  </a:t>
            </a:r>
          </a:p>
        </p:txBody>
      </p:sp>
      <p:sp>
        <p:nvSpPr>
          <p:cNvPr id="4" name="Content Placeholder 3">
            <a:extLst>
              <a:ext uri="{FF2B5EF4-FFF2-40B4-BE49-F238E27FC236}">
                <a16:creationId xmlns:a16="http://schemas.microsoft.com/office/drawing/2014/main" id="{9FABA768-A868-09C3-BE80-CF539984D22B}"/>
              </a:ext>
            </a:extLst>
          </p:cNvPr>
          <p:cNvSpPr>
            <a:spLocks noGrp="1"/>
          </p:cNvSpPr>
          <p:nvPr>
            <p:ph sz="half" idx="2"/>
          </p:nvPr>
        </p:nvSpPr>
        <p:spPr/>
        <p:txBody>
          <a:bodyPr/>
          <a:lstStyle/>
          <a:p>
            <a:pPr lvl="1"/>
            <a:r>
              <a:rPr lang="en-US" dirty="0"/>
              <a:t>Our Employees say:</a:t>
            </a:r>
          </a:p>
          <a:p>
            <a:pPr lvl="2"/>
            <a:r>
              <a:rPr lang="en-US" dirty="0"/>
              <a:t>Sometimes parts take to long to get (and sometimes they are simple but most are from recalls) </a:t>
            </a:r>
          </a:p>
          <a:p>
            <a:pPr lvl="2"/>
            <a:r>
              <a:rPr lang="en-US" dirty="0"/>
              <a:t>Lack of communication between writers and technicians </a:t>
            </a:r>
          </a:p>
          <a:p>
            <a:pPr lvl="2"/>
            <a:r>
              <a:rPr lang="en-US" dirty="0"/>
              <a:t>Not enough technicians </a:t>
            </a:r>
          </a:p>
          <a:p>
            <a:pPr lvl="2"/>
            <a:r>
              <a:rPr lang="en-US" dirty="0"/>
              <a:t>Far walk from back shop to writers desk </a:t>
            </a:r>
          </a:p>
          <a:p>
            <a:pPr lvl="2"/>
            <a:r>
              <a:rPr lang="en-US" dirty="0"/>
              <a:t>Phones ring constantly all day and it is hard to keep up at the desk  </a:t>
            </a:r>
          </a:p>
        </p:txBody>
      </p:sp>
      <p:pic>
        <p:nvPicPr>
          <p:cNvPr id="5" name="Picture 4" descr="A close-up of a company name&#10;&#10;Description automatically generated">
            <a:extLst>
              <a:ext uri="{FF2B5EF4-FFF2-40B4-BE49-F238E27FC236}">
                <a16:creationId xmlns:a16="http://schemas.microsoft.com/office/drawing/2014/main" id="{E7821D1D-3695-384B-97C2-65E22B31E0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98216" y="-1"/>
            <a:ext cx="2193007" cy="988907"/>
          </a:xfrm>
          <a:prstGeom prst="rect">
            <a:avLst/>
          </a:prstGeom>
        </p:spPr>
      </p:pic>
    </p:spTree>
    <p:extLst>
      <p:ext uri="{BB962C8B-B14F-4D97-AF65-F5344CB8AC3E}">
        <p14:creationId xmlns:p14="http://schemas.microsoft.com/office/powerpoint/2010/main" val="13683169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1CECD-8F56-3638-28E4-88FF5F37AF2D}"/>
              </a:ext>
            </a:extLst>
          </p:cNvPr>
          <p:cNvSpPr>
            <a:spLocks noGrp="1"/>
          </p:cNvSpPr>
          <p:nvPr>
            <p:ph type="title"/>
          </p:nvPr>
        </p:nvSpPr>
        <p:spPr/>
        <p:txBody>
          <a:bodyPr/>
          <a:lstStyle/>
          <a:p>
            <a:r>
              <a:rPr lang="en-US" dirty="0"/>
              <a:t>SWOT Analysis – Opportunities </a:t>
            </a:r>
          </a:p>
        </p:txBody>
      </p:sp>
      <p:sp>
        <p:nvSpPr>
          <p:cNvPr id="3" name="Content Placeholder 2">
            <a:extLst>
              <a:ext uri="{FF2B5EF4-FFF2-40B4-BE49-F238E27FC236}">
                <a16:creationId xmlns:a16="http://schemas.microsoft.com/office/drawing/2014/main" id="{42A2C64E-C212-AC7F-6EBF-C4143587643D}"/>
              </a:ext>
            </a:extLst>
          </p:cNvPr>
          <p:cNvSpPr>
            <a:spLocks noGrp="1"/>
          </p:cNvSpPr>
          <p:nvPr>
            <p:ph sz="half" idx="1"/>
          </p:nvPr>
        </p:nvSpPr>
        <p:spPr/>
        <p:txBody>
          <a:bodyPr/>
          <a:lstStyle/>
          <a:p>
            <a:pPr lvl="1"/>
            <a:r>
              <a:rPr lang="en-US" dirty="0"/>
              <a:t>My Review: </a:t>
            </a:r>
          </a:p>
          <a:p>
            <a:pPr lvl="2"/>
            <a:r>
              <a:rPr lang="en-US" dirty="0"/>
              <a:t>We have opportunity in the local community to draw in more business for every department but especially for service. The store has been around for awhile and the reputation of the shop has not always been the best, but we are working on changing that. </a:t>
            </a:r>
          </a:p>
          <a:p>
            <a:pPr lvl="2"/>
            <a:r>
              <a:rPr lang="en-US" dirty="0"/>
              <a:t>We are in the middle of two major cities in upstate NY (Rochester and Buffalo) which helps for customers and hiring opportunities </a:t>
            </a:r>
          </a:p>
          <a:p>
            <a:pPr lvl="2"/>
            <a:r>
              <a:rPr lang="en-US" dirty="0"/>
              <a:t>Hiring more technicians is something I would consider an opportunity because of how much more work we would be able to accomplish </a:t>
            </a:r>
          </a:p>
          <a:p>
            <a:pPr lvl="2"/>
            <a:endParaRPr lang="en-US" dirty="0"/>
          </a:p>
        </p:txBody>
      </p:sp>
      <p:sp>
        <p:nvSpPr>
          <p:cNvPr id="4" name="Content Placeholder 3">
            <a:extLst>
              <a:ext uri="{FF2B5EF4-FFF2-40B4-BE49-F238E27FC236}">
                <a16:creationId xmlns:a16="http://schemas.microsoft.com/office/drawing/2014/main" id="{9FABA768-A868-09C3-BE80-CF539984D22B}"/>
              </a:ext>
            </a:extLst>
          </p:cNvPr>
          <p:cNvSpPr>
            <a:spLocks noGrp="1"/>
          </p:cNvSpPr>
          <p:nvPr>
            <p:ph sz="half" idx="2"/>
          </p:nvPr>
        </p:nvSpPr>
        <p:spPr/>
        <p:txBody>
          <a:bodyPr/>
          <a:lstStyle/>
          <a:p>
            <a:pPr lvl="1"/>
            <a:r>
              <a:rPr lang="en-US" dirty="0"/>
              <a:t>Our Employees Say: </a:t>
            </a:r>
          </a:p>
          <a:p>
            <a:pPr lvl="2"/>
            <a:r>
              <a:rPr lang="en-US" dirty="0"/>
              <a:t>Will be able to complete more work once we get more techs in the door </a:t>
            </a:r>
          </a:p>
          <a:p>
            <a:pPr lvl="2"/>
            <a:r>
              <a:rPr lang="en-US" dirty="0"/>
              <a:t>Opportunity to attract more local customers </a:t>
            </a:r>
          </a:p>
          <a:p>
            <a:pPr lvl="2"/>
            <a:r>
              <a:rPr lang="en-US" dirty="0"/>
              <a:t>Opportunity in Parts to get more outside business in now that we changed managers </a:t>
            </a:r>
          </a:p>
          <a:p>
            <a:pPr lvl="2"/>
            <a:endParaRPr lang="en-US" dirty="0"/>
          </a:p>
        </p:txBody>
      </p:sp>
      <p:pic>
        <p:nvPicPr>
          <p:cNvPr id="5" name="Picture 4" descr="A close-up of a company name&#10;&#10;Description automatically generated">
            <a:extLst>
              <a:ext uri="{FF2B5EF4-FFF2-40B4-BE49-F238E27FC236}">
                <a16:creationId xmlns:a16="http://schemas.microsoft.com/office/drawing/2014/main" id="{F72FA9D1-806F-A72A-C85F-80587230E1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98216" y="-1"/>
            <a:ext cx="2193007" cy="988907"/>
          </a:xfrm>
          <a:prstGeom prst="rect">
            <a:avLst/>
          </a:prstGeom>
        </p:spPr>
      </p:pic>
    </p:spTree>
    <p:extLst>
      <p:ext uri="{BB962C8B-B14F-4D97-AF65-F5344CB8AC3E}">
        <p14:creationId xmlns:p14="http://schemas.microsoft.com/office/powerpoint/2010/main" val="29556129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1CECD-8F56-3638-28E4-88FF5F37AF2D}"/>
              </a:ext>
            </a:extLst>
          </p:cNvPr>
          <p:cNvSpPr>
            <a:spLocks noGrp="1"/>
          </p:cNvSpPr>
          <p:nvPr>
            <p:ph type="title"/>
          </p:nvPr>
        </p:nvSpPr>
        <p:spPr/>
        <p:txBody>
          <a:bodyPr/>
          <a:lstStyle/>
          <a:p>
            <a:r>
              <a:rPr lang="en-US" dirty="0"/>
              <a:t>SWOT Analysis – Threats </a:t>
            </a:r>
          </a:p>
        </p:txBody>
      </p:sp>
      <p:sp>
        <p:nvSpPr>
          <p:cNvPr id="3" name="Content Placeholder 2">
            <a:extLst>
              <a:ext uri="{FF2B5EF4-FFF2-40B4-BE49-F238E27FC236}">
                <a16:creationId xmlns:a16="http://schemas.microsoft.com/office/drawing/2014/main" id="{42A2C64E-C212-AC7F-6EBF-C4143587643D}"/>
              </a:ext>
            </a:extLst>
          </p:cNvPr>
          <p:cNvSpPr>
            <a:spLocks noGrp="1"/>
          </p:cNvSpPr>
          <p:nvPr>
            <p:ph sz="half" idx="1"/>
          </p:nvPr>
        </p:nvSpPr>
        <p:spPr/>
        <p:txBody>
          <a:bodyPr/>
          <a:lstStyle/>
          <a:p>
            <a:pPr lvl="1"/>
            <a:r>
              <a:rPr lang="en-US" dirty="0"/>
              <a:t>My Review: </a:t>
            </a:r>
          </a:p>
          <a:p>
            <a:pPr lvl="2"/>
            <a:r>
              <a:rPr lang="en-US" dirty="0"/>
              <a:t>We are about 5-10 Miles from another Chevy dealer that has a good reputation for their service Department </a:t>
            </a:r>
          </a:p>
          <a:p>
            <a:pPr lvl="2"/>
            <a:r>
              <a:rPr lang="en-US" dirty="0"/>
              <a:t>We have 5 local service shops in the town so if we are doing a bad job there are other options locally </a:t>
            </a:r>
          </a:p>
          <a:p>
            <a:pPr lvl="2"/>
            <a:r>
              <a:rPr lang="en-US" dirty="0"/>
              <a:t>Shrinking market for solid technicians and we are already lacking them  </a:t>
            </a:r>
          </a:p>
          <a:p>
            <a:pPr lvl="2"/>
            <a:r>
              <a:rPr lang="en-US" dirty="0"/>
              <a:t>Ensuring our Technicians are EV trained so that we are ready for the amount of work that will be coming at us in the next months to years for Ev’s (Started this July with only one technician certified and are now at four) </a:t>
            </a:r>
          </a:p>
          <a:p>
            <a:pPr lvl="2"/>
            <a:endParaRPr lang="en-US" dirty="0"/>
          </a:p>
        </p:txBody>
      </p:sp>
      <p:sp>
        <p:nvSpPr>
          <p:cNvPr id="4" name="Content Placeholder 3">
            <a:extLst>
              <a:ext uri="{FF2B5EF4-FFF2-40B4-BE49-F238E27FC236}">
                <a16:creationId xmlns:a16="http://schemas.microsoft.com/office/drawing/2014/main" id="{9FABA768-A868-09C3-BE80-CF539984D22B}"/>
              </a:ext>
            </a:extLst>
          </p:cNvPr>
          <p:cNvSpPr>
            <a:spLocks noGrp="1"/>
          </p:cNvSpPr>
          <p:nvPr>
            <p:ph sz="half" idx="2"/>
          </p:nvPr>
        </p:nvSpPr>
        <p:spPr/>
        <p:txBody>
          <a:bodyPr/>
          <a:lstStyle/>
          <a:p>
            <a:pPr lvl="1"/>
            <a:r>
              <a:rPr lang="en-US" dirty="0"/>
              <a:t>Our Employees Say: </a:t>
            </a:r>
          </a:p>
          <a:p>
            <a:pPr lvl="2"/>
            <a:r>
              <a:rPr lang="en-US" dirty="0"/>
              <a:t>Upset customers when they have to comeback can take their business elsewhere if we are not good enough </a:t>
            </a:r>
          </a:p>
          <a:p>
            <a:pPr lvl="2"/>
            <a:r>
              <a:rPr lang="en-US" dirty="0"/>
              <a:t>Lots of other options around us for service work </a:t>
            </a:r>
          </a:p>
          <a:p>
            <a:pPr lvl="2"/>
            <a:r>
              <a:rPr lang="en-US" dirty="0"/>
              <a:t>Finding technicians </a:t>
            </a:r>
          </a:p>
          <a:p>
            <a:pPr lvl="2"/>
            <a:r>
              <a:rPr lang="en-US" dirty="0"/>
              <a:t>Lack of parts and part delays </a:t>
            </a:r>
          </a:p>
          <a:p>
            <a:pPr lvl="2"/>
            <a:r>
              <a:rPr lang="en-US" dirty="0"/>
              <a:t>GM going on another strike but hopefully won’t see that for awhile </a:t>
            </a:r>
          </a:p>
          <a:p>
            <a:pPr lvl="2"/>
            <a:r>
              <a:rPr lang="en-US" dirty="0"/>
              <a:t>Losing technicians due to factors outside our control (Changing industry, military work, moving to warmer state) </a:t>
            </a:r>
          </a:p>
        </p:txBody>
      </p:sp>
      <p:pic>
        <p:nvPicPr>
          <p:cNvPr id="5" name="Picture 4" descr="A close-up of a company name&#10;&#10;Description automatically generated">
            <a:extLst>
              <a:ext uri="{FF2B5EF4-FFF2-40B4-BE49-F238E27FC236}">
                <a16:creationId xmlns:a16="http://schemas.microsoft.com/office/drawing/2014/main" id="{BF2AA92F-9D4A-D0FF-6500-606928A9ED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98216" y="-1"/>
            <a:ext cx="2193007" cy="988907"/>
          </a:xfrm>
          <a:prstGeom prst="rect">
            <a:avLst/>
          </a:prstGeom>
        </p:spPr>
      </p:pic>
    </p:spTree>
    <p:extLst>
      <p:ext uri="{BB962C8B-B14F-4D97-AF65-F5344CB8AC3E}">
        <p14:creationId xmlns:p14="http://schemas.microsoft.com/office/powerpoint/2010/main" val="21343161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1CECD-8F56-3638-28E4-88FF5F37AF2D}"/>
              </a:ext>
            </a:extLst>
          </p:cNvPr>
          <p:cNvSpPr>
            <a:spLocks noGrp="1"/>
          </p:cNvSpPr>
          <p:nvPr>
            <p:ph type="title"/>
          </p:nvPr>
        </p:nvSpPr>
        <p:spPr/>
        <p:txBody>
          <a:bodyPr/>
          <a:lstStyle/>
          <a:p>
            <a:r>
              <a:rPr lang="en-US" dirty="0"/>
              <a:t>SWOT Analysis – Objectives </a:t>
            </a:r>
          </a:p>
        </p:txBody>
      </p:sp>
      <p:sp>
        <p:nvSpPr>
          <p:cNvPr id="3" name="Content Placeholder 2">
            <a:extLst>
              <a:ext uri="{FF2B5EF4-FFF2-40B4-BE49-F238E27FC236}">
                <a16:creationId xmlns:a16="http://schemas.microsoft.com/office/drawing/2014/main" id="{42A2C64E-C212-AC7F-6EBF-C4143587643D}"/>
              </a:ext>
            </a:extLst>
          </p:cNvPr>
          <p:cNvSpPr>
            <a:spLocks noGrp="1"/>
          </p:cNvSpPr>
          <p:nvPr>
            <p:ph sz="half" idx="1"/>
          </p:nvPr>
        </p:nvSpPr>
        <p:spPr>
          <a:xfrm>
            <a:off x="1097280" y="2120900"/>
            <a:ext cx="9226296" cy="3748193"/>
          </a:xfrm>
        </p:spPr>
        <p:txBody>
          <a:bodyPr/>
          <a:lstStyle/>
          <a:p>
            <a:pPr lvl="1"/>
            <a:r>
              <a:rPr lang="en-US" dirty="0"/>
              <a:t>Decrease our number of one line-item Ro’s </a:t>
            </a:r>
          </a:p>
          <a:p>
            <a:pPr lvl="1"/>
            <a:r>
              <a:rPr lang="en-US" dirty="0"/>
              <a:t>Get all technicians to complete the Video MPI’s </a:t>
            </a:r>
          </a:p>
          <a:p>
            <a:pPr lvl="1"/>
            <a:r>
              <a:rPr lang="en-US" dirty="0"/>
              <a:t>Find at least two more technicians before the end of August to increase our shop capacity and further our capabilities </a:t>
            </a:r>
          </a:p>
          <a:p>
            <a:pPr lvl="1"/>
            <a:r>
              <a:rPr lang="en-US" dirty="0"/>
              <a:t>Improve our current technicians Productivity and proficiency </a:t>
            </a:r>
          </a:p>
          <a:p>
            <a:pPr lvl="1"/>
            <a:r>
              <a:rPr lang="en-US" dirty="0"/>
              <a:t>Get more Customer Repair work into the shop and not as much Competitive </a:t>
            </a:r>
          </a:p>
        </p:txBody>
      </p:sp>
      <p:pic>
        <p:nvPicPr>
          <p:cNvPr id="5" name="Picture 4" descr="A close-up of a company name&#10;&#10;Description automatically generated">
            <a:extLst>
              <a:ext uri="{FF2B5EF4-FFF2-40B4-BE49-F238E27FC236}">
                <a16:creationId xmlns:a16="http://schemas.microsoft.com/office/drawing/2014/main" id="{B3DA2A64-66A6-BDE0-3F96-2F3842FDF9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98216" y="-1"/>
            <a:ext cx="2193007" cy="988907"/>
          </a:xfrm>
          <a:prstGeom prst="rect">
            <a:avLst/>
          </a:prstGeom>
        </p:spPr>
      </p:pic>
    </p:spTree>
    <p:extLst>
      <p:ext uri="{BB962C8B-B14F-4D97-AF65-F5344CB8AC3E}">
        <p14:creationId xmlns:p14="http://schemas.microsoft.com/office/powerpoint/2010/main" val="2570843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1CECD-8F56-3638-28E4-88FF5F37AF2D}"/>
              </a:ext>
            </a:extLst>
          </p:cNvPr>
          <p:cNvSpPr>
            <a:spLocks noGrp="1"/>
          </p:cNvSpPr>
          <p:nvPr>
            <p:ph type="title"/>
          </p:nvPr>
        </p:nvSpPr>
        <p:spPr/>
        <p:txBody>
          <a:bodyPr/>
          <a:lstStyle/>
          <a:p>
            <a:r>
              <a:rPr lang="en-US" dirty="0"/>
              <a:t>SWOT Analysis – Strategies </a:t>
            </a:r>
          </a:p>
        </p:txBody>
      </p:sp>
      <p:sp>
        <p:nvSpPr>
          <p:cNvPr id="3" name="Content Placeholder 2">
            <a:extLst>
              <a:ext uri="{FF2B5EF4-FFF2-40B4-BE49-F238E27FC236}">
                <a16:creationId xmlns:a16="http://schemas.microsoft.com/office/drawing/2014/main" id="{42A2C64E-C212-AC7F-6EBF-C4143587643D}"/>
              </a:ext>
            </a:extLst>
          </p:cNvPr>
          <p:cNvSpPr>
            <a:spLocks noGrp="1"/>
          </p:cNvSpPr>
          <p:nvPr>
            <p:ph sz="half" idx="1"/>
          </p:nvPr>
        </p:nvSpPr>
        <p:spPr>
          <a:xfrm>
            <a:off x="1097280" y="2120900"/>
            <a:ext cx="8531352" cy="3748193"/>
          </a:xfrm>
        </p:spPr>
        <p:txBody>
          <a:bodyPr/>
          <a:lstStyle/>
          <a:p>
            <a:pPr lvl="1"/>
            <a:r>
              <a:rPr lang="en-US" dirty="0"/>
              <a:t>Once we get a few more technicians we will be able to revise the schedule to be more efficient.</a:t>
            </a:r>
          </a:p>
          <a:p>
            <a:pPr lvl="1"/>
            <a:r>
              <a:rPr lang="en-US" dirty="0"/>
              <a:t>Use video in our MPI’s to show customers exactly why the tech is recommending something to help with transparency, trust, and hopefully increase our Multi-line RO count. </a:t>
            </a:r>
          </a:p>
          <a:p>
            <a:pPr lvl="1"/>
            <a:r>
              <a:rPr lang="en-US" dirty="0"/>
              <a:t>Increase shop competition for the Writers by posting their Gross and ELR on a white board in Service Managers office. </a:t>
            </a:r>
          </a:p>
          <a:p>
            <a:pPr lvl="1"/>
            <a:r>
              <a:rPr lang="en-US" dirty="0"/>
              <a:t>Keep trying different tactics to find Better and more skilled technicians (Websites, Social Media, Commercials, Radio, Billboards, Etc.) </a:t>
            </a:r>
          </a:p>
          <a:p>
            <a:pPr lvl="1"/>
            <a:r>
              <a:rPr lang="en-US" dirty="0"/>
              <a:t>Train Service Advisors to say ‘Yes’ more often when it comes to easier issues customers are having to increase retention and review scores </a:t>
            </a:r>
          </a:p>
          <a:p>
            <a:pPr lvl="1"/>
            <a:endParaRPr lang="en-US" dirty="0"/>
          </a:p>
        </p:txBody>
      </p:sp>
      <p:pic>
        <p:nvPicPr>
          <p:cNvPr id="5" name="Picture 4" descr="A close-up of a company name&#10;&#10;Description automatically generated">
            <a:extLst>
              <a:ext uri="{FF2B5EF4-FFF2-40B4-BE49-F238E27FC236}">
                <a16:creationId xmlns:a16="http://schemas.microsoft.com/office/drawing/2014/main" id="{5962DD17-78CC-61B7-7B53-0C6806830B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98216" y="-1"/>
            <a:ext cx="2193007" cy="988907"/>
          </a:xfrm>
          <a:prstGeom prst="rect">
            <a:avLst/>
          </a:prstGeom>
        </p:spPr>
      </p:pic>
    </p:spTree>
    <p:extLst>
      <p:ext uri="{BB962C8B-B14F-4D97-AF65-F5344CB8AC3E}">
        <p14:creationId xmlns:p14="http://schemas.microsoft.com/office/powerpoint/2010/main" val="20847033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1CECD-8F56-3638-28E4-88FF5F37AF2D}"/>
              </a:ext>
            </a:extLst>
          </p:cNvPr>
          <p:cNvSpPr>
            <a:spLocks noGrp="1"/>
          </p:cNvSpPr>
          <p:nvPr>
            <p:ph type="title"/>
          </p:nvPr>
        </p:nvSpPr>
        <p:spPr/>
        <p:txBody>
          <a:bodyPr/>
          <a:lstStyle/>
          <a:p>
            <a:r>
              <a:rPr lang="en-US" dirty="0"/>
              <a:t>SWOT Analysis – Tactics </a:t>
            </a:r>
          </a:p>
        </p:txBody>
      </p:sp>
      <p:sp>
        <p:nvSpPr>
          <p:cNvPr id="3" name="Content Placeholder 2">
            <a:extLst>
              <a:ext uri="{FF2B5EF4-FFF2-40B4-BE49-F238E27FC236}">
                <a16:creationId xmlns:a16="http://schemas.microsoft.com/office/drawing/2014/main" id="{42A2C64E-C212-AC7F-6EBF-C4143587643D}"/>
              </a:ext>
            </a:extLst>
          </p:cNvPr>
          <p:cNvSpPr>
            <a:spLocks noGrp="1"/>
          </p:cNvSpPr>
          <p:nvPr>
            <p:ph sz="half" idx="1"/>
          </p:nvPr>
        </p:nvSpPr>
        <p:spPr>
          <a:xfrm>
            <a:off x="1097280" y="2120900"/>
            <a:ext cx="8430768" cy="3748193"/>
          </a:xfrm>
        </p:spPr>
        <p:txBody>
          <a:bodyPr/>
          <a:lstStyle/>
          <a:p>
            <a:pPr lvl="1"/>
            <a:r>
              <a:rPr lang="en-US" dirty="0"/>
              <a:t>Service Manager (Adam), General Manager (Me), and Marketing Director for Auto group (Buddy), will be meeting to discuss other strategies for Tech hiring. Need to look at what we’ve been most successful at what does not work. We are also considering hiring a recruiter. </a:t>
            </a:r>
          </a:p>
          <a:p>
            <a:pPr lvl="1"/>
            <a:r>
              <a:rPr lang="en-US" dirty="0"/>
              <a:t>Keep sending out our special discounts to local customers that we do not already service to through Hamlin, VinSolutions, and Epsilon. </a:t>
            </a:r>
          </a:p>
          <a:p>
            <a:pPr lvl="1"/>
            <a:r>
              <a:rPr lang="en-US" dirty="0"/>
              <a:t>Having weekly meeting with my Service Manager about shop productivity, efficiency, and new ideas </a:t>
            </a:r>
          </a:p>
          <a:p>
            <a:pPr lvl="1"/>
            <a:r>
              <a:rPr lang="en-US" dirty="0"/>
              <a:t>Start sitting with Parts Manager to see what we are stocking and ensure we have stock of our most used parts. Also get an update on our recall parts we are waiting on. (Currently the biggest one would be the transmission recall on Traverse, Trailblazer, Terrain, and Acadia)  </a:t>
            </a:r>
          </a:p>
        </p:txBody>
      </p:sp>
      <p:pic>
        <p:nvPicPr>
          <p:cNvPr id="5" name="Picture 4" descr="A close-up of a company name&#10;&#10;Description automatically generated">
            <a:extLst>
              <a:ext uri="{FF2B5EF4-FFF2-40B4-BE49-F238E27FC236}">
                <a16:creationId xmlns:a16="http://schemas.microsoft.com/office/drawing/2014/main" id="{0EA8D0F1-C03D-B167-0352-CFD559860C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98216" y="-1"/>
            <a:ext cx="2193007" cy="988907"/>
          </a:xfrm>
          <a:prstGeom prst="rect">
            <a:avLst/>
          </a:prstGeom>
        </p:spPr>
      </p:pic>
    </p:spTree>
    <p:extLst>
      <p:ext uri="{BB962C8B-B14F-4D97-AF65-F5344CB8AC3E}">
        <p14:creationId xmlns:p14="http://schemas.microsoft.com/office/powerpoint/2010/main" val="2716126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1CECD-8F56-3638-28E4-88FF5F37AF2D}"/>
              </a:ext>
            </a:extLst>
          </p:cNvPr>
          <p:cNvSpPr>
            <a:spLocks noGrp="1"/>
          </p:cNvSpPr>
          <p:nvPr>
            <p:ph type="title"/>
          </p:nvPr>
        </p:nvSpPr>
        <p:spPr/>
        <p:txBody>
          <a:bodyPr/>
          <a:lstStyle/>
          <a:p>
            <a:r>
              <a:rPr lang="en-US" dirty="0"/>
              <a:t>SWOT Analysis – Action plan </a:t>
            </a:r>
          </a:p>
        </p:txBody>
      </p:sp>
      <p:graphicFrame>
        <p:nvGraphicFramePr>
          <p:cNvPr id="6" name="Content Placeholder 5">
            <a:extLst>
              <a:ext uri="{FF2B5EF4-FFF2-40B4-BE49-F238E27FC236}">
                <a16:creationId xmlns:a16="http://schemas.microsoft.com/office/drawing/2014/main" id="{1F11ED01-009C-95EE-C6FA-18825162CC4C}"/>
              </a:ext>
            </a:extLst>
          </p:cNvPr>
          <p:cNvGraphicFramePr>
            <a:graphicFrameLocks noGrp="1"/>
          </p:cNvGraphicFramePr>
          <p:nvPr>
            <p:ph sz="half" idx="1"/>
            <p:extLst>
              <p:ext uri="{D42A27DB-BD31-4B8C-83A1-F6EECF244321}">
                <p14:modId xmlns:p14="http://schemas.microsoft.com/office/powerpoint/2010/main" val="2905175366"/>
              </p:ext>
            </p:extLst>
          </p:nvPr>
        </p:nvGraphicFramePr>
        <p:xfrm>
          <a:off x="1473549" y="1737360"/>
          <a:ext cx="9244902" cy="4895423"/>
        </p:xfrm>
        <a:graphic>
          <a:graphicData uri="http://schemas.openxmlformats.org/drawingml/2006/table">
            <a:tbl>
              <a:tblPr firstRow="1" bandRow="1">
                <a:tableStyleId>{5C22544A-7EE6-4342-B048-85BDC9FD1C3A}</a:tableStyleId>
              </a:tblPr>
              <a:tblGrid>
                <a:gridCol w="4727766">
                  <a:extLst>
                    <a:ext uri="{9D8B030D-6E8A-4147-A177-3AD203B41FA5}">
                      <a16:colId xmlns:a16="http://schemas.microsoft.com/office/drawing/2014/main" val="2166441153"/>
                    </a:ext>
                  </a:extLst>
                </a:gridCol>
                <a:gridCol w="2386584">
                  <a:extLst>
                    <a:ext uri="{9D8B030D-6E8A-4147-A177-3AD203B41FA5}">
                      <a16:colId xmlns:a16="http://schemas.microsoft.com/office/drawing/2014/main" val="804341688"/>
                    </a:ext>
                  </a:extLst>
                </a:gridCol>
                <a:gridCol w="2130552">
                  <a:extLst>
                    <a:ext uri="{9D8B030D-6E8A-4147-A177-3AD203B41FA5}">
                      <a16:colId xmlns:a16="http://schemas.microsoft.com/office/drawing/2014/main" val="476158916"/>
                    </a:ext>
                  </a:extLst>
                </a:gridCol>
              </a:tblGrid>
              <a:tr h="414863">
                <a:tc>
                  <a:txBody>
                    <a:bodyPr/>
                    <a:lstStyle/>
                    <a:p>
                      <a:r>
                        <a:rPr lang="en-US" dirty="0"/>
                        <a:t>Task</a:t>
                      </a:r>
                    </a:p>
                  </a:txBody>
                  <a:tcPr/>
                </a:tc>
                <a:tc>
                  <a:txBody>
                    <a:bodyPr/>
                    <a:lstStyle/>
                    <a:p>
                      <a:r>
                        <a:rPr lang="en-US" dirty="0"/>
                        <a:t>Role</a:t>
                      </a:r>
                    </a:p>
                  </a:txBody>
                  <a:tcPr/>
                </a:tc>
                <a:tc>
                  <a:txBody>
                    <a:bodyPr/>
                    <a:lstStyle/>
                    <a:p>
                      <a:r>
                        <a:rPr lang="en-US" dirty="0"/>
                        <a:t>Completion Date</a:t>
                      </a:r>
                    </a:p>
                  </a:txBody>
                  <a:tcPr/>
                </a:tc>
                <a:extLst>
                  <a:ext uri="{0D108BD9-81ED-4DB2-BD59-A6C34878D82A}">
                    <a16:rowId xmlns:a16="http://schemas.microsoft.com/office/drawing/2014/main" val="3247620135"/>
                  </a:ext>
                </a:extLst>
              </a:tr>
              <a:tr h="601787">
                <a:tc>
                  <a:txBody>
                    <a:bodyPr/>
                    <a:lstStyle/>
                    <a:p>
                      <a:r>
                        <a:rPr lang="en-US" dirty="0"/>
                        <a:t>Hire More technicians – Meet with potential recruiters </a:t>
                      </a:r>
                    </a:p>
                  </a:txBody>
                  <a:tcPr/>
                </a:tc>
                <a:tc>
                  <a:txBody>
                    <a:bodyPr/>
                    <a:lstStyle/>
                    <a:p>
                      <a:r>
                        <a:rPr lang="en-US" dirty="0"/>
                        <a:t>GM / Service Manager</a:t>
                      </a:r>
                    </a:p>
                  </a:txBody>
                  <a:tcPr/>
                </a:tc>
                <a:tc>
                  <a:txBody>
                    <a:bodyPr/>
                    <a:lstStyle/>
                    <a:p>
                      <a:r>
                        <a:rPr lang="en-US" dirty="0"/>
                        <a:t>Sept. 1, 2024 </a:t>
                      </a:r>
                    </a:p>
                  </a:txBody>
                  <a:tcPr/>
                </a:tc>
                <a:extLst>
                  <a:ext uri="{0D108BD9-81ED-4DB2-BD59-A6C34878D82A}">
                    <a16:rowId xmlns:a16="http://schemas.microsoft.com/office/drawing/2014/main" val="2210992351"/>
                  </a:ext>
                </a:extLst>
              </a:tr>
              <a:tr h="601787">
                <a:tc>
                  <a:txBody>
                    <a:bodyPr/>
                    <a:lstStyle/>
                    <a:p>
                      <a:r>
                        <a:rPr lang="en-US" dirty="0"/>
                        <a:t>Post the service writers ELR and MTD Gross #’s to keep competition strong </a:t>
                      </a:r>
                    </a:p>
                  </a:txBody>
                  <a:tcPr/>
                </a:tc>
                <a:tc>
                  <a:txBody>
                    <a:bodyPr/>
                    <a:lstStyle/>
                    <a:p>
                      <a:r>
                        <a:rPr lang="en-US" dirty="0"/>
                        <a:t>Service Manager </a:t>
                      </a:r>
                    </a:p>
                  </a:txBody>
                  <a:tcPr/>
                </a:tc>
                <a:tc>
                  <a:txBody>
                    <a:bodyPr/>
                    <a:lstStyle/>
                    <a:p>
                      <a:r>
                        <a:rPr lang="en-US" dirty="0"/>
                        <a:t>Aug. 1, 2024 </a:t>
                      </a:r>
                    </a:p>
                  </a:txBody>
                  <a:tcPr/>
                </a:tc>
                <a:extLst>
                  <a:ext uri="{0D108BD9-81ED-4DB2-BD59-A6C34878D82A}">
                    <a16:rowId xmlns:a16="http://schemas.microsoft.com/office/drawing/2014/main" val="654271306"/>
                  </a:ext>
                </a:extLst>
              </a:tr>
              <a:tr h="601787">
                <a:tc>
                  <a:txBody>
                    <a:bodyPr/>
                    <a:lstStyle/>
                    <a:p>
                      <a:r>
                        <a:rPr lang="en-US" dirty="0"/>
                        <a:t>Post Technicians Hours and one item RO counts on big board in service breakroom </a:t>
                      </a:r>
                    </a:p>
                  </a:txBody>
                  <a:tcPr/>
                </a:tc>
                <a:tc>
                  <a:txBody>
                    <a:bodyPr/>
                    <a:lstStyle/>
                    <a:p>
                      <a:r>
                        <a:rPr lang="en-US" dirty="0"/>
                        <a:t>Shop Foreman</a:t>
                      </a:r>
                    </a:p>
                  </a:txBody>
                  <a:tcPr/>
                </a:tc>
                <a:tc>
                  <a:txBody>
                    <a:bodyPr/>
                    <a:lstStyle/>
                    <a:p>
                      <a:r>
                        <a:rPr lang="en-US" dirty="0"/>
                        <a:t>Sept. 1, 2024</a:t>
                      </a:r>
                    </a:p>
                  </a:txBody>
                  <a:tcPr/>
                </a:tc>
                <a:extLst>
                  <a:ext uri="{0D108BD9-81ED-4DB2-BD59-A6C34878D82A}">
                    <a16:rowId xmlns:a16="http://schemas.microsoft.com/office/drawing/2014/main" val="1385811212"/>
                  </a:ext>
                </a:extLst>
              </a:tr>
              <a:tr h="601787">
                <a:tc>
                  <a:txBody>
                    <a:bodyPr/>
                    <a:lstStyle/>
                    <a:p>
                      <a:r>
                        <a:rPr lang="en-US" dirty="0"/>
                        <a:t>Weekly meeting regarding Service shop productivity and efficiency</a:t>
                      </a:r>
                    </a:p>
                  </a:txBody>
                  <a:tcPr/>
                </a:tc>
                <a:tc>
                  <a:txBody>
                    <a:bodyPr/>
                    <a:lstStyle/>
                    <a:p>
                      <a:r>
                        <a:rPr lang="en-US" dirty="0"/>
                        <a:t>GM / Service Manager </a:t>
                      </a:r>
                    </a:p>
                  </a:txBody>
                  <a:tcPr/>
                </a:tc>
                <a:tc>
                  <a:txBody>
                    <a:bodyPr/>
                    <a:lstStyle/>
                    <a:p>
                      <a:r>
                        <a:rPr lang="en-US" dirty="0"/>
                        <a:t>Weekly </a:t>
                      </a:r>
                    </a:p>
                  </a:txBody>
                  <a:tcPr/>
                </a:tc>
                <a:extLst>
                  <a:ext uri="{0D108BD9-81ED-4DB2-BD59-A6C34878D82A}">
                    <a16:rowId xmlns:a16="http://schemas.microsoft.com/office/drawing/2014/main" val="2935493620"/>
                  </a:ext>
                </a:extLst>
              </a:tr>
              <a:tr h="601787">
                <a:tc>
                  <a:txBody>
                    <a:bodyPr/>
                    <a:lstStyle/>
                    <a:p>
                      <a:r>
                        <a:rPr lang="en-US" dirty="0"/>
                        <a:t>Weekly meeting with Parts Manager regarding shop flow and how to help with pace / speed </a:t>
                      </a:r>
                    </a:p>
                  </a:txBody>
                  <a:tcPr/>
                </a:tc>
                <a:tc>
                  <a:txBody>
                    <a:bodyPr/>
                    <a:lstStyle/>
                    <a:p>
                      <a:r>
                        <a:rPr lang="en-US" dirty="0"/>
                        <a:t>GM / Parts Manager </a:t>
                      </a:r>
                    </a:p>
                  </a:txBody>
                  <a:tcPr/>
                </a:tc>
                <a:tc>
                  <a:txBody>
                    <a:bodyPr/>
                    <a:lstStyle/>
                    <a:p>
                      <a:r>
                        <a:rPr lang="en-US" dirty="0"/>
                        <a:t>Weekly </a:t>
                      </a:r>
                    </a:p>
                  </a:txBody>
                  <a:tcPr/>
                </a:tc>
                <a:extLst>
                  <a:ext uri="{0D108BD9-81ED-4DB2-BD59-A6C34878D82A}">
                    <a16:rowId xmlns:a16="http://schemas.microsoft.com/office/drawing/2014/main" val="2858279352"/>
                  </a:ext>
                </a:extLst>
              </a:tr>
              <a:tr h="601787">
                <a:tc>
                  <a:txBody>
                    <a:bodyPr/>
                    <a:lstStyle/>
                    <a:p>
                      <a:r>
                        <a:rPr lang="en-US" dirty="0"/>
                        <a:t>Get all of our technicians EV certified </a:t>
                      </a:r>
                    </a:p>
                  </a:txBody>
                  <a:tcPr/>
                </a:tc>
                <a:tc>
                  <a:txBody>
                    <a:bodyPr/>
                    <a:lstStyle/>
                    <a:p>
                      <a:r>
                        <a:rPr lang="en-US" dirty="0"/>
                        <a:t>Service Manager / Foreman</a:t>
                      </a:r>
                    </a:p>
                  </a:txBody>
                  <a:tcPr/>
                </a:tc>
                <a:tc>
                  <a:txBody>
                    <a:bodyPr/>
                    <a:lstStyle/>
                    <a:p>
                      <a:r>
                        <a:rPr lang="en-US" dirty="0"/>
                        <a:t>Dec. 31</a:t>
                      </a:r>
                      <a:r>
                        <a:rPr lang="en-US" baseline="30000" dirty="0"/>
                        <a:t>st</a:t>
                      </a:r>
                      <a:r>
                        <a:rPr lang="en-US" dirty="0"/>
                        <a:t> 2024 </a:t>
                      </a:r>
                    </a:p>
                  </a:txBody>
                  <a:tcPr/>
                </a:tc>
                <a:extLst>
                  <a:ext uri="{0D108BD9-81ED-4DB2-BD59-A6C34878D82A}">
                    <a16:rowId xmlns:a16="http://schemas.microsoft.com/office/drawing/2014/main" val="4145992477"/>
                  </a:ext>
                </a:extLst>
              </a:tr>
              <a:tr h="601787">
                <a:tc>
                  <a:txBody>
                    <a:bodyPr/>
                    <a:lstStyle/>
                    <a:p>
                      <a:r>
                        <a:rPr lang="en-US" dirty="0"/>
                        <a:t>Review Comebacks </a:t>
                      </a:r>
                    </a:p>
                  </a:txBody>
                  <a:tcPr/>
                </a:tc>
                <a:tc>
                  <a:txBody>
                    <a:bodyPr/>
                    <a:lstStyle/>
                    <a:p>
                      <a:r>
                        <a:rPr lang="en-US" dirty="0"/>
                        <a:t>Service Manager / Foreman</a:t>
                      </a:r>
                    </a:p>
                  </a:txBody>
                  <a:tcPr/>
                </a:tc>
                <a:tc>
                  <a:txBody>
                    <a:bodyPr/>
                    <a:lstStyle/>
                    <a:p>
                      <a:r>
                        <a:rPr lang="en-US" dirty="0"/>
                        <a:t>Daily </a:t>
                      </a:r>
                    </a:p>
                  </a:txBody>
                  <a:tcPr/>
                </a:tc>
                <a:extLst>
                  <a:ext uri="{0D108BD9-81ED-4DB2-BD59-A6C34878D82A}">
                    <a16:rowId xmlns:a16="http://schemas.microsoft.com/office/drawing/2014/main" val="2309120255"/>
                  </a:ext>
                </a:extLst>
              </a:tr>
            </a:tbl>
          </a:graphicData>
        </a:graphic>
      </p:graphicFrame>
      <p:pic>
        <p:nvPicPr>
          <p:cNvPr id="5" name="Picture 4" descr="A close-up of a company name&#10;&#10;Description automatically generated">
            <a:extLst>
              <a:ext uri="{FF2B5EF4-FFF2-40B4-BE49-F238E27FC236}">
                <a16:creationId xmlns:a16="http://schemas.microsoft.com/office/drawing/2014/main" id="{4B36AF0F-335A-FC08-500F-7B7B523B6D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98216" y="-1"/>
            <a:ext cx="2193007" cy="988907"/>
          </a:xfrm>
          <a:prstGeom prst="rect">
            <a:avLst/>
          </a:prstGeom>
        </p:spPr>
      </p:pic>
    </p:spTree>
    <p:extLst>
      <p:ext uri="{BB962C8B-B14F-4D97-AF65-F5344CB8AC3E}">
        <p14:creationId xmlns:p14="http://schemas.microsoft.com/office/powerpoint/2010/main" val="2715492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E03A9-7C1A-718E-5713-A36BB870A259}"/>
              </a:ext>
            </a:extLst>
          </p:cNvPr>
          <p:cNvSpPr>
            <a:spLocks noGrp="1"/>
          </p:cNvSpPr>
          <p:nvPr>
            <p:ph type="title"/>
          </p:nvPr>
        </p:nvSpPr>
        <p:spPr/>
        <p:txBody>
          <a:bodyPr/>
          <a:lstStyle/>
          <a:p>
            <a:r>
              <a:rPr lang="en-US" dirty="0"/>
              <a:t>Synopsis</a:t>
            </a:r>
          </a:p>
        </p:txBody>
      </p:sp>
      <p:sp>
        <p:nvSpPr>
          <p:cNvPr id="3" name="Content Placeholder 2">
            <a:extLst>
              <a:ext uri="{FF2B5EF4-FFF2-40B4-BE49-F238E27FC236}">
                <a16:creationId xmlns:a16="http://schemas.microsoft.com/office/drawing/2014/main" id="{FB91E953-BF37-34C9-4D4B-646973193A9C}"/>
              </a:ext>
            </a:extLst>
          </p:cNvPr>
          <p:cNvSpPr>
            <a:spLocks noGrp="1"/>
          </p:cNvSpPr>
          <p:nvPr>
            <p:ph sz="half" idx="1"/>
          </p:nvPr>
        </p:nvSpPr>
        <p:spPr>
          <a:xfrm>
            <a:off x="1097280" y="2120900"/>
            <a:ext cx="10058400" cy="3748193"/>
          </a:xfrm>
        </p:spPr>
        <p:txBody>
          <a:bodyPr/>
          <a:lstStyle/>
          <a:p>
            <a:pPr lvl="1"/>
            <a:r>
              <a:rPr lang="en-US" dirty="0"/>
              <a:t>Without a doubt our number one issue in our service department is that we need more skilled technicians. I may have mentioned this about ten times throughout this project but I realize we are acting more defeated about this and are not making any progress. We must be more direct in our approach to find these technicians and need to ensure we are not leaving any options on the table. Shop has 14 lifts with 16 total Bays, and only 8 Full Time Technicians and 1 Part time technician. We do have a few ASEP students starting in August and our plan is to use our Part time tech as a trainer to get these </a:t>
            </a:r>
            <a:r>
              <a:rPr lang="en-US" dirty="0" err="1"/>
              <a:t>Asep</a:t>
            </a:r>
            <a:r>
              <a:rPr lang="en-US" dirty="0"/>
              <a:t> students on a faster trac to learning more, which will in turn show them how much we are investing in their development, which should give us a better chance of retaining them as they get through school and entire the work force. We also are going to introduce them to the same productive pay plan that we have most of our technicians on now (works for Flat and Hourly). This will encourage them to be more productive and get their work done right the first time to ensure they are maximizing their pay potential. </a:t>
            </a:r>
          </a:p>
        </p:txBody>
      </p:sp>
      <p:pic>
        <p:nvPicPr>
          <p:cNvPr id="5" name="Picture 4" descr="A close-up of a company name&#10;&#10;Description automatically generated">
            <a:extLst>
              <a:ext uri="{FF2B5EF4-FFF2-40B4-BE49-F238E27FC236}">
                <a16:creationId xmlns:a16="http://schemas.microsoft.com/office/drawing/2014/main" id="{6DDC681E-34E6-F826-3D1E-413046BB1D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98216" y="-1"/>
            <a:ext cx="2193007" cy="988907"/>
          </a:xfrm>
          <a:prstGeom prst="rect">
            <a:avLst/>
          </a:prstGeom>
        </p:spPr>
      </p:pic>
    </p:spTree>
    <p:extLst>
      <p:ext uri="{BB962C8B-B14F-4D97-AF65-F5344CB8AC3E}">
        <p14:creationId xmlns:p14="http://schemas.microsoft.com/office/powerpoint/2010/main" val="40334830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CDCF0-19A2-1F05-0601-8EC907DC0ED8}"/>
              </a:ext>
            </a:extLst>
          </p:cNvPr>
          <p:cNvSpPr>
            <a:spLocks noGrp="1"/>
          </p:cNvSpPr>
          <p:nvPr>
            <p:ph type="title"/>
          </p:nvPr>
        </p:nvSpPr>
        <p:spPr/>
        <p:txBody>
          <a:bodyPr/>
          <a:lstStyle/>
          <a:p>
            <a:r>
              <a:rPr lang="en-US" dirty="0"/>
              <a:t>Evaluation of our Service Dept. </a:t>
            </a:r>
          </a:p>
        </p:txBody>
      </p:sp>
      <p:sp>
        <p:nvSpPr>
          <p:cNvPr id="3" name="Content Placeholder 2">
            <a:extLst>
              <a:ext uri="{FF2B5EF4-FFF2-40B4-BE49-F238E27FC236}">
                <a16:creationId xmlns:a16="http://schemas.microsoft.com/office/drawing/2014/main" id="{80EFF5C1-196F-162F-F877-D17C0DC57598}"/>
              </a:ext>
            </a:extLst>
          </p:cNvPr>
          <p:cNvSpPr>
            <a:spLocks noGrp="1"/>
          </p:cNvSpPr>
          <p:nvPr>
            <p:ph sz="half" idx="1"/>
          </p:nvPr>
        </p:nvSpPr>
        <p:spPr/>
        <p:txBody>
          <a:bodyPr>
            <a:normAutofit/>
          </a:bodyPr>
          <a:lstStyle/>
          <a:p>
            <a:r>
              <a:rPr lang="en-US" sz="2000" b="1" dirty="0"/>
              <a:t>Current Practices </a:t>
            </a:r>
          </a:p>
          <a:p>
            <a:pPr lvl="1"/>
            <a:r>
              <a:rPr lang="en-US" b="1" dirty="0"/>
              <a:t> </a:t>
            </a:r>
            <a:r>
              <a:rPr lang="en-US" dirty="0"/>
              <a:t>Internal rewards Program (Auto Awards) </a:t>
            </a:r>
          </a:p>
          <a:p>
            <a:pPr lvl="2"/>
            <a:r>
              <a:rPr lang="en-US" dirty="0"/>
              <a:t>Which customers will build up in service for every RO they have and then they get to use the money in sales when the purchase a New or Used Vehicle</a:t>
            </a:r>
          </a:p>
          <a:p>
            <a:pPr lvl="1"/>
            <a:r>
              <a:rPr lang="en-US" dirty="0"/>
              <a:t>Recently implemented email group</a:t>
            </a:r>
          </a:p>
          <a:p>
            <a:pPr lvl="2"/>
            <a:r>
              <a:rPr lang="en-US" dirty="0"/>
              <a:t>With the number of calls for service that would get sent over from sales / back office as a cold transfer or poorly completed warm transfer we implemented a email group with our Advisors and Manager in it to ensure every customer gets spoken too </a:t>
            </a:r>
            <a:endParaRPr lang="en-US" b="1" dirty="0"/>
          </a:p>
          <a:p>
            <a:pPr lvl="1"/>
            <a:endParaRPr lang="en-US" b="1" dirty="0"/>
          </a:p>
          <a:p>
            <a:pPr lvl="1"/>
            <a:endParaRPr lang="en-US" b="1" dirty="0"/>
          </a:p>
        </p:txBody>
      </p:sp>
      <p:sp>
        <p:nvSpPr>
          <p:cNvPr id="4" name="Content Placeholder 3">
            <a:extLst>
              <a:ext uri="{FF2B5EF4-FFF2-40B4-BE49-F238E27FC236}">
                <a16:creationId xmlns:a16="http://schemas.microsoft.com/office/drawing/2014/main" id="{5A16CBEC-D276-1E88-CF52-3A0C21DBDB0D}"/>
              </a:ext>
            </a:extLst>
          </p:cNvPr>
          <p:cNvSpPr>
            <a:spLocks noGrp="1"/>
          </p:cNvSpPr>
          <p:nvPr>
            <p:ph sz="half" idx="2"/>
          </p:nvPr>
        </p:nvSpPr>
        <p:spPr/>
        <p:txBody>
          <a:bodyPr>
            <a:normAutofit/>
          </a:bodyPr>
          <a:lstStyle/>
          <a:p>
            <a:r>
              <a:rPr lang="en-US" sz="2000" b="1" dirty="0"/>
              <a:t>Goals for Improvement </a:t>
            </a:r>
          </a:p>
          <a:p>
            <a:pPr lvl="1"/>
            <a:r>
              <a:rPr lang="en-US" dirty="0"/>
              <a:t>Bringing Customers over to our Service Department and introducing them to a advisor/Manager once we sell a car </a:t>
            </a:r>
          </a:p>
          <a:p>
            <a:pPr lvl="1"/>
            <a:r>
              <a:rPr lang="en-US" dirty="0"/>
              <a:t>Free Inspections to all customers who purchased a vehicle from us </a:t>
            </a:r>
          </a:p>
          <a:p>
            <a:pPr lvl="1"/>
            <a:r>
              <a:rPr lang="en-US" dirty="0"/>
              <a:t>Get more reviews from happy service customers </a:t>
            </a:r>
          </a:p>
          <a:p>
            <a:pPr lvl="1"/>
            <a:r>
              <a:rPr lang="en-US" dirty="0"/>
              <a:t>Video MPI’s </a:t>
            </a:r>
          </a:p>
        </p:txBody>
      </p:sp>
      <p:pic>
        <p:nvPicPr>
          <p:cNvPr id="5" name="Picture 4" descr="A close-up of a company name&#10;&#10;Description automatically generated">
            <a:extLst>
              <a:ext uri="{FF2B5EF4-FFF2-40B4-BE49-F238E27FC236}">
                <a16:creationId xmlns:a16="http://schemas.microsoft.com/office/drawing/2014/main" id="{8456883D-2573-D8ED-DFDB-B97C1DF56B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7152" y="23074"/>
            <a:ext cx="2193007" cy="988907"/>
          </a:xfrm>
          <a:prstGeom prst="rect">
            <a:avLst/>
          </a:prstGeom>
        </p:spPr>
      </p:pic>
    </p:spTree>
    <p:extLst>
      <p:ext uri="{BB962C8B-B14F-4D97-AF65-F5344CB8AC3E}">
        <p14:creationId xmlns:p14="http://schemas.microsoft.com/office/powerpoint/2010/main" val="1501810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E03A9-7C1A-718E-5713-A36BB870A259}"/>
              </a:ext>
            </a:extLst>
          </p:cNvPr>
          <p:cNvSpPr>
            <a:spLocks noGrp="1"/>
          </p:cNvSpPr>
          <p:nvPr>
            <p:ph type="title"/>
          </p:nvPr>
        </p:nvSpPr>
        <p:spPr/>
        <p:txBody>
          <a:bodyPr/>
          <a:lstStyle/>
          <a:p>
            <a:r>
              <a:rPr lang="en-US" dirty="0"/>
              <a:t>Synopsis Continued</a:t>
            </a:r>
          </a:p>
        </p:txBody>
      </p:sp>
      <p:sp>
        <p:nvSpPr>
          <p:cNvPr id="3" name="Content Placeholder 2">
            <a:extLst>
              <a:ext uri="{FF2B5EF4-FFF2-40B4-BE49-F238E27FC236}">
                <a16:creationId xmlns:a16="http://schemas.microsoft.com/office/drawing/2014/main" id="{FB91E953-BF37-34C9-4D4B-646973193A9C}"/>
              </a:ext>
            </a:extLst>
          </p:cNvPr>
          <p:cNvSpPr>
            <a:spLocks noGrp="1"/>
          </p:cNvSpPr>
          <p:nvPr>
            <p:ph sz="half" idx="1"/>
          </p:nvPr>
        </p:nvSpPr>
        <p:spPr>
          <a:xfrm>
            <a:off x="1097280" y="2120900"/>
            <a:ext cx="10058400" cy="3748193"/>
          </a:xfrm>
        </p:spPr>
        <p:txBody>
          <a:bodyPr/>
          <a:lstStyle/>
          <a:p>
            <a:pPr lvl="1"/>
            <a:r>
              <a:rPr lang="en-US" dirty="0"/>
              <a:t>Once our service advisors gross and ELR numbers are posted in the service managers office we plan to see an increase in both figures for each advisor once we create a more friendly competitive atmosphere. </a:t>
            </a:r>
          </a:p>
          <a:p>
            <a:pPr lvl="1"/>
            <a:r>
              <a:rPr lang="en-US" dirty="0"/>
              <a:t>As our New Shop Foreman gets acclimated with his position, he will be posting current hours turned, number of comebacks, and potentially more to a white board in our service break room to create some competition in the shop and hopefully some urgency to turn hours without any carelessness since they will all be able to see how many comebacks each other have had.</a:t>
            </a:r>
          </a:p>
          <a:p>
            <a:pPr lvl="1"/>
            <a:r>
              <a:rPr lang="en-US" dirty="0"/>
              <a:t>We have had good luck with retention of our good technicians over the years and do not feel very threatened with anyone leaving any time soon. We changed pay plans so that our techs are making more for the additional productivity they create for our shop which has helped shop moral and efficiency. We now will be adding more value to their pay plans by giving them each a benefit based on training completed (Especially EV training). </a:t>
            </a:r>
          </a:p>
        </p:txBody>
      </p:sp>
      <p:pic>
        <p:nvPicPr>
          <p:cNvPr id="5" name="Picture 4" descr="A close-up of a company name&#10;&#10;Description automatically generated">
            <a:extLst>
              <a:ext uri="{FF2B5EF4-FFF2-40B4-BE49-F238E27FC236}">
                <a16:creationId xmlns:a16="http://schemas.microsoft.com/office/drawing/2014/main" id="{6DDC681E-34E6-F826-3D1E-413046BB1D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98216" y="-1"/>
            <a:ext cx="2193007" cy="988907"/>
          </a:xfrm>
          <a:prstGeom prst="rect">
            <a:avLst/>
          </a:prstGeom>
        </p:spPr>
      </p:pic>
    </p:spTree>
    <p:extLst>
      <p:ext uri="{BB962C8B-B14F-4D97-AF65-F5344CB8AC3E}">
        <p14:creationId xmlns:p14="http://schemas.microsoft.com/office/powerpoint/2010/main" val="346348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E03A9-7C1A-718E-5713-A36BB870A259}"/>
              </a:ext>
            </a:extLst>
          </p:cNvPr>
          <p:cNvSpPr>
            <a:spLocks noGrp="1"/>
          </p:cNvSpPr>
          <p:nvPr>
            <p:ph type="title"/>
          </p:nvPr>
        </p:nvSpPr>
        <p:spPr/>
        <p:txBody>
          <a:bodyPr/>
          <a:lstStyle/>
          <a:p>
            <a:r>
              <a:rPr lang="en-US" dirty="0"/>
              <a:t>Synopsis Continued</a:t>
            </a:r>
          </a:p>
        </p:txBody>
      </p:sp>
      <p:sp>
        <p:nvSpPr>
          <p:cNvPr id="3" name="Content Placeholder 2">
            <a:extLst>
              <a:ext uri="{FF2B5EF4-FFF2-40B4-BE49-F238E27FC236}">
                <a16:creationId xmlns:a16="http://schemas.microsoft.com/office/drawing/2014/main" id="{FB91E953-BF37-34C9-4D4B-646973193A9C}"/>
              </a:ext>
            </a:extLst>
          </p:cNvPr>
          <p:cNvSpPr>
            <a:spLocks noGrp="1"/>
          </p:cNvSpPr>
          <p:nvPr>
            <p:ph sz="half" idx="1"/>
          </p:nvPr>
        </p:nvSpPr>
        <p:spPr>
          <a:xfrm>
            <a:off x="1097280" y="2120900"/>
            <a:ext cx="10058400" cy="3748193"/>
          </a:xfrm>
        </p:spPr>
        <p:txBody>
          <a:bodyPr/>
          <a:lstStyle/>
          <a:p>
            <a:pPr lvl="1"/>
            <a:r>
              <a:rPr lang="en-US" dirty="0"/>
              <a:t>Given our new focus on hiring and competition in the shop and at the desk, we are expecting to see are gross number to continue to get higher each month while we as managers will ensure to keep a focus on our Gross percent of sales to ensure we are not letting that slide. With that we expect to see a increase in our fixed absorption percentage which will in turn show our progress and show a much healthier dealership overall. We are hoping to implement these changes and see this progress while getting our CSI up, and our Google reviews up as well which we are expecting will help with retention of local customers. </a:t>
            </a:r>
          </a:p>
        </p:txBody>
      </p:sp>
      <p:pic>
        <p:nvPicPr>
          <p:cNvPr id="5" name="Picture 4" descr="A close-up of a company name&#10;&#10;Description automatically generated">
            <a:extLst>
              <a:ext uri="{FF2B5EF4-FFF2-40B4-BE49-F238E27FC236}">
                <a16:creationId xmlns:a16="http://schemas.microsoft.com/office/drawing/2014/main" id="{6DDC681E-34E6-F826-3D1E-413046BB1D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98216" y="-1"/>
            <a:ext cx="2193007" cy="988907"/>
          </a:xfrm>
          <a:prstGeom prst="rect">
            <a:avLst/>
          </a:prstGeom>
        </p:spPr>
      </p:pic>
    </p:spTree>
    <p:extLst>
      <p:ext uri="{BB962C8B-B14F-4D97-AF65-F5344CB8AC3E}">
        <p14:creationId xmlns:p14="http://schemas.microsoft.com/office/powerpoint/2010/main" val="32099747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3D725-042C-3027-EE47-FE3B403C08AF}"/>
              </a:ext>
            </a:extLst>
          </p:cNvPr>
          <p:cNvSpPr>
            <a:spLocks noGrp="1"/>
          </p:cNvSpPr>
          <p:nvPr>
            <p:ph type="title"/>
          </p:nvPr>
        </p:nvSpPr>
        <p:spPr/>
        <p:txBody>
          <a:bodyPr/>
          <a:lstStyle/>
          <a:p>
            <a:r>
              <a:rPr lang="en-US" dirty="0"/>
              <a:t>Evaluation of our Service Dept. Continued</a:t>
            </a:r>
          </a:p>
        </p:txBody>
      </p:sp>
      <p:sp>
        <p:nvSpPr>
          <p:cNvPr id="3" name="Content Placeholder 2">
            <a:extLst>
              <a:ext uri="{FF2B5EF4-FFF2-40B4-BE49-F238E27FC236}">
                <a16:creationId xmlns:a16="http://schemas.microsoft.com/office/drawing/2014/main" id="{E8A3D920-3ADB-2C1E-0EFD-C25C0BF55ADB}"/>
              </a:ext>
            </a:extLst>
          </p:cNvPr>
          <p:cNvSpPr>
            <a:spLocks noGrp="1"/>
          </p:cNvSpPr>
          <p:nvPr>
            <p:ph sz="half" idx="1"/>
          </p:nvPr>
        </p:nvSpPr>
        <p:spPr>
          <a:xfrm>
            <a:off x="1103376" y="2166620"/>
            <a:ext cx="10052304" cy="3748193"/>
          </a:xfrm>
        </p:spPr>
        <p:txBody>
          <a:bodyPr>
            <a:normAutofit/>
          </a:bodyPr>
          <a:lstStyle/>
          <a:p>
            <a:r>
              <a:rPr lang="en-US" sz="2000" b="1" dirty="0"/>
              <a:t>Plans to Achieve these Goals </a:t>
            </a:r>
          </a:p>
          <a:p>
            <a:pPr lvl="1"/>
            <a:r>
              <a:rPr lang="en-US" dirty="0"/>
              <a:t>Start implementing process for sales staff to bring customer to service, ensure to speak about it in meetings, and hold them accountable once deal is pushed </a:t>
            </a:r>
          </a:p>
          <a:p>
            <a:pPr lvl="1"/>
            <a:r>
              <a:rPr lang="en-US" dirty="0"/>
              <a:t>Display the Free to the homepage of our website and include this in all service advertisements </a:t>
            </a:r>
          </a:p>
          <a:p>
            <a:pPr lvl="2"/>
            <a:r>
              <a:rPr lang="en-US" dirty="0"/>
              <a:t>TV, Mailers, Radio, Social Media </a:t>
            </a:r>
          </a:p>
          <a:p>
            <a:pPr lvl="1"/>
            <a:r>
              <a:rPr lang="en-US" dirty="0"/>
              <a:t>Better Reviews: Follow Up Calls, Incentives for Advisors based on good reviews, Manager reviews with Advisors and phone call reviews. </a:t>
            </a:r>
          </a:p>
          <a:p>
            <a:pPr lvl="1"/>
            <a:r>
              <a:rPr lang="en-US" dirty="0"/>
              <a:t>Had a meeting with DMS (Tekion) and found out how we can implement Video MPI’s </a:t>
            </a:r>
          </a:p>
          <a:p>
            <a:pPr lvl="1"/>
            <a:r>
              <a:rPr lang="en-US" dirty="0"/>
              <a:t>Sat with a few technicians that we knew would be more open to the idea of change </a:t>
            </a:r>
          </a:p>
          <a:p>
            <a:pPr lvl="2"/>
            <a:r>
              <a:rPr lang="en-US" dirty="0"/>
              <a:t>Showed them how simple it was and the value it could bring </a:t>
            </a:r>
          </a:p>
          <a:p>
            <a:pPr lvl="2"/>
            <a:r>
              <a:rPr lang="en-US" dirty="0"/>
              <a:t>Will be adding new technicians each week and ensure we have their buy-in </a:t>
            </a:r>
          </a:p>
        </p:txBody>
      </p:sp>
      <p:pic>
        <p:nvPicPr>
          <p:cNvPr id="5" name="Picture 4" descr="A close-up of a company name&#10;&#10;Description automatically generated">
            <a:extLst>
              <a:ext uri="{FF2B5EF4-FFF2-40B4-BE49-F238E27FC236}">
                <a16:creationId xmlns:a16="http://schemas.microsoft.com/office/drawing/2014/main" id="{7A9ACEE9-7B69-DDD2-CD41-E6B4B2782F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0844" y="109728"/>
            <a:ext cx="1949671" cy="879178"/>
          </a:xfrm>
          <a:prstGeom prst="rect">
            <a:avLst/>
          </a:prstGeom>
        </p:spPr>
      </p:pic>
    </p:spTree>
    <p:extLst>
      <p:ext uri="{BB962C8B-B14F-4D97-AF65-F5344CB8AC3E}">
        <p14:creationId xmlns:p14="http://schemas.microsoft.com/office/powerpoint/2010/main" val="1374660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A55EC-863F-509A-0C71-ABE0737D6974}"/>
              </a:ext>
            </a:extLst>
          </p:cNvPr>
          <p:cNvSpPr>
            <a:spLocks noGrp="1"/>
          </p:cNvSpPr>
          <p:nvPr>
            <p:ph type="title"/>
          </p:nvPr>
        </p:nvSpPr>
        <p:spPr/>
        <p:txBody>
          <a:bodyPr/>
          <a:lstStyle/>
          <a:p>
            <a:r>
              <a:rPr lang="en-US"/>
              <a:t>Evaluation of our Service Dept. Continued</a:t>
            </a:r>
            <a:endParaRPr lang="en-US" dirty="0"/>
          </a:p>
        </p:txBody>
      </p:sp>
      <p:sp>
        <p:nvSpPr>
          <p:cNvPr id="3" name="Content Placeholder 2">
            <a:extLst>
              <a:ext uri="{FF2B5EF4-FFF2-40B4-BE49-F238E27FC236}">
                <a16:creationId xmlns:a16="http://schemas.microsoft.com/office/drawing/2014/main" id="{F0A2A87A-2086-33AF-F152-01AC12B8C0B0}"/>
              </a:ext>
            </a:extLst>
          </p:cNvPr>
          <p:cNvSpPr>
            <a:spLocks noGrp="1"/>
          </p:cNvSpPr>
          <p:nvPr>
            <p:ph sz="half" idx="1"/>
          </p:nvPr>
        </p:nvSpPr>
        <p:spPr>
          <a:xfrm>
            <a:off x="1097280" y="2120900"/>
            <a:ext cx="10058400" cy="3748193"/>
          </a:xfrm>
        </p:spPr>
        <p:txBody>
          <a:bodyPr>
            <a:normAutofit lnSpcReduction="10000"/>
          </a:bodyPr>
          <a:lstStyle/>
          <a:p>
            <a:r>
              <a:rPr lang="en-US" sz="2000" b="1"/>
              <a:t>Plans to Evaluate Changes </a:t>
            </a:r>
          </a:p>
          <a:p>
            <a:pPr lvl="1"/>
            <a:r>
              <a:rPr lang="en-US"/>
              <a:t>We will likely see the changes for introducing customers to service advisors in our reviews, and hopefully see customers talk better about the buying experience </a:t>
            </a:r>
          </a:p>
          <a:p>
            <a:pPr lvl="1"/>
            <a:r>
              <a:rPr lang="en-US"/>
              <a:t>Once free inspections are implemented, we will be looking at the RO count difference for customer pay RO’s and drill into those to see if we are getting new customers who have never serviced with us before</a:t>
            </a:r>
          </a:p>
          <a:p>
            <a:pPr lvl="2"/>
            <a:r>
              <a:rPr lang="en-US"/>
              <a:t>We plan for this to begin by Sept. 1</a:t>
            </a:r>
            <a:r>
              <a:rPr lang="en-US" baseline="30000"/>
              <a:t>st</a:t>
            </a:r>
            <a:r>
              <a:rPr lang="en-US"/>
              <a:t> </a:t>
            </a:r>
          </a:p>
          <a:p>
            <a:pPr lvl="1"/>
            <a:r>
              <a:rPr lang="en-US"/>
              <a:t> Review the service advisors reviews with them and ensure they are getting more reviews and more positive ones </a:t>
            </a:r>
          </a:p>
          <a:p>
            <a:pPr lvl="1"/>
            <a:r>
              <a:rPr lang="en-US"/>
              <a:t>Look at the difference once this is implemented from how much we are getting for RO’s with video MPI’s versus non-video MPI’s, hopefully will see a big increase (and are expecting to) in dollars per customer pay RO </a:t>
            </a:r>
          </a:p>
          <a:p>
            <a:pPr lvl="2"/>
            <a:r>
              <a:rPr lang="en-US"/>
              <a:t>We plan for this to be started by August 1</a:t>
            </a:r>
            <a:r>
              <a:rPr lang="en-US" baseline="30000"/>
              <a:t>st</a:t>
            </a:r>
            <a:r>
              <a:rPr lang="en-US"/>
              <a:t> </a:t>
            </a:r>
          </a:p>
          <a:p>
            <a:pPr lvl="1"/>
            <a:endParaRPr lang="en-US"/>
          </a:p>
          <a:p>
            <a:endParaRPr lang="en-US" dirty="0"/>
          </a:p>
        </p:txBody>
      </p:sp>
      <p:pic>
        <p:nvPicPr>
          <p:cNvPr id="4" name="Picture 3" descr="A close-up of a company name&#10;&#10;Description automatically generated">
            <a:extLst>
              <a:ext uri="{FF2B5EF4-FFF2-40B4-BE49-F238E27FC236}">
                <a16:creationId xmlns:a16="http://schemas.microsoft.com/office/drawing/2014/main" id="{8A373867-281F-EEEA-618E-53ABDA177D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50616" y="23074"/>
            <a:ext cx="2193007" cy="988907"/>
          </a:xfrm>
          <a:prstGeom prst="rect">
            <a:avLst/>
          </a:prstGeom>
        </p:spPr>
      </p:pic>
    </p:spTree>
    <p:extLst>
      <p:ext uri="{BB962C8B-B14F-4D97-AF65-F5344CB8AC3E}">
        <p14:creationId xmlns:p14="http://schemas.microsoft.com/office/powerpoint/2010/main" val="1351566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B09B5-2425-84BE-D42D-D637CBE33F4A}"/>
              </a:ext>
            </a:extLst>
          </p:cNvPr>
          <p:cNvSpPr>
            <a:spLocks noGrp="1"/>
          </p:cNvSpPr>
          <p:nvPr>
            <p:ph type="title"/>
          </p:nvPr>
        </p:nvSpPr>
        <p:spPr/>
        <p:txBody>
          <a:bodyPr/>
          <a:lstStyle/>
          <a:p>
            <a:r>
              <a:rPr lang="en-US" dirty="0"/>
              <a:t>Marketing </a:t>
            </a:r>
          </a:p>
        </p:txBody>
      </p:sp>
      <p:sp>
        <p:nvSpPr>
          <p:cNvPr id="3" name="Content Placeholder 2">
            <a:extLst>
              <a:ext uri="{FF2B5EF4-FFF2-40B4-BE49-F238E27FC236}">
                <a16:creationId xmlns:a16="http://schemas.microsoft.com/office/drawing/2014/main" id="{A07F26B2-332A-2E5D-DEC3-8A7116660572}"/>
              </a:ext>
            </a:extLst>
          </p:cNvPr>
          <p:cNvSpPr>
            <a:spLocks noGrp="1"/>
          </p:cNvSpPr>
          <p:nvPr>
            <p:ph sz="half" idx="1"/>
          </p:nvPr>
        </p:nvSpPr>
        <p:spPr/>
        <p:txBody>
          <a:bodyPr/>
          <a:lstStyle/>
          <a:p>
            <a:pPr lvl="1"/>
            <a:r>
              <a:rPr lang="en-US" dirty="0"/>
              <a:t>Hamlin </a:t>
            </a:r>
          </a:p>
          <a:p>
            <a:pPr lvl="2"/>
            <a:r>
              <a:rPr lang="en-US" dirty="0"/>
              <a:t>We use a system called Hamlin for a lot of extra marketing in our sales department </a:t>
            </a:r>
          </a:p>
          <a:p>
            <a:pPr lvl="2"/>
            <a:r>
              <a:rPr lang="en-US" dirty="0"/>
              <a:t>Recently had a meeting with them regarding our Service department and how we can draw in more traffic </a:t>
            </a:r>
          </a:p>
          <a:p>
            <a:pPr lvl="1"/>
            <a:r>
              <a:rPr lang="en-US" dirty="0"/>
              <a:t>Epsilon</a:t>
            </a:r>
          </a:p>
          <a:p>
            <a:pPr lvl="2"/>
            <a:r>
              <a:rPr lang="en-US" dirty="0"/>
              <a:t>We just started using GM’s programs for sending out mailers called Epsilon. Sends customers coupons for discounts that they receive in service using IMR funds </a:t>
            </a:r>
          </a:p>
        </p:txBody>
      </p:sp>
      <p:sp>
        <p:nvSpPr>
          <p:cNvPr id="4" name="Content Placeholder 3">
            <a:extLst>
              <a:ext uri="{FF2B5EF4-FFF2-40B4-BE49-F238E27FC236}">
                <a16:creationId xmlns:a16="http://schemas.microsoft.com/office/drawing/2014/main" id="{D14F678F-C916-8C55-2229-B087040AFB36}"/>
              </a:ext>
            </a:extLst>
          </p:cNvPr>
          <p:cNvSpPr>
            <a:spLocks noGrp="1"/>
          </p:cNvSpPr>
          <p:nvPr>
            <p:ph sz="half" idx="2"/>
          </p:nvPr>
        </p:nvSpPr>
        <p:spPr/>
        <p:txBody>
          <a:bodyPr/>
          <a:lstStyle/>
          <a:p>
            <a:pPr lvl="1"/>
            <a:r>
              <a:rPr lang="en-US" dirty="0"/>
              <a:t>Technicians</a:t>
            </a:r>
          </a:p>
          <a:p>
            <a:pPr lvl="2"/>
            <a:r>
              <a:rPr lang="en-US" dirty="0"/>
              <a:t>We are trying to start thinking outside the box for hiring Technicians and be more innovative by using marketing techniques</a:t>
            </a:r>
          </a:p>
          <a:p>
            <a:pPr lvl="2"/>
            <a:r>
              <a:rPr lang="en-US" dirty="0"/>
              <a:t>We are thinking about Billboards, social media, and TV ads for hiring experienced auto technicians </a:t>
            </a:r>
          </a:p>
          <a:p>
            <a:pPr lvl="2"/>
            <a:r>
              <a:rPr lang="en-US" dirty="0"/>
              <a:t>Adding personalized hiring stickers to our own vehicles and bringing them places for service </a:t>
            </a:r>
          </a:p>
        </p:txBody>
      </p:sp>
      <p:pic>
        <p:nvPicPr>
          <p:cNvPr id="5" name="Picture 4" descr="A close-up of a company name&#10;&#10;Description automatically generated">
            <a:extLst>
              <a:ext uri="{FF2B5EF4-FFF2-40B4-BE49-F238E27FC236}">
                <a16:creationId xmlns:a16="http://schemas.microsoft.com/office/drawing/2014/main" id="{C5E39875-30E6-E3E8-5EC3-C9B57C8346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98216" y="-1"/>
            <a:ext cx="2193007" cy="988907"/>
          </a:xfrm>
          <a:prstGeom prst="rect">
            <a:avLst/>
          </a:prstGeom>
        </p:spPr>
      </p:pic>
    </p:spTree>
    <p:extLst>
      <p:ext uri="{BB962C8B-B14F-4D97-AF65-F5344CB8AC3E}">
        <p14:creationId xmlns:p14="http://schemas.microsoft.com/office/powerpoint/2010/main" val="1117305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C72A2-2FBE-3B7C-3E4A-9D3B73B8B104}"/>
              </a:ext>
            </a:extLst>
          </p:cNvPr>
          <p:cNvSpPr>
            <a:spLocks noGrp="1"/>
          </p:cNvSpPr>
          <p:nvPr>
            <p:ph type="title"/>
          </p:nvPr>
        </p:nvSpPr>
        <p:spPr/>
        <p:txBody>
          <a:bodyPr/>
          <a:lstStyle/>
          <a:p>
            <a:r>
              <a:rPr lang="en-US" dirty="0"/>
              <a:t>Analyze Cost of Labor</a:t>
            </a:r>
          </a:p>
        </p:txBody>
      </p:sp>
      <p:pic>
        <p:nvPicPr>
          <p:cNvPr id="6" name="Content Placeholder 5">
            <a:extLst>
              <a:ext uri="{FF2B5EF4-FFF2-40B4-BE49-F238E27FC236}">
                <a16:creationId xmlns:a16="http://schemas.microsoft.com/office/drawing/2014/main" id="{FE901C81-E31A-F5B7-39AE-2CDE377E910B}"/>
              </a:ext>
            </a:extLst>
          </p:cNvPr>
          <p:cNvPicPr>
            <a:picLocks noGrp="1" noChangeAspect="1"/>
          </p:cNvPicPr>
          <p:nvPr>
            <p:ph sz="half" idx="1"/>
          </p:nvPr>
        </p:nvPicPr>
        <p:blipFill>
          <a:blip r:embed="rId2"/>
          <a:stretch>
            <a:fillRect/>
          </a:stretch>
        </p:blipFill>
        <p:spPr>
          <a:xfrm>
            <a:off x="95644" y="2120900"/>
            <a:ext cx="6246161" cy="3424494"/>
          </a:xfrm>
        </p:spPr>
      </p:pic>
      <p:sp>
        <p:nvSpPr>
          <p:cNvPr id="4" name="Content Placeholder 3">
            <a:extLst>
              <a:ext uri="{FF2B5EF4-FFF2-40B4-BE49-F238E27FC236}">
                <a16:creationId xmlns:a16="http://schemas.microsoft.com/office/drawing/2014/main" id="{755F7836-0B74-9956-F5F5-55DE9CFC4545}"/>
              </a:ext>
            </a:extLst>
          </p:cNvPr>
          <p:cNvSpPr>
            <a:spLocks noGrp="1"/>
          </p:cNvSpPr>
          <p:nvPr>
            <p:ph sz="half" idx="2"/>
          </p:nvPr>
        </p:nvSpPr>
        <p:spPr/>
        <p:txBody>
          <a:bodyPr>
            <a:normAutofit fontScale="92500" lnSpcReduction="10000"/>
          </a:bodyPr>
          <a:lstStyle/>
          <a:p>
            <a:pPr lvl="1"/>
            <a:r>
              <a:rPr lang="en-US" dirty="0"/>
              <a:t>Currently we have 8 Full time and 1 part time Technicians with 5 of them using 2 lifts each</a:t>
            </a:r>
          </a:p>
          <a:p>
            <a:pPr lvl="1"/>
            <a:r>
              <a:rPr lang="en-US" dirty="0"/>
              <a:t>Only 3 of them are currently paid on flat and the rest are hourly, however we do have bonuses depending on hours turned </a:t>
            </a:r>
          </a:p>
          <a:p>
            <a:pPr lvl="1"/>
            <a:r>
              <a:rPr lang="en-US" dirty="0"/>
              <a:t>We are working to fill the rest of our bays and have everyone stick to one bay </a:t>
            </a:r>
          </a:p>
          <a:p>
            <a:pPr lvl="1"/>
            <a:r>
              <a:rPr lang="en-US" dirty="0"/>
              <a:t>As we spoke about in class, we will be changing to a ‘shop goal’ quota as opposed to individual to help all around productivity </a:t>
            </a:r>
          </a:p>
          <a:p>
            <a:pPr lvl="1"/>
            <a:r>
              <a:rPr lang="en-US" dirty="0"/>
              <a:t>Also, we have hired two GM ASEP Students to assist our veteran technicians and give them the opportunity to learn a lot. </a:t>
            </a:r>
          </a:p>
        </p:txBody>
      </p:sp>
      <p:pic>
        <p:nvPicPr>
          <p:cNvPr id="7" name="Picture 6" descr="A close-up of a company name&#10;&#10;Description automatically generated">
            <a:extLst>
              <a:ext uri="{FF2B5EF4-FFF2-40B4-BE49-F238E27FC236}">
                <a16:creationId xmlns:a16="http://schemas.microsoft.com/office/drawing/2014/main" id="{469B8A6A-085C-A135-C228-90494665E0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98216" y="23074"/>
            <a:ext cx="2193007" cy="988907"/>
          </a:xfrm>
          <a:prstGeom prst="rect">
            <a:avLst/>
          </a:prstGeom>
        </p:spPr>
      </p:pic>
    </p:spTree>
    <p:extLst>
      <p:ext uri="{BB962C8B-B14F-4D97-AF65-F5344CB8AC3E}">
        <p14:creationId xmlns:p14="http://schemas.microsoft.com/office/powerpoint/2010/main" val="13446677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0D69C-0DE5-11D8-C51F-7EA3B241567D}"/>
              </a:ext>
            </a:extLst>
          </p:cNvPr>
          <p:cNvSpPr>
            <a:spLocks noGrp="1"/>
          </p:cNvSpPr>
          <p:nvPr>
            <p:ph type="title"/>
          </p:nvPr>
        </p:nvSpPr>
        <p:spPr/>
        <p:txBody>
          <a:bodyPr/>
          <a:lstStyle/>
          <a:p>
            <a:r>
              <a:rPr lang="en-US" dirty="0"/>
              <a:t>Changes in Expense Structure </a:t>
            </a:r>
          </a:p>
        </p:txBody>
      </p:sp>
      <p:pic>
        <p:nvPicPr>
          <p:cNvPr id="6" name="Content Placeholder 5">
            <a:extLst>
              <a:ext uri="{FF2B5EF4-FFF2-40B4-BE49-F238E27FC236}">
                <a16:creationId xmlns:a16="http://schemas.microsoft.com/office/drawing/2014/main" id="{D603C15C-E9C7-FD5C-68D7-9B4EF05CDBB2}"/>
              </a:ext>
            </a:extLst>
          </p:cNvPr>
          <p:cNvPicPr>
            <a:picLocks noGrp="1" noChangeAspect="1"/>
          </p:cNvPicPr>
          <p:nvPr>
            <p:ph sz="half" idx="1"/>
          </p:nvPr>
        </p:nvPicPr>
        <p:blipFill>
          <a:blip r:embed="rId2"/>
          <a:stretch>
            <a:fillRect/>
          </a:stretch>
        </p:blipFill>
        <p:spPr>
          <a:xfrm>
            <a:off x="0" y="2222090"/>
            <a:ext cx="6515944" cy="3883742"/>
          </a:xfrm>
        </p:spPr>
      </p:pic>
      <p:sp>
        <p:nvSpPr>
          <p:cNvPr id="4" name="Content Placeholder 3">
            <a:extLst>
              <a:ext uri="{FF2B5EF4-FFF2-40B4-BE49-F238E27FC236}">
                <a16:creationId xmlns:a16="http://schemas.microsoft.com/office/drawing/2014/main" id="{AA9B948C-B578-58FE-D644-0047B6F8F1D5}"/>
              </a:ext>
            </a:extLst>
          </p:cNvPr>
          <p:cNvSpPr>
            <a:spLocks noGrp="1"/>
          </p:cNvSpPr>
          <p:nvPr>
            <p:ph sz="half" idx="2"/>
          </p:nvPr>
        </p:nvSpPr>
        <p:spPr/>
        <p:txBody>
          <a:bodyPr/>
          <a:lstStyle/>
          <a:p>
            <a:pPr lvl="1"/>
            <a:r>
              <a:rPr lang="en-US" dirty="0"/>
              <a:t>We are not selling all available hours currently and we are very light staffed on technicians </a:t>
            </a:r>
          </a:p>
          <a:p>
            <a:pPr lvl="1"/>
            <a:r>
              <a:rPr lang="en-US" dirty="0"/>
              <a:t>Recently we’ve lost 3 technicians due to moving out of state and termination</a:t>
            </a:r>
          </a:p>
          <a:p>
            <a:pPr lvl="1"/>
            <a:r>
              <a:rPr lang="en-US" dirty="0"/>
              <a:t>We are going to be a lot more direct with out recruiting strategy because we do not have the manpower for the potential of our shop </a:t>
            </a:r>
          </a:p>
          <a:p>
            <a:pPr lvl="1"/>
            <a:r>
              <a:rPr lang="en-US" dirty="0"/>
              <a:t>As we talked about in class, If Expenses look out of line, what is the first thing you look at? Gross!! - Technicians create the Gross </a:t>
            </a:r>
          </a:p>
          <a:p>
            <a:pPr lvl="1"/>
            <a:endParaRPr lang="en-US" dirty="0"/>
          </a:p>
        </p:txBody>
      </p:sp>
      <p:pic>
        <p:nvPicPr>
          <p:cNvPr id="7" name="Picture 6" descr="A close-up of a company name&#10;&#10;Description automatically generated">
            <a:extLst>
              <a:ext uri="{FF2B5EF4-FFF2-40B4-BE49-F238E27FC236}">
                <a16:creationId xmlns:a16="http://schemas.microsoft.com/office/drawing/2014/main" id="{A6140D92-31BE-A603-CD4D-F76D91904C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98216" y="-1"/>
            <a:ext cx="2193007" cy="988907"/>
          </a:xfrm>
          <a:prstGeom prst="rect">
            <a:avLst/>
          </a:prstGeom>
        </p:spPr>
      </p:pic>
    </p:spTree>
    <p:extLst>
      <p:ext uri="{BB962C8B-B14F-4D97-AF65-F5344CB8AC3E}">
        <p14:creationId xmlns:p14="http://schemas.microsoft.com/office/powerpoint/2010/main" val="41304523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07D94-6279-50A1-A981-AF3EA8A23E92}"/>
              </a:ext>
            </a:extLst>
          </p:cNvPr>
          <p:cNvSpPr>
            <a:spLocks noGrp="1"/>
          </p:cNvSpPr>
          <p:nvPr>
            <p:ph type="title"/>
          </p:nvPr>
        </p:nvSpPr>
        <p:spPr/>
        <p:txBody>
          <a:bodyPr/>
          <a:lstStyle/>
          <a:p>
            <a:r>
              <a:rPr lang="en-US" dirty="0"/>
              <a:t>Productivity </a:t>
            </a:r>
          </a:p>
        </p:txBody>
      </p:sp>
      <p:pic>
        <p:nvPicPr>
          <p:cNvPr id="6" name="Content Placeholder 5">
            <a:extLst>
              <a:ext uri="{FF2B5EF4-FFF2-40B4-BE49-F238E27FC236}">
                <a16:creationId xmlns:a16="http://schemas.microsoft.com/office/drawing/2014/main" id="{6C15BBF0-7CA4-CE4F-2552-01CEC3561A85}"/>
              </a:ext>
            </a:extLst>
          </p:cNvPr>
          <p:cNvPicPr>
            <a:picLocks noGrp="1" noChangeAspect="1"/>
          </p:cNvPicPr>
          <p:nvPr>
            <p:ph sz="half" idx="1"/>
          </p:nvPr>
        </p:nvPicPr>
        <p:blipFill>
          <a:blip r:embed="rId2"/>
          <a:stretch>
            <a:fillRect/>
          </a:stretch>
        </p:blipFill>
        <p:spPr>
          <a:xfrm>
            <a:off x="0" y="1976850"/>
            <a:ext cx="6764082" cy="4384621"/>
          </a:xfrm>
        </p:spPr>
      </p:pic>
      <p:sp>
        <p:nvSpPr>
          <p:cNvPr id="4" name="Content Placeholder 3">
            <a:extLst>
              <a:ext uri="{FF2B5EF4-FFF2-40B4-BE49-F238E27FC236}">
                <a16:creationId xmlns:a16="http://schemas.microsoft.com/office/drawing/2014/main" id="{82007BC7-A519-B032-8C13-3A12344B5672}"/>
              </a:ext>
            </a:extLst>
          </p:cNvPr>
          <p:cNvSpPr>
            <a:spLocks noGrp="1"/>
          </p:cNvSpPr>
          <p:nvPr>
            <p:ph sz="half" idx="2"/>
          </p:nvPr>
        </p:nvSpPr>
        <p:spPr>
          <a:xfrm>
            <a:off x="6515944" y="1976851"/>
            <a:ext cx="4639736" cy="4384620"/>
          </a:xfrm>
        </p:spPr>
        <p:txBody>
          <a:bodyPr>
            <a:normAutofit/>
          </a:bodyPr>
          <a:lstStyle/>
          <a:p>
            <a:pPr lvl="1"/>
            <a:r>
              <a:rPr lang="en-US" dirty="0"/>
              <a:t>For May we were operating at 89.46% Tech Proficiency </a:t>
            </a:r>
          </a:p>
          <a:p>
            <a:pPr lvl="1"/>
            <a:r>
              <a:rPr lang="en-US" dirty="0"/>
              <a:t>To increase this we need to work on getting our ELR up and sell more available hours</a:t>
            </a:r>
          </a:p>
          <a:p>
            <a:pPr lvl="1"/>
            <a:r>
              <a:rPr lang="en-US" dirty="0"/>
              <a:t>We have a big lack of Technician problem that is a major cause of this </a:t>
            </a:r>
          </a:p>
          <a:p>
            <a:pPr lvl="1"/>
            <a:r>
              <a:rPr lang="en-US" dirty="0"/>
              <a:t>We can also use Parts Dept to improve tech proficiency by increasing parts consultants compensation, increasing our RO fill rate, package repetitive items, and more of our most frequently used parts </a:t>
            </a:r>
          </a:p>
          <a:p>
            <a:pPr lvl="1"/>
            <a:r>
              <a:rPr lang="en-US" dirty="0"/>
              <a:t>This will ensure that parts get to techs faster which in turn will get them onto the vehicle faster and get the customer out faster. </a:t>
            </a:r>
          </a:p>
        </p:txBody>
      </p:sp>
      <p:pic>
        <p:nvPicPr>
          <p:cNvPr id="7" name="Picture 6" descr="A close-up of a company name&#10;&#10;Description automatically generated">
            <a:extLst>
              <a:ext uri="{FF2B5EF4-FFF2-40B4-BE49-F238E27FC236}">
                <a16:creationId xmlns:a16="http://schemas.microsoft.com/office/drawing/2014/main" id="{FC1EE18E-29C8-1EBF-F5DC-A49156762F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98216" y="-1"/>
            <a:ext cx="2193007" cy="988907"/>
          </a:xfrm>
          <a:prstGeom prst="rect">
            <a:avLst/>
          </a:prstGeom>
        </p:spPr>
      </p:pic>
    </p:spTree>
    <p:extLst>
      <p:ext uri="{BB962C8B-B14F-4D97-AF65-F5344CB8AC3E}">
        <p14:creationId xmlns:p14="http://schemas.microsoft.com/office/powerpoint/2010/main" val="1807176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A9992-DC40-5CE0-53DD-BDF34A2CFD13}"/>
              </a:ext>
            </a:extLst>
          </p:cNvPr>
          <p:cNvSpPr>
            <a:spLocks noGrp="1"/>
          </p:cNvSpPr>
          <p:nvPr>
            <p:ph type="title"/>
          </p:nvPr>
        </p:nvSpPr>
        <p:spPr/>
        <p:txBody>
          <a:bodyPr/>
          <a:lstStyle/>
          <a:p>
            <a:r>
              <a:rPr lang="en-US" dirty="0"/>
              <a:t>Facility</a:t>
            </a:r>
          </a:p>
        </p:txBody>
      </p:sp>
      <p:sp>
        <p:nvSpPr>
          <p:cNvPr id="4" name="Content Placeholder 3">
            <a:extLst>
              <a:ext uri="{FF2B5EF4-FFF2-40B4-BE49-F238E27FC236}">
                <a16:creationId xmlns:a16="http://schemas.microsoft.com/office/drawing/2014/main" id="{4FEC1B3B-0CAB-52B1-168F-071777E52587}"/>
              </a:ext>
            </a:extLst>
          </p:cNvPr>
          <p:cNvSpPr>
            <a:spLocks noGrp="1"/>
          </p:cNvSpPr>
          <p:nvPr>
            <p:ph sz="half" idx="2"/>
          </p:nvPr>
        </p:nvSpPr>
        <p:spPr/>
        <p:txBody>
          <a:bodyPr>
            <a:normAutofit lnSpcReduction="10000"/>
          </a:bodyPr>
          <a:lstStyle/>
          <a:p>
            <a:pPr lvl="1"/>
            <a:r>
              <a:rPr lang="en-US" dirty="0"/>
              <a:t>Currently at 43.76% Factory Utilization </a:t>
            </a:r>
          </a:p>
          <a:p>
            <a:pPr lvl="1"/>
            <a:r>
              <a:rPr lang="en-US" dirty="0"/>
              <a:t>We are embarrassed by this number and in class the question arose of if we have a Management issue or a technician issue? Our answer is that we have both. </a:t>
            </a:r>
          </a:p>
          <a:p>
            <a:pPr lvl="1"/>
            <a:r>
              <a:rPr lang="en-US" dirty="0"/>
              <a:t>With more technicians we would be able to keep our bays fuller and get through appointments faster which in turn will create more gross </a:t>
            </a:r>
          </a:p>
          <a:p>
            <a:pPr lvl="1"/>
            <a:r>
              <a:rPr lang="en-US" dirty="0"/>
              <a:t>But we also need to as managers hold our current technicians and advisors accountable and make sure we are giving them the right tools to be successful </a:t>
            </a:r>
          </a:p>
        </p:txBody>
      </p:sp>
      <p:sp>
        <p:nvSpPr>
          <p:cNvPr id="8" name="Content Placeholder 7">
            <a:extLst>
              <a:ext uri="{FF2B5EF4-FFF2-40B4-BE49-F238E27FC236}">
                <a16:creationId xmlns:a16="http://schemas.microsoft.com/office/drawing/2014/main" id="{9A444AF3-C53D-A475-E17C-C51EEE247DD0}"/>
              </a:ext>
            </a:extLst>
          </p:cNvPr>
          <p:cNvSpPr>
            <a:spLocks noGrp="1"/>
          </p:cNvSpPr>
          <p:nvPr>
            <p:ph sz="half" idx="1"/>
          </p:nvPr>
        </p:nvSpPr>
        <p:spPr/>
        <p:txBody>
          <a:bodyPr>
            <a:normAutofit lnSpcReduction="10000"/>
          </a:bodyPr>
          <a:lstStyle/>
          <a:p>
            <a:endParaRPr lang="en-US"/>
          </a:p>
        </p:txBody>
      </p:sp>
      <p:pic>
        <p:nvPicPr>
          <p:cNvPr id="10" name="Picture 9">
            <a:extLst>
              <a:ext uri="{FF2B5EF4-FFF2-40B4-BE49-F238E27FC236}">
                <a16:creationId xmlns:a16="http://schemas.microsoft.com/office/drawing/2014/main" id="{4A3B6A39-DF3C-6B92-A6C8-6A2729DD3258}"/>
              </a:ext>
            </a:extLst>
          </p:cNvPr>
          <p:cNvPicPr>
            <a:picLocks noChangeAspect="1"/>
          </p:cNvPicPr>
          <p:nvPr/>
        </p:nvPicPr>
        <p:blipFill>
          <a:blip r:embed="rId2"/>
          <a:stretch>
            <a:fillRect/>
          </a:stretch>
        </p:blipFill>
        <p:spPr>
          <a:xfrm>
            <a:off x="784546" y="1889286"/>
            <a:ext cx="5049326" cy="4546533"/>
          </a:xfrm>
          <a:prstGeom prst="rect">
            <a:avLst/>
          </a:prstGeom>
        </p:spPr>
      </p:pic>
      <p:pic>
        <p:nvPicPr>
          <p:cNvPr id="11" name="Picture 10" descr="A close-up of a company name&#10;&#10;Description automatically generated">
            <a:extLst>
              <a:ext uri="{FF2B5EF4-FFF2-40B4-BE49-F238E27FC236}">
                <a16:creationId xmlns:a16="http://schemas.microsoft.com/office/drawing/2014/main" id="{B3E2F561-C37E-CBE6-001D-8017AA9A89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98216" y="-1"/>
            <a:ext cx="2193007" cy="988907"/>
          </a:xfrm>
          <a:prstGeom prst="rect">
            <a:avLst/>
          </a:prstGeom>
        </p:spPr>
      </p:pic>
    </p:spTree>
    <p:extLst>
      <p:ext uri="{BB962C8B-B14F-4D97-AF65-F5344CB8AC3E}">
        <p14:creationId xmlns:p14="http://schemas.microsoft.com/office/powerpoint/2010/main" val="3860881948"/>
      </p:ext>
    </p:extLst>
  </p:cSld>
  <p:clrMapOvr>
    <a:masterClrMapping/>
  </p:clrMapOvr>
</p:sld>
</file>

<file path=ppt/theme/theme1.xml><?xml version="1.0" encoding="utf-8"?>
<a:theme xmlns:a="http://schemas.openxmlformats.org/drawingml/2006/main" name="RetrospectVTI">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Bookman Old Style"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VTI" id="{ABE3C30C-0FC0-4450-828E-52DE70F1BCCB}" vid="{A6E2497D-935A-4CFD-B9FD-6DCB15FA68BF}"/>
    </a:ext>
  </a:extLst>
</a:theme>
</file>

<file path=docProps/app.xml><?xml version="1.0" encoding="utf-8"?>
<Properties xmlns="http://schemas.openxmlformats.org/officeDocument/2006/extended-properties" xmlns:vt="http://schemas.openxmlformats.org/officeDocument/2006/docPropsVTypes">
  <TotalTime>8471</TotalTime>
  <Words>2781</Words>
  <Application>Microsoft Office PowerPoint</Application>
  <PresentationFormat>Widescreen</PresentationFormat>
  <Paragraphs>168</Paragraphs>
  <Slides>21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ADLaM Display</vt:lpstr>
      <vt:lpstr>Aldhabi</vt:lpstr>
      <vt:lpstr>Bookman Old Style</vt:lpstr>
      <vt:lpstr>Calibri</vt:lpstr>
      <vt:lpstr>Franklin Gothic Book</vt:lpstr>
      <vt:lpstr>RetrospectVTI</vt:lpstr>
      <vt:lpstr>NADA Service Homework</vt:lpstr>
      <vt:lpstr>Evaluation of our Service Dept. </vt:lpstr>
      <vt:lpstr>Evaluation of our Service Dept. Continued</vt:lpstr>
      <vt:lpstr>Evaluation of our Service Dept. Continued</vt:lpstr>
      <vt:lpstr>Marketing </vt:lpstr>
      <vt:lpstr>Analyze Cost of Labor</vt:lpstr>
      <vt:lpstr>Changes in Expense Structure </vt:lpstr>
      <vt:lpstr>Productivity </vt:lpstr>
      <vt:lpstr>Facility</vt:lpstr>
      <vt:lpstr>Repair Order Analysis</vt:lpstr>
      <vt:lpstr>SWOT Analysis – Strengths </vt:lpstr>
      <vt:lpstr>SWOT Analysis – Weaknesses </vt:lpstr>
      <vt:lpstr>SWOT Analysis – Opportunities </vt:lpstr>
      <vt:lpstr>SWOT Analysis – Threats </vt:lpstr>
      <vt:lpstr>SWOT Analysis – Objectives </vt:lpstr>
      <vt:lpstr>SWOT Analysis – Strategies </vt:lpstr>
      <vt:lpstr>SWOT Analysis – Tactics </vt:lpstr>
      <vt:lpstr>SWOT Analysis – Action plan </vt:lpstr>
      <vt:lpstr>Synopsis</vt:lpstr>
      <vt:lpstr>Synopsis Continued</vt:lpstr>
      <vt:lpstr>Synopsis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Anthony Alloco</dc:creator>
  <cp:lastModifiedBy>Anthony Alloco</cp:lastModifiedBy>
  <cp:revision>4</cp:revision>
  <dcterms:created xsi:type="dcterms:W3CDTF">2024-07-22T23:58:22Z</dcterms:created>
  <dcterms:modified xsi:type="dcterms:W3CDTF">2024-08-03T22:16:05Z</dcterms:modified>
</cp:coreProperties>
</file>