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84" d="100"/>
          <a:sy n="84" d="100"/>
        </p:scale>
        <p:origin x="-378" y="-78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ourcle, Laurent" userId="1b550169-5431-4d3b-ac6d-b648cd7d0e0b" providerId="ADAL" clId="{BA6DC95D-DFF3-4B32-9BF8-48885A0662A9}"/>
    <pc:docChg chg="undo custSel modSld modMainMaster">
      <pc:chgData name="Hourcle, Laurent" userId="1b550169-5431-4d3b-ac6d-b648cd7d0e0b" providerId="ADAL" clId="{BA6DC95D-DFF3-4B32-9BF8-48885A0662A9}" dt="2024-04-18T17:48:00.465" v="118" actId="207"/>
      <pc:docMkLst>
        <pc:docMk/>
      </pc:docMkLst>
      <pc:sldChg chg="modSp mod">
        <pc:chgData name="Hourcle, Laurent" userId="1b550169-5431-4d3b-ac6d-b648cd7d0e0b" providerId="ADAL" clId="{BA6DC95D-DFF3-4B32-9BF8-48885A0662A9}" dt="2024-04-18T17:42:47.605" v="2" actId="207"/>
        <pc:sldMkLst>
          <pc:docMk/>
          <pc:sldMk cId="407074056" sldId="256"/>
        </pc:sldMkLst>
        <pc:spChg chg="mod">
          <ac:chgData name="Hourcle, Laurent" userId="1b550169-5431-4d3b-ac6d-b648cd7d0e0b" providerId="ADAL" clId="{BA6DC95D-DFF3-4B32-9BF8-48885A0662A9}" dt="2024-04-18T17:42:47.605" v="2" actId="207"/>
          <ac:spMkLst>
            <pc:docMk/>
            <pc:sldMk cId="407074056" sldId="256"/>
            <ac:spMk id="2" creationId="{3E0A9F39-3A40-DAF5-FB29-F9EF6B43BC8E}"/>
          </ac:spMkLst>
        </pc:spChg>
      </pc:sldChg>
      <pc:sldChg chg="modSp mod">
        <pc:chgData name="Hourcle, Laurent" userId="1b550169-5431-4d3b-ac6d-b648cd7d0e0b" providerId="ADAL" clId="{BA6DC95D-DFF3-4B32-9BF8-48885A0662A9}" dt="2024-04-18T17:43:53.848" v="22" actId="20577"/>
        <pc:sldMkLst>
          <pc:docMk/>
          <pc:sldMk cId="3839221384" sldId="257"/>
        </pc:sldMkLst>
        <pc:spChg chg="mod">
          <ac:chgData name="Hourcle, Laurent" userId="1b550169-5431-4d3b-ac6d-b648cd7d0e0b" providerId="ADAL" clId="{BA6DC95D-DFF3-4B32-9BF8-48885A0662A9}" dt="2024-04-18T17:43:53.848" v="22" actId="20577"/>
          <ac:spMkLst>
            <pc:docMk/>
            <pc:sldMk cId="3839221384" sldId="257"/>
            <ac:spMk id="2" creationId="{103DC290-7A27-95C0-53A2-21B3816BBA33}"/>
          </ac:spMkLst>
        </pc:spChg>
      </pc:sldChg>
      <pc:sldChg chg="modSp mod">
        <pc:chgData name="Hourcle, Laurent" userId="1b550169-5431-4d3b-ac6d-b648cd7d0e0b" providerId="ADAL" clId="{BA6DC95D-DFF3-4B32-9BF8-48885A0662A9}" dt="2024-04-18T17:43:28.070" v="5" actId="207"/>
        <pc:sldMkLst>
          <pc:docMk/>
          <pc:sldMk cId="4167117408" sldId="258"/>
        </pc:sldMkLst>
        <pc:spChg chg="mod">
          <ac:chgData name="Hourcle, Laurent" userId="1b550169-5431-4d3b-ac6d-b648cd7d0e0b" providerId="ADAL" clId="{BA6DC95D-DFF3-4B32-9BF8-48885A0662A9}" dt="2024-04-18T17:43:28.070" v="5" actId="207"/>
          <ac:spMkLst>
            <pc:docMk/>
            <pc:sldMk cId="4167117408" sldId="258"/>
            <ac:spMk id="2" creationId="{5FFE6F10-0BA0-1313-9F7B-7EBE765BA7D5}"/>
          </ac:spMkLst>
        </pc:spChg>
      </pc:sldChg>
      <pc:sldChg chg="modSp mod">
        <pc:chgData name="Hourcle, Laurent" userId="1b550169-5431-4d3b-ac6d-b648cd7d0e0b" providerId="ADAL" clId="{BA6DC95D-DFF3-4B32-9BF8-48885A0662A9}" dt="2024-04-18T17:43:12.632" v="4" actId="207"/>
        <pc:sldMkLst>
          <pc:docMk/>
          <pc:sldMk cId="2924363353" sldId="259"/>
        </pc:sldMkLst>
        <pc:spChg chg="mod">
          <ac:chgData name="Hourcle, Laurent" userId="1b550169-5431-4d3b-ac6d-b648cd7d0e0b" providerId="ADAL" clId="{BA6DC95D-DFF3-4B32-9BF8-48885A0662A9}" dt="2024-04-18T17:43:12.632" v="4" actId="207"/>
          <ac:spMkLst>
            <pc:docMk/>
            <pc:sldMk cId="2924363353" sldId="259"/>
            <ac:spMk id="3" creationId="{0CC31931-4847-F763-D4D1-1433E7E0CE49}"/>
          </ac:spMkLst>
        </pc:spChg>
      </pc:sldChg>
      <pc:sldChg chg="modSp mod">
        <pc:chgData name="Hourcle, Laurent" userId="1b550169-5431-4d3b-ac6d-b648cd7d0e0b" providerId="ADAL" clId="{BA6DC95D-DFF3-4B32-9BF8-48885A0662A9}" dt="2024-04-18T17:44:12.880" v="35" actId="20577"/>
        <pc:sldMkLst>
          <pc:docMk/>
          <pc:sldMk cId="2417698126" sldId="262"/>
        </pc:sldMkLst>
        <pc:spChg chg="mod">
          <ac:chgData name="Hourcle, Laurent" userId="1b550169-5431-4d3b-ac6d-b648cd7d0e0b" providerId="ADAL" clId="{BA6DC95D-DFF3-4B32-9BF8-48885A0662A9}" dt="2024-04-18T17:44:12.880" v="35" actId="20577"/>
          <ac:spMkLst>
            <pc:docMk/>
            <pc:sldMk cId="2417698126" sldId="262"/>
            <ac:spMk id="2" creationId="{103DC290-7A27-95C0-53A2-21B3816BBA33}"/>
          </ac:spMkLst>
        </pc:spChg>
      </pc:sldChg>
      <pc:sldChg chg="modSp mod">
        <pc:chgData name="Hourcle, Laurent" userId="1b550169-5431-4d3b-ac6d-b648cd7d0e0b" providerId="ADAL" clId="{BA6DC95D-DFF3-4B32-9BF8-48885A0662A9}" dt="2024-04-18T17:44:36.684" v="53" actId="20577"/>
        <pc:sldMkLst>
          <pc:docMk/>
          <pc:sldMk cId="3912869560" sldId="263"/>
        </pc:sldMkLst>
        <pc:spChg chg="mod">
          <ac:chgData name="Hourcle, Laurent" userId="1b550169-5431-4d3b-ac6d-b648cd7d0e0b" providerId="ADAL" clId="{BA6DC95D-DFF3-4B32-9BF8-48885A0662A9}" dt="2024-04-18T17:44:36.684" v="53" actId="20577"/>
          <ac:spMkLst>
            <pc:docMk/>
            <pc:sldMk cId="3912869560" sldId="263"/>
            <ac:spMk id="2" creationId="{103DC290-7A27-95C0-53A2-21B3816BBA33}"/>
          </ac:spMkLst>
        </pc:spChg>
      </pc:sldChg>
      <pc:sldChg chg="modSp mod">
        <pc:chgData name="Hourcle, Laurent" userId="1b550169-5431-4d3b-ac6d-b648cd7d0e0b" providerId="ADAL" clId="{BA6DC95D-DFF3-4B32-9BF8-48885A0662A9}" dt="2024-04-18T17:44:52.835" v="63" actId="20577"/>
        <pc:sldMkLst>
          <pc:docMk/>
          <pc:sldMk cId="627664966" sldId="264"/>
        </pc:sldMkLst>
        <pc:spChg chg="mod">
          <ac:chgData name="Hourcle, Laurent" userId="1b550169-5431-4d3b-ac6d-b648cd7d0e0b" providerId="ADAL" clId="{BA6DC95D-DFF3-4B32-9BF8-48885A0662A9}" dt="2024-04-18T17:44:52.835" v="63" actId="20577"/>
          <ac:spMkLst>
            <pc:docMk/>
            <pc:sldMk cId="627664966" sldId="264"/>
            <ac:spMk id="2" creationId="{103DC290-7A27-95C0-53A2-21B3816BBA33}"/>
          </ac:spMkLst>
        </pc:spChg>
      </pc:sldChg>
      <pc:sldChg chg="modSp mod">
        <pc:chgData name="Hourcle, Laurent" userId="1b550169-5431-4d3b-ac6d-b648cd7d0e0b" providerId="ADAL" clId="{BA6DC95D-DFF3-4B32-9BF8-48885A0662A9}" dt="2024-04-18T17:45:08.939" v="76" actId="20577"/>
        <pc:sldMkLst>
          <pc:docMk/>
          <pc:sldMk cId="3985272254" sldId="265"/>
        </pc:sldMkLst>
        <pc:spChg chg="mod">
          <ac:chgData name="Hourcle, Laurent" userId="1b550169-5431-4d3b-ac6d-b648cd7d0e0b" providerId="ADAL" clId="{BA6DC95D-DFF3-4B32-9BF8-48885A0662A9}" dt="2024-04-18T17:45:08.939" v="76" actId="20577"/>
          <ac:spMkLst>
            <pc:docMk/>
            <pc:sldMk cId="3985272254" sldId="265"/>
            <ac:spMk id="2" creationId="{103DC290-7A27-95C0-53A2-21B3816BBA33}"/>
          </ac:spMkLst>
        </pc:spChg>
      </pc:sldChg>
      <pc:sldChg chg="modSp mod">
        <pc:chgData name="Hourcle, Laurent" userId="1b550169-5431-4d3b-ac6d-b648cd7d0e0b" providerId="ADAL" clId="{BA6DC95D-DFF3-4B32-9BF8-48885A0662A9}" dt="2024-04-18T17:46:12.998" v="89" actId="20577"/>
        <pc:sldMkLst>
          <pc:docMk/>
          <pc:sldMk cId="4226099158" sldId="266"/>
        </pc:sldMkLst>
        <pc:spChg chg="mod">
          <ac:chgData name="Hourcle, Laurent" userId="1b550169-5431-4d3b-ac6d-b648cd7d0e0b" providerId="ADAL" clId="{BA6DC95D-DFF3-4B32-9BF8-48885A0662A9}" dt="2024-04-18T17:46:12.998" v="89" actId="20577"/>
          <ac:spMkLst>
            <pc:docMk/>
            <pc:sldMk cId="4226099158" sldId="266"/>
            <ac:spMk id="2" creationId="{103DC290-7A27-95C0-53A2-21B3816BBA33}"/>
          </ac:spMkLst>
        </pc:spChg>
      </pc:sldChg>
      <pc:sldChg chg="modSp mod">
        <pc:chgData name="Hourcle, Laurent" userId="1b550169-5431-4d3b-ac6d-b648cd7d0e0b" providerId="ADAL" clId="{BA6DC95D-DFF3-4B32-9BF8-48885A0662A9}" dt="2024-04-18T17:47:12.737" v="98" actId="20577"/>
        <pc:sldMkLst>
          <pc:docMk/>
          <pc:sldMk cId="850427537" sldId="267"/>
        </pc:sldMkLst>
        <pc:spChg chg="mod">
          <ac:chgData name="Hourcle, Laurent" userId="1b550169-5431-4d3b-ac6d-b648cd7d0e0b" providerId="ADAL" clId="{BA6DC95D-DFF3-4B32-9BF8-48885A0662A9}" dt="2024-04-18T17:47:12.737" v="98" actId="20577"/>
          <ac:spMkLst>
            <pc:docMk/>
            <pc:sldMk cId="850427537" sldId="267"/>
            <ac:spMk id="2" creationId="{103DC290-7A27-95C0-53A2-21B3816BBA33}"/>
          </ac:spMkLst>
        </pc:spChg>
      </pc:sldChg>
      <pc:sldChg chg="modSp mod">
        <pc:chgData name="Hourcle, Laurent" userId="1b550169-5431-4d3b-ac6d-b648cd7d0e0b" providerId="ADAL" clId="{BA6DC95D-DFF3-4B32-9BF8-48885A0662A9}" dt="2024-04-18T17:47:49.570" v="117" actId="207"/>
        <pc:sldMkLst>
          <pc:docMk/>
          <pc:sldMk cId="3364109993" sldId="268"/>
        </pc:sldMkLst>
        <pc:spChg chg="mod">
          <ac:chgData name="Hourcle, Laurent" userId="1b550169-5431-4d3b-ac6d-b648cd7d0e0b" providerId="ADAL" clId="{BA6DC95D-DFF3-4B32-9BF8-48885A0662A9}" dt="2024-04-18T17:47:28.395" v="112" actId="20577"/>
          <ac:spMkLst>
            <pc:docMk/>
            <pc:sldMk cId="3364109993" sldId="268"/>
            <ac:spMk id="2" creationId="{103DC290-7A27-95C0-53A2-21B3816BBA33}"/>
          </ac:spMkLst>
        </pc:spChg>
        <pc:graphicFrameChg chg="modGraphic">
          <ac:chgData name="Hourcle, Laurent" userId="1b550169-5431-4d3b-ac6d-b648cd7d0e0b" providerId="ADAL" clId="{BA6DC95D-DFF3-4B32-9BF8-48885A0662A9}" dt="2024-04-18T17:47:49.570" v="117" actId="207"/>
          <ac:graphicFrameMkLst>
            <pc:docMk/>
            <pc:sldMk cId="3364109993" sldId="268"/>
            <ac:graphicFrameMk id="4" creationId="{BC8B6778-11BB-9A9A-F0BF-8949F85F8237}"/>
          </ac:graphicFrameMkLst>
        </pc:graphicFrameChg>
      </pc:sldChg>
      <pc:sldChg chg="modSp mod">
        <pc:chgData name="Hourcle, Laurent" userId="1b550169-5431-4d3b-ac6d-b648cd7d0e0b" providerId="ADAL" clId="{BA6DC95D-DFF3-4B32-9BF8-48885A0662A9}" dt="2024-04-18T17:48:00.465" v="118" actId="207"/>
        <pc:sldMkLst>
          <pc:docMk/>
          <pc:sldMk cId="3799370086" sldId="269"/>
        </pc:sldMkLst>
        <pc:spChg chg="mod">
          <ac:chgData name="Hourcle, Laurent" userId="1b550169-5431-4d3b-ac6d-b648cd7d0e0b" providerId="ADAL" clId="{BA6DC95D-DFF3-4B32-9BF8-48885A0662A9}" dt="2024-04-18T17:48:00.465" v="118" actId="207"/>
          <ac:spMkLst>
            <pc:docMk/>
            <pc:sldMk cId="3799370086" sldId="269"/>
            <ac:spMk id="2" creationId="{103DC290-7A27-95C0-53A2-21B3816BBA33}"/>
          </ac:spMkLst>
        </pc:spChg>
      </pc:sldChg>
      <pc:sldMasterChg chg="setBg">
        <pc:chgData name="Hourcle, Laurent" userId="1b550169-5431-4d3b-ac6d-b648cd7d0e0b" providerId="ADAL" clId="{BA6DC95D-DFF3-4B32-9BF8-48885A0662A9}" dt="2024-04-18T17:42:27.466" v="1"/>
        <pc:sldMasterMkLst>
          <pc:docMk/>
          <pc:sldMasterMk cId="0" sldId="2147483648"/>
        </pc:sldMasterMkLst>
      </pc:sldMaster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7/1/2024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7/1/2024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7/1/2024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7/1/2024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7/1/2024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7/1/2024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7/1/2024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 xmlns:a16="http://schemas.microsoft.com/office/drawing/2014/main" id="{3D24D94E-9ADE-FBA4-4E04-F5102B2316CA}"/>
              </a:ext>
            </a:extLst>
          </p:cNvPr>
          <p:cNvSpPr>
            <a:spLocks noGrp="1"/>
          </p:cNvSpPr>
          <p:nvPr>
            <p:ph type="subTitle" idx="1"/>
          </p:nvPr>
        </p:nvSpPr>
        <p:spPr/>
        <p:txBody>
          <a:bodyPr>
            <a:normAutofit fontScale="62500" lnSpcReduction="20000"/>
          </a:bodyPr>
          <a:lstStyle/>
          <a:p>
            <a:pPr algn="ctr"/>
            <a:r>
              <a:rPr lang="en-US" sz="3200" dirty="0" smtClean="0"/>
              <a:t>Wilson Motor Co.</a:t>
            </a:r>
          </a:p>
          <a:p>
            <a:pPr algn="ctr"/>
            <a:r>
              <a:rPr lang="en-US" sz="3200" dirty="0" smtClean="0"/>
              <a:t>Nate Wilson</a:t>
            </a:r>
          </a:p>
          <a:p>
            <a:pPr algn="ctr"/>
            <a:r>
              <a:rPr lang="en-US" sz="3200" dirty="0" smtClean="0"/>
              <a:t>N445</a:t>
            </a:r>
            <a:endParaRPr lang="en-US" sz="3200" dirty="0"/>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lstStyle/>
          <a:p>
            <a:r>
              <a:rPr lang="en-US" dirty="0"/>
              <a:t> </a:t>
            </a:r>
            <a:r>
              <a:rPr lang="en-US" dirty="0" smtClean="0"/>
              <a:t>More techs (have the lifts to do it)</a:t>
            </a:r>
          </a:p>
          <a:p>
            <a:r>
              <a:rPr lang="en-US" dirty="0" smtClean="0"/>
              <a:t>Better communication</a:t>
            </a:r>
          </a:p>
          <a:p>
            <a:r>
              <a:rPr lang="en-US" dirty="0" smtClean="0"/>
              <a:t>Scheduling efficiency</a:t>
            </a:r>
          </a:p>
          <a:p>
            <a:r>
              <a:rPr lang="en-US" dirty="0" smtClean="0"/>
              <a:t>More than enough work for techs if they want to make more money</a:t>
            </a:r>
          </a:p>
          <a:p>
            <a:r>
              <a:rPr lang="en-US" dirty="0" smtClean="0"/>
              <a:t>More pick up and delivery through our Ford program</a:t>
            </a:r>
          </a:p>
          <a:p>
            <a:r>
              <a:rPr lang="en-US" dirty="0" smtClean="0"/>
              <a:t>Training</a:t>
            </a:r>
          </a:p>
          <a:p>
            <a:r>
              <a:rPr lang="en-US" dirty="0" smtClean="0"/>
              <a:t>Mobile service</a:t>
            </a:r>
          </a:p>
          <a:p>
            <a:r>
              <a:rPr lang="en-US" dirty="0" smtClean="0"/>
              <a:t>Upselling work</a:t>
            </a:r>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lstStyle/>
          <a:p>
            <a:r>
              <a:rPr lang="en-US" dirty="0" smtClean="0"/>
              <a:t>Other dealerships taking our customers</a:t>
            </a:r>
          </a:p>
          <a:p>
            <a:r>
              <a:rPr lang="en-US" dirty="0" smtClean="0"/>
              <a:t>Poor follow up with customers creating issues</a:t>
            </a:r>
          </a:p>
          <a:p>
            <a:r>
              <a:rPr lang="en-US" dirty="0" smtClean="0"/>
              <a:t>Older facility</a:t>
            </a:r>
          </a:p>
          <a:p>
            <a:r>
              <a:rPr lang="en-US" dirty="0" smtClean="0"/>
              <a:t>EV Line</a:t>
            </a:r>
          </a:p>
          <a:p>
            <a:r>
              <a:rPr lang="en-US" dirty="0" smtClean="0"/>
              <a:t>Dealership is landlocked and we are running out of parking </a:t>
            </a:r>
          </a:p>
          <a:p>
            <a:r>
              <a:rPr lang="en-US" dirty="0" smtClean="0"/>
              <a:t>Too busy for the number of service writers we have </a:t>
            </a:r>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lstStyle/>
          <a:p>
            <a:r>
              <a:rPr lang="en-US" dirty="0" smtClean="0"/>
              <a:t>Better distribution of work to proper technician that allows for maximum profit, but also keeps come backs at a minimum</a:t>
            </a:r>
          </a:p>
          <a:p>
            <a:r>
              <a:rPr lang="en-US" dirty="0" smtClean="0"/>
              <a:t>Schedule better for techs to maximize their efficiency </a:t>
            </a:r>
          </a:p>
          <a:p>
            <a:r>
              <a:rPr lang="en-US" dirty="0" smtClean="0"/>
              <a:t>REQUIRE video MPI, currently only 2 techs utilize it and the service writers don’t us it properly when it is done</a:t>
            </a:r>
          </a:p>
          <a:p>
            <a:r>
              <a:rPr lang="en-US" dirty="0" smtClean="0"/>
              <a:t>Creat</a:t>
            </a:r>
            <a:r>
              <a:rPr lang="en-US" dirty="0" smtClean="0"/>
              <a:t>e new menu with proper pricing for </a:t>
            </a:r>
            <a:r>
              <a:rPr lang="en-US" dirty="0" err="1" smtClean="0"/>
              <a:t>maintanence</a:t>
            </a:r>
            <a:r>
              <a:rPr lang="en-US" dirty="0" smtClean="0"/>
              <a:t> type items</a:t>
            </a:r>
          </a:p>
          <a:p>
            <a:endParaRPr lang="en-US" dirty="0" smtClean="0"/>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lstStyle/>
          <a:p>
            <a:r>
              <a:rPr lang="en-US" dirty="0" smtClean="0"/>
              <a:t>Get our online scheduling tool easier to use/more effective</a:t>
            </a:r>
          </a:p>
          <a:p>
            <a:r>
              <a:rPr lang="en-US" dirty="0" smtClean="0"/>
              <a:t>Create process for techs to service writers with MPI to utilize properly</a:t>
            </a:r>
          </a:p>
          <a:p>
            <a:r>
              <a:rPr lang="en-US" dirty="0" smtClean="0"/>
              <a:t>Devise a marketing strategy, not really any done right now</a:t>
            </a:r>
          </a:p>
          <a:p>
            <a:r>
              <a:rPr lang="en-US" dirty="0" smtClean="0"/>
              <a:t>Expand hours during the week and end Saturday hours. Believe we can be way more efficient during the week without giving days off for less hours worked Saturday</a:t>
            </a:r>
          </a:p>
          <a:p>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lstStyle/>
          <a:p>
            <a:r>
              <a:rPr lang="en-US" dirty="0" smtClean="0"/>
              <a:t>Weekly Monday morning meeting with parts and service director and service manager to talk about implemented changes and future changes needed</a:t>
            </a:r>
          </a:p>
          <a:p>
            <a:r>
              <a:rPr lang="en-US" dirty="0" smtClean="0"/>
              <a:t>Be sure to utilize the sales department relationship to help both sides work together</a:t>
            </a:r>
          </a:p>
          <a:p>
            <a:r>
              <a:rPr lang="en-US" dirty="0" smtClean="0"/>
              <a:t>Keep improving our apprentice program</a:t>
            </a:r>
          </a:p>
          <a:p>
            <a:r>
              <a:rPr lang="en-US" dirty="0" smtClean="0"/>
              <a:t>NO discounts unless upper management approves it</a:t>
            </a:r>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791357454"/>
              </p:ext>
            </p:extLst>
          </p:nvPr>
        </p:nvGraphicFramePr>
        <p:xfrm>
          <a:off x="677334" y="1818624"/>
          <a:ext cx="9132492" cy="6309360"/>
        </p:xfrm>
        <a:graphic>
          <a:graphicData uri="http://schemas.openxmlformats.org/drawingml/2006/table">
            <a:tbl>
              <a:tblPr firstRow="1" bandRow="1">
                <a:tableStyleId>{5C22544A-7EE6-4342-B048-85BDC9FD1C3A}</a:tableStyleId>
              </a:tblPr>
              <a:tblGrid>
                <a:gridCol w="3044164">
                  <a:extLst>
                    <a:ext uri="{9D8B030D-6E8A-4147-A177-3AD203B41FA5}">
                      <a16:colId xmlns="" xmlns:a16="http://schemas.microsoft.com/office/drawing/2014/main" val="2235853955"/>
                    </a:ext>
                  </a:extLst>
                </a:gridCol>
                <a:gridCol w="3044164">
                  <a:extLst>
                    <a:ext uri="{9D8B030D-6E8A-4147-A177-3AD203B41FA5}">
                      <a16:colId xmlns="" xmlns:a16="http://schemas.microsoft.com/office/drawing/2014/main" val="4174400132"/>
                    </a:ext>
                  </a:extLst>
                </a:gridCol>
                <a:gridCol w="3044164">
                  <a:extLst>
                    <a:ext uri="{9D8B030D-6E8A-4147-A177-3AD203B41FA5}">
                      <a16:colId xmlns=""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 xmlns:a16="http://schemas.microsoft.com/office/drawing/2014/main" val="1083418974"/>
                  </a:ext>
                </a:extLst>
              </a:tr>
              <a:tr h="565004">
                <a:tc>
                  <a:txBody>
                    <a:bodyPr/>
                    <a:lstStyle/>
                    <a:p>
                      <a:r>
                        <a:rPr lang="en-US" dirty="0" smtClean="0"/>
                        <a:t>Better work distribution</a:t>
                      </a:r>
                      <a:r>
                        <a:rPr lang="en-US" baseline="0" dirty="0" smtClean="0"/>
                        <a:t> with techs</a:t>
                      </a:r>
                      <a:endParaRPr lang="en-US" dirty="0"/>
                    </a:p>
                  </a:txBody>
                  <a:tcPr/>
                </a:tc>
                <a:tc>
                  <a:txBody>
                    <a:bodyPr/>
                    <a:lstStyle/>
                    <a:p>
                      <a:r>
                        <a:rPr lang="en-US" dirty="0" smtClean="0"/>
                        <a:t>Service Manager and Service</a:t>
                      </a:r>
                      <a:r>
                        <a:rPr lang="en-US" baseline="0" dirty="0" smtClean="0"/>
                        <a:t> Writers</a:t>
                      </a:r>
                      <a:endParaRPr lang="en-US" dirty="0"/>
                    </a:p>
                  </a:txBody>
                  <a:tcPr/>
                </a:tc>
                <a:tc>
                  <a:txBody>
                    <a:bodyPr/>
                    <a:lstStyle/>
                    <a:p>
                      <a:r>
                        <a:rPr lang="en-US" dirty="0" smtClean="0"/>
                        <a:t>Already started but ongoing</a:t>
                      </a:r>
                      <a:r>
                        <a:rPr lang="en-US" baseline="0" dirty="0" smtClean="0"/>
                        <a:t> task</a:t>
                      </a:r>
                      <a:endParaRPr lang="en-US" dirty="0"/>
                    </a:p>
                  </a:txBody>
                  <a:tcPr/>
                </a:tc>
                <a:extLst>
                  <a:ext uri="{0D108BD9-81ED-4DB2-BD59-A6C34878D82A}">
                    <a16:rowId xmlns="" xmlns:a16="http://schemas.microsoft.com/office/drawing/2014/main" val="2400365483"/>
                  </a:ext>
                </a:extLst>
              </a:tr>
              <a:tr h="565004">
                <a:tc>
                  <a:txBody>
                    <a:bodyPr/>
                    <a:lstStyle/>
                    <a:p>
                      <a:r>
                        <a:rPr lang="en-US" dirty="0" smtClean="0"/>
                        <a:t>Better scheduling:</a:t>
                      </a:r>
                      <a:r>
                        <a:rPr lang="en-US" baseline="0" dirty="0" smtClean="0"/>
                        <a:t> utilize easy jobs or jobs we know we have parts availability</a:t>
                      </a:r>
                      <a:endParaRPr lang="en-US" dirty="0"/>
                    </a:p>
                  </a:txBody>
                  <a:tcPr/>
                </a:tc>
                <a:tc>
                  <a:txBody>
                    <a:bodyPr/>
                    <a:lstStyle/>
                    <a:p>
                      <a:r>
                        <a:rPr lang="en-US" dirty="0" smtClean="0"/>
                        <a:t>Service</a:t>
                      </a:r>
                      <a:r>
                        <a:rPr lang="en-US" baseline="0" dirty="0" smtClean="0"/>
                        <a:t> Manager and Service Writers</a:t>
                      </a:r>
                      <a:endParaRPr lang="en-US" dirty="0"/>
                    </a:p>
                  </a:txBody>
                  <a:tcPr/>
                </a:tc>
                <a:tc>
                  <a:txBody>
                    <a:bodyPr/>
                    <a:lstStyle/>
                    <a:p>
                      <a:r>
                        <a:rPr lang="en-US" dirty="0" smtClean="0"/>
                        <a:t>Already</a:t>
                      </a:r>
                      <a:r>
                        <a:rPr lang="en-US" baseline="0" dirty="0" smtClean="0"/>
                        <a:t> started but ongoing task</a:t>
                      </a:r>
                      <a:endParaRPr lang="en-US" dirty="0"/>
                    </a:p>
                  </a:txBody>
                  <a:tcPr/>
                </a:tc>
                <a:extLst>
                  <a:ext uri="{0D108BD9-81ED-4DB2-BD59-A6C34878D82A}">
                    <a16:rowId xmlns="" xmlns:a16="http://schemas.microsoft.com/office/drawing/2014/main" val="107845787"/>
                  </a:ext>
                </a:extLst>
              </a:tr>
              <a:tr h="565004">
                <a:tc>
                  <a:txBody>
                    <a:bodyPr/>
                    <a:lstStyle/>
                    <a:p>
                      <a:r>
                        <a:rPr lang="en-US" dirty="0" smtClean="0"/>
                        <a:t>Require video MPI</a:t>
                      </a:r>
                      <a:endParaRPr lang="en-US" dirty="0"/>
                    </a:p>
                  </a:txBody>
                  <a:tcPr/>
                </a:tc>
                <a:tc>
                  <a:txBody>
                    <a:bodyPr/>
                    <a:lstStyle/>
                    <a:p>
                      <a:r>
                        <a:rPr lang="en-US" dirty="0" smtClean="0"/>
                        <a:t>PS</a:t>
                      </a:r>
                      <a:r>
                        <a:rPr lang="en-US" baseline="0" dirty="0" smtClean="0"/>
                        <a:t> Director and Service Manager</a:t>
                      </a:r>
                      <a:endParaRPr lang="en-US" dirty="0"/>
                    </a:p>
                  </a:txBody>
                  <a:tcPr/>
                </a:tc>
                <a:tc>
                  <a:txBody>
                    <a:bodyPr/>
                    <a:lstStyle/>
                    <a:p>
                      <a:r>
                        <a:rPr lang="en-US" dirty="0" smtClean="0"/>
                        <a:t>100%</a:t>
                      </a:r>
                      <a:r>
                        <a:rPr lang="en-US" baseline="0" dirty="0" smtClean="0"/>
                        <a:t> utilization by September 1</a:t>
                      </a:r>
                      <a:endParaRPr lang="en-US" dirty="0"/>
                    </a:p>
                  </a:txBody>
                  <a:tcPr/>
                </a:tc>
                <a:extLst>
                  <a:ext uri="{0D108BD9-81ED-4DB2-BD59-A6C34878D82A}">
                    <a16:rowId xmlns="" xmlns:a16="http://schemas.microsoft.com/office/drawing/2014/main" val="1530126605"/>
                  </a:ext>
                </a:extLst>
              </a:tr>
              <a:tr h="565004">
                <a:tc>
                  <a:txBody>
                    <a:bodyPr/>
                    <a:lstStyle/>
                    <a:p>
                      <a:r>
                        <a:rPr lang="en-US" dirty="0" smtClean="0"/>
                        <a:t>Create new menu</a:t>
                      </a:r>
                      <a:r>
                        <a:rPr lang="en-US" baseline="0" dirty="0" smtClean="0"/>
                        <a:t> with pricing</a:t>
                      </a:r>
                      <a:endParaRPr lang="en-US" dirty="0"/>
                    </a:p>
                  </a:txBody>
                  <a:tcPr/>
                </a:tc>
                <a:tc>
                  <a:txBody>
                    <a:bodyPr/>
                    <a:lstStyle/>
                    <a:p>
                      <a:r>
                        <a:rPr lang="en-US" dirty="0" smtClean="0"/>
                        <a:t>PS Director and SM</a:t>
                      </a:r>
                      <a:endParaRPr lang="en-US" dirty="0"/>
                    </a:p>
                  </a:txBody>
                  <a:tcPr/>
                </a:tc>
                <a:tc>
                  <a:txBody>
                    <a:bodyPr/>
                    <a:lstStyle/>
                    <a:p>
                      <a:r>
                        <a:rPr lang="en-US" dirty="0" smtClean="0"/>
                        <a:t>Already done!</a:t>
                      </a:r>
                      <a:endParaRPr lang="en-US" dirty="0"/>
                    </a:p>
                  </a:txBody>
                  <a:tcPr/>
                </a:tc>
                <a:extLst>
                  <a:ext uri="{0D108BD9-81ED-4DB2-BD59-A6C34878D82A}">
                    <a16:rowId xmlns="" xmlns:a16="http://schemas.microsoft.com/office/drawing/2014/main" val="1950345431"/>
                  </a:ext>
                </a:extLst>
              </a:tr>
              <a:tr h="565004">
                <a:tc>
                  <a:txBody>
                    <a:bodyPr/>
                    <a:lstStyle/>
                    <a:p>
                      <a:r>
                        <a:rPr lang="en-US" dirty="0" smtClean="0"/>
                        <a:t>Online scheduling tool improvement</a:t>
                      </a:r>
                      <a:endParaRPr lang="en-US" dirty="0"/>
                    </a:p>
                  </a:txBody>
                  <a:tcPr/>
                </a:tc>
                <a:tc>
                  <a:txBody>
                    <a:bodyPr/>
                    <a:lstStyle/>
                    <a:p>
                      <a:r>
                        <a:rPr lang="en-US" dirty="0" smtClean="0"/>
                        <a:t>PS Director</a:t>
                      </a:r>
                      <a:endParaRPr lang="en-US" dirty="0"/>
                    </a:p>
                  </a:txBody>
                  <a:tcPr/>
                </a:tc>
                <a:tc>
                  <a:txBody>
                    <a:bodyPr/>
                    <a:lstStyle/>
                    <a:p>
                      <a:r>
                        <a:rPr lang="en-US" dirty="0" smtClean="0"/>
                        <a:t>September</a:t>
                      </a:r>
                      <a:r>
                        <a:rPr lang="en-US" baseline="0" dirty="0" smtClean="0"/>
                        <a:t> 1</a:t>
                      </a:r>
                      <a:endParaRPr lang="en-US" dirty="0"/>
                    </a:p>
                  </a:txBody>
                  <a:tcPr/>
                </a:tc>
                <a:extLst>
                  <a:ext uri="{0D108BD9-81ED-4DB2-BD59-A6C34878D82A}">
                    <a16:rowId xmlns="" xmlns:a16="http://schemas.microsoft.com/office/drawing/2014/main" val="1960891333"/>
                  </a:ext>
                </a:extLst>
              </a:tr>
              <a:tr h="565004">
                <a:tc>
                  <a:txBody>
                    <a:bodyPr/>
                    <a:lstStyle/>
                    <a:p>
                      <a:r>
                        <a:rPr lang="en-US" dirty="0" smtClean="0"/>
                        <a:t>New Marketing Strategy</a:t>
                      </a:r>
                      <a:endParaRPr lang="en-US" dirty="0"/>
                    </a:p>
                  </a:txBody>
                  <a:tcPr/>
                </a:tc>
                <a:tc>
                  <a:txBody>
                    <a:bodyPr/>
                    <a:lstStyle/>
                    <a:p>
                      <a:r>
                        <a:rPr lang="en-US" dirty="0" smtClean="0"/>
                        <a:t>PS Director,</a:t>
                      </a:r>
                      <a:r>
                        <a:rPr lang="en-US" baseline="0" dirty="0" smtClean="0"/>
                        <a:t> Service Manager, GM</a:t>
                      </a:r>
                      <a:endParaRPr lang="en-US" dirty="0"/>
                    </a:p>
                  </a:txBody>
                  <a:tcPr/>
                </a:tc>
                <a:tc>
                  <a:txBody>
                    <a:bodyPr/>
                    <a:lstStyle/>
                    <a:p>
                      <a:r>
                        <a:rPr lang="en-US" dirty="0" smtClean="0"/>
                        <a:t>August</a:t>
                      </a:r>
                      <a:r>
                        <a:rPr lang="en-US" baseline="0" dirty="0" smtClean="0"/>
                        <a:t> 1</a:t>
                      </a:r>
                      <a:endParaRPr lang="en-US" dirty="0"/>
                    </a:p>
                  </a:txBody>
                  <a:tcPr/>
                </a:tc>
                <a:extLst>
                  <a:ext uri="{0D108BD9-81ED-4DB2-BD59-A6C34878D82A}">
                    <a16:rowId xmlns="" xmlns:a16="http://schemas.microsoft.com/office/drawing/2014/main" val="4137224325"/>
                  </a:ext>
                </a:extLst>
              </a:tr>
              <a:tr h="565004">
                <a:tc>
                  <a:txBody>
                    <a:bodyPr/>
                    <a:lstStyle/>
                    <a:p>
                      <a:r>
                        <a:rPr lang="en-US" dirty="0" smtClean="0"/>
                        <a:t>Better utilize hours open during the week</a:t>
                      </a:r>
                      <a:endParaRPr lang="en-US" dirty="0"/>
                    </a:p>
                  </a:txBody>
                  <a:tcPr/>
                </a:tc>
                <a:tc>
                  <a:txBody>
                    <a:bodyPr/>
                    <a:lstStyle/>
                    <a:p>
                      <a:r>
                        <a:rPr lang="en-US" dirty="0" smtClean="0"/>
                        <a:t>PS Director,</a:t>
                      </a:r>
                      <a:r>
                        <a:rPr lang="en-US" baseline="0" dirty="0" smtClean="0"/>
                        <a:t> Service Manager</a:t>
                      </a:r>
                      <a:endParaRPr lang="en-US" dirty="0"/>
                    </a:p>
                  </a:txBody>
                  <a:tcPr/>
                </a:tc>
                <a:tc>
                  <a:txBody>
                    <a:bodyPr/>
                    <a:lstStyle/>
                    <a:p>
                      <a:r>
                        <a:rPr lang="en-US" dirty="0" smtClean="0"/>
                        <a:t>Saturdays</a:t>
                      </a:r>
                      <a:r>
                        <a:rPr lang="en-US" baseline="0" dirty="0" smtClean="0"/>
                        <a:t> already cut off.  Need new weekly hours by October 1</a:t>
                      </a:r>
                      <a:endParaRPr lang="en-US" dirty="0"/>
                    </a:p>
                  </a:txBody>
                  <a:tcPr/>
                </a:tc>
                <a:extLst>
                  <a:ext uri="{0D108BD9-81ED-4DB2-BD59-A6C34878D82A}">
                    <a16:rowId xmlns="" xmlns:a16="http://schemas.microsoft.com/office/drawing/2014/main" val="2642230709"/>
                  </a:ext>
                </a:extLst>
              </a:tr>
              <a:tr h="565004">
                <a:tc>
                  <a:txBody>
                    <a:bodyPr/>
                    <a:lstStyle/>
                    <a:p>
                      <a:r>
                        <a:rPr lang="en-US" dirty="0" smtClean="0"/>
                        <a:t>Keep improving apprentice</a:t>
                      </a:r>
                      <a:r>
                        <a:rPr lang="en-US" baseline="0" dirty="0" smtClean="0"/>
                        <a:t> program</a:t>
                      </a:r>
                      <a:endParaRPr lang="en-US" dirty="0"/>
                    </a:p>
                  </a:txBody>
                  <a:tcPr/>
                </a:tc>
                <a:tc>
                  <a:txBody>
                    <a:bodyPr/>
                    <a:lstStyle/>
                    <a:p>
                      <a:r>
                        <a:rPr lang="en-US" dirty="0" smtClean="0"/>
                        <a:t>PS Director</a:t>
                      </a:r>
                      <a:r>
                        <a:rPr lang="en-US" baseline="0" dirty="0" smtClean="0"/>
                        <a:t> and SM</a:t>
                      </a:r>
                      <a:endParaRPr lang="en-US" dirty="0"/>
                    </a:p>
                  </a:txBody>
                  <a:tcPr/>
                </a:tc>
                <a:tc>
                  <a:txBody>
                    <a:bodyPr/>
                    <a:lstStyle/>
                    <a:p>
                      <a:r>
                        <a:rPr lang="en-US" dirty="0" smtClean="0"/>
                        <a:t>Already</a:t>
                      </a:r>
                      <a:r>
                        <a:rPr lang="en-US" baseline="0" dirty="0" smtClean="0"/>
                        <a:t> started but ongoing</a:t>
                      </a:r>
                      <a:endParaRPr lang="en-US" dirty="0"/>
                    </a:p>
                  </a:txBody>
                  <a:tcPr/>
                </a:tc>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normAutofit fontScale="85000" lnSpcReduction="20000"/>
          </a:bodyPr>
          <a:lstStyle/>
          <a:p>
            <a:r>
              <a:rPr lang="en-US" dirty="0" smtClean="0"/>
              <a:t>We hired a new parts and service director about a month before I came to service class. I look at it as a great opportunity to start fresh and not get into bad habits, and have the new guy have an open mind.  We also hired a new service manager and he started the week I was gone to service class.  </a:t>
            </a:r>
            <a:r>
              <a:rPr lang="en-US" dirty="0" smtClean="0"/>
              <a:t>We know we have a lot of changes to make, but having new, excited , open minded managers has already proven very valuable.  </a:t>
            </a:r>
          </a:p>
          <a:p>
            <a:r>
              <a:rPr lang="en-US" dirty="0" smtClean="0"/>
              <a:t>We already shut down our Saturday hours as we were giving people that worked it a day off during the week (a process set up by prior management) and we were only open 4 hours on Saturdays and only did very basic maintenance and did little to no up selling. We know that expanding our weekday hours and utilizing our pickup and delivery along </a:t>
            </a:r>
            <a:r>
              <a:rPr lang="en-US" dirty="0" smtClean="0"/>
              <a:t>with mobile service we can still take care of our customers.  </a:t>
            </a:r>
          </a:p>
          <a:p>
            <a:r>
              <a:rPr lang="en-US" dirty="0" smtClean="0"/>
              <a:t>We already have a new menu with new pricing. We started comparing our pricing with other local shops and saw all the places we were leaving money on the table. We didn’t have to lowe</a:t>
            </a:r>
            <a:r>
              <a:rPr lang="en-US" dirty="0" smtClean="0"/>
              <a:t>r prices on anything we were doing, but were able to raise prices on almost every line.  </a:t>
            </a:r>
          </a:p>
          <a:p>
            <a:r>
              <a:rPr lang="en-US" dirty="0" smtClean="0"/>
              <a:t>The excitement in the service department seems to be at an all time high. Employees have been very open about the management changes and process changes. I have really enjoyed seeing the progress and look forward to the next couple months finishing the current changes and then finding new ways to make ourselves better.</a:t>
            </a:r>
            <a:endParaRPr lang="en-US" dirty="0"/>
          </a:p>
          <a:p>
            <a:pPr marL="0" indent="0">
              <a:buNone/>
            </a:pPr>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CC0419E-50F3-1F2F-1B8E-FED52940944C}"/>
              </a:ext>
            </a:extLst>
          </p:cNvPr>
          <p:cNvSpPr>
            <a:spLocks noGrp="1"/>
          </p:cNvSpPr>
          <p:nvPr>
            <p:ph type="title"/>
          </p:nvPr>
        </p:nvSpPr>
        <p:spPr/>
        <p:txBody>
          <a:bodyPr>
            <a:normAutofit fontScale="90000"/>
          </a:bodyPr>
          <a:lstStyle/>
          <a:p>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smtClean="0">
                <a:solidFill>
                  <a:schemeClr val="tx1"/>
                </a:solidFill>
                <a:latin typeface="Calibri" panose="020F0502020204030204" pitchFamily="34" charset="0"/>
              </a:rPr>
              <a:t>Currently</a:t>
            </a:r>
            <a:r>
              <a:rPr lang="en-US" sz="1800" b="0" i="0" u="none" strike="noStrike" dirty="0" smtClean="0">
                <a:solidFill>
                  <a:schemeClr val="tx1"/>
                </a:solidFill>
                <a:latin typeface="Calibri" panose="020F0502020204030204" pitchFamily="34" charset="0"/>
              </a:rPr>
              <a:t> do very little to no marketing at all directly for th</a:t>
            </a:r>
            <a:r>
              <a:rPr lang="en-US" dirty="0" smtClean="0">
                <a:solidFill>
                  <a:schemeClr val="tx1"/>
                </a:solidFill>
                <a:latin typeface="Calibri" panose="020F0502020204030204" pitchFamily="34" charset="0"/>
              </a:rPr>
              <a:t>e service department.</a:t>
            </a:r>
            <a:r>
              <a:rPr lang="en-US" sz="1800" b="0" i="0" u="none" strike="noStrike" baseline="0" dirty="0" smtClean="0">
                <a:solidFill>
                  <a:schemeClr val="tx1"/>
                </a:solidFill>
                <a:latin typeface="Calibri" panose="020F0502020204030204" pitchFamily="34" charset="0"/>
              </a:rPr>
              <a:t> </a:t>
            </a:r>
            <a:endParaRPr lang="en-US" sz="1800" b="0" i="0" u="none" strike="noStrike" baseline="0" dirty="0">
              <a:solidFill>
                <a:schemeClr val="tx1"/>
              </a:solidFill>
              <a:latin typeface="Calibri" panose="020F0502020204030204" pitchFamily="34" charset="0"/>
            </a:endParaRPr>
          </a:p>
          <a:p>
            <a:r>
              <a:rPr lang="en-US" dirty="0" smtClean="0">
                <a:solidFill>
                  <a:schemeClr val="tx1"/>
                </a:solidFill>
                <a:latin typeface="Calibri" panose="020F0502020204030204" pitchFamily="34" charset="0"/>
              </a:rPr>
              <a:t>We would like to do more marketing, but are already having trouble keeping up with the work and traffic we have.  </a:t>
            </a:r>
            <a:endParaRPr lang="en-US" sz="1800" b="0" i="0" u="none" strike="noStrike" baseline="0" dirty="0">
              <a:solidFill>
                <a:schemeClr val="tx1"/>
              </a:solidFill>
              <a:latin typeface="Calibri" panose="020F0502020204030204" pitchFamily="34" charset="0"/>
            </a:endParaRPr>
          </a:p>
          <a:p>
            <a:r>
              <a:rPr lang="en-US" dirty="0" smtClean="0">
                <a:solidFill>
                  <a:schemeClr val="tx1"/>
                </a:solidFill>
                <a:latin typeface="Calibri" panose="020F0502020204030204" pitchFamily="34" charset="0"/>
              </a:rPr>
              <a:t>We have been in business under the same family for over 81 years.  We have a very loyal customer base to work off of.  </a:t>
            </a:r>
            <a:endParaRPr lang="en-US" sz="1800" b="0" i="0" u="none" strike="noStrike" baseline="0" dirty="0">
              <a:solidFill>
                <a:schemeClr val="tx1"/>
              </a:solidFill>
              <a:latin typeface="Calibri" panose="020F0502020204030204" pitchFamily="34" charset="0"/>
            </a:endParaRPr>
          </a:p>
          <a:p>
            <a:r>
              <a:rPr lang="en-US" dirty="0" smtClean="0">
                <a:solidFill>
                  <a:schemeClr val="tx1"/>
                </a:solidFill>
                <a:latin typeface="Calibri" panose="020F0502020204030204" pitchFamily="34" charset="0"/>
              </a:rPr>
              <a:t>Due to the number of years we’ve been in business we have a large database of emails we can use to directly target people for service work.  Our main objective is to retain all our sales customers and then branch out from there.</a:t>
            </a:r>
            <a:endParaRPr lang="en-US" sz="1800" b="0" i="0" u="none" strike="noStrike" baseline="0" dirty="0">
              <a:solidFill>
                <a:schemeClr val="tx1"/>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 xmlns:a16="http://schemas.microsoft.com/office/drawing/2014/main" id="{0CC31931-4847-F763-D4D1-1433E7E0CE49}"/>
              </a:ext>
            </a:extLst>
          </p:cNvPr>
          <p:cNvSpPr>
            <a:spLocks noGrp="1"/>
          </p:cNvSpPr>
          <p:nvPr>
            <p:ph sz="half" idx="2"/>
          </p:nvPr>
        </p:nvSpPr>
        <p:spPr>
          <a:xfrm>
            <a:off x="778756" y="1907823"/>
            <a:ext cx="4185623" cy="4120444"/>
          </a:xfrm>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smtClean="0">
                <a:solidFill>
                  <a:srgbClr val="221E1F"/>
                </a:solidFill>
                <a:latin typeface="Calibri" panose="020F0502020204030204" pitchFamily="34" charset="0"/>
              </a:rPr>
              <a:t>Warranty and Retail Gross is strong, but not good enough.  Internal is not good.</a:t>
            </a:r>
            <a:endParaRPr lang="en-US" sz="1800" b="0" i="0" u="none" strike="noStrike" baseline="0" dirty="0">
              <a:solidFill>
                <a:srgbClr val="221E1F"/>
              </a:solidFill>
              <a:latin typeface="Calibri" panose="020F0502020204030204" pitchFamily="34" charset="0"/>
            </a:endParaRPr>
          </a:p>
          <a:p>
            <a:r>
              <a:rPr lang="en-US" dirty="0" smtClean="0">
                <a:solidFill>
                  <a:srgbClr val="221E1F"/>
                </a:solidFill>
                <a:latin typeface="Calibri" panose="020F0502020204030204" pitchFamily="34" charset="0"/>
              </a:rPr>
              <a:t>We are still going to try to increase our warranty and retail gross percentages, but will focus on our internal number.</a:t>
            </a:r>
            <a:r>
              <a:rPr lang="en-US" sz="1800" b="0" i="0" u="none" strike="noStrike" baseline="0" dirty="0" smtClean="0">
                <a:solidFill>
                  <a:srgbClr val="221E1F"/>
                </a:solidFill>
                <a:latin typeface="Calibri" panose="020F0502020204030204" pitchFamily="34" charset="0"/>
              </a:rPr>
              <a:t> </a:t>
            </a:r>
            <a:endParaRPr lang="en-US" sz="1800" b="0" i="0" u="none" strike="noStrike" baseline="0" dirty="0">
              <a:solidFill>
                <a:srgbClr val="221E1F"/>
              </a:solidFill>
              <a:latin typeface="Calibri" panose="020F0502020204030204" pitchFamily="34" charset="0"/>
            </a:endParaRPr>
          </a:p>
          <a:p>
            <a:r>
              <a:rPr lang="en-US" dirty="0" smtClean="0">
                <a:solidFill>
                  <a:srgbClr val="221E1F"/>
                </a:solidFill>
                <a:latin typeface="Calibri" panose="020F0502020204030204" pitchFamily="34" charset="0"/>
              </a:rPr>
              <a:t>We can apply for a warranty increase in a few months and will do so, we have to make sure our retail numbers stay strong in order to be able to do that, so no discounting at all!  We need to increase our internal labor rate and make sure we give the correct work to the correct technician to be efficient.  </a:t>
            </a:r>
            <a:endParaRPr lang="en-US" sz="1800" b="0" i="0" u="none" strike="noStrike" baseline="0" dirty="0">
              <a:solidFill>
                <a:srgbClr val="221E1F"/>
              </a:solidFill>
              <a:latin typeface="Calibri" panose="020F0502020204030204" pitchFamily="34" charset="0"/>
            </a:endParaRPr>
          </a:p>
          <a:p>
            <a:r>
              <a:rPr lang="en-US" dirty="0" smtClean="0">
                <a:solidFill>
                  <a:srgbClr val="221E1F"/>
                </a:solidFill>
                <a:latin typeface="Calibri" panose="020F0502020204030204" pitchFamily="34" charset="0"/>
              </a:rPr>
              <a:t>We have already raised the labor rate on our internal work by $10 per hour and will continue to increase by that amount every 3 months until we feel we are at the point we need to be. We feel a smaller adjustment will make it easier for the used car department to not feel such a big hit all at once.  </a:t>
            </a:r>
            <a:endParaRPr lang="en-US" sz="1800" b="0" i="0" u="none" strike="noStrike" baseline="0" dirty="0">
              <a:solidFill>
                <a:srgbClr val="221E1F"/>
              </a:solidFill>
              <a:latin typeface="Calibri" panose="020F0502020204030204" pitchFamily="34" charset="0"/>
            </a:endParaRPr>
          </a:p>
          <a:p>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642607048"/>
              </p:ext>
            </p:extLst>
          </p:nvPr>
        </p:nvGraphicFramePr>
        <p:xfrm>
          <a:off x="5238044" y="1580441"/>
          <a:ext cx="5520268" cy="3465692"/>
        </p:xfrm>
        <a:graphic>
          <a:graphicData uri="http://schemas.openxmlformats.org/drawingml/2006/table">
            <a:tbl>
              <a:tblPr/>
              <a:tblGrid>
                <a:gridCol w="675521"/>
                <a:gridCol w="1203270"/>
                <a:gridCol w="1234935"/>
                <a:gridCol w="1055500"/>
                <a:gridCol w="675521"/>
                <a:gridCol w="675521"/>
              </a:tblGrid>
              <a:tr h="240533">
                <a:tc gridSpan="6">
                  <a:txBody>
                    <a:bodyPr/>
                    <a:lstStyle/>
                    <a:p>
                      <a:pPr algn="ctr" fontAlgn="ctr"/>
                      <a:r>
                        <a:rPr lang="en-US" sz="1000" b="1" i="0" u="none" strike="noStrike">
                          <a:solidFill>
                            <a:srgbClr val="000000"/>
                          </a:solidFill>
                          <a:effectLst/>
                          <a:latin typeface="Arial"/>
                        </a:rPr>
                        <a:t>    Service Department Sales And Gross  (Labor Only)              </a:t>
                      </a:r>
                    </a:p>
                  </a:txBody>
                  <a:tcPr marL="9525" marR="9525" marT="9525" marB="0" anchor="ctr">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43754">
                <a:tc>
                  <a:txBody>
                    <a:bodyPr/>
                    <a:lstStyle/>
                    <a:p>
                      <a:pPr algn="l" fontAlgn="b"/>
                      <a:endParaRPr lang="en-US" sz="1100" b="0" i="0" u="none" strike="noStrike">
                        <a:solidFill>
                          <a:srgbClr val="000000"/>
                        </a:solidFill>
                        <a:effectLst/>
                        <a:latin typeface="Calibri"/>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r>
              <a:tr h="535997">
                <a:tc>
                  <a:txBody>
                    <a:bodyPr/>
                    <a:lstStyle/>
                    <a:p>
                      <a:pPr algn="l" fontAlgn="b"/>
                      <a:r>
                        <a:rPr lang="en-US" sz="1100" b="0" i="0" u="none" strike="noStrike">
                          <a:solidFill>
                            <a:srgbClr val="000000"/>
                          </a:solidFill>
                          <a:effectLst/>
                          <a:latin typeface="Calibri"/>
                        </a:rPr>
                        <a:t> </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ctr" fontAlgn="b"/>
                      <a:r>
                        <a:rPr lang="en-US" sz="1000" b="0" i="0" u="none" strike="noStrike">
                          <a:solidFill>
                            <a:srgbClr val="FFFFFF"/>
                          </a:solidFill>
                          <a:effectLst/>
                          <a:latin typeface="Arial"/>
                        </a:rPr>
                        <a:t>Category</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1000" b="0" i="0" u="none" strike="noStrike">
                          <a:solidFill>
                            <a:srgbClr val="FFFFFF"/>
                          </a:solidFill>
                          <a:effectLst/>
                          <a:latin typeface="Arial"/>
                        </a:rPr>
                        <a:t>Sales</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1000" b="0" i="0" u="none" strike="noStrike">
                          <a:solidFill>
                            <a:srgbClr val="FFFFFF"/>
                          </a:solidFill>
                          <a:effectLst/>
                          <a:latin typeface="Arial"/>
                        </a:rPr>
                        <a:t>Gross</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1000" b="0" i="0" u="none" strike="noStrike">
                          <a:solidFill>
                            <a:srgbClr val="FFFFFF"/>
                          </a:solidFill>
                          <a:effectLst/>
                          <a:latin typeface="Arial"/>
                        </a:rPr>
                        <a:t>Gross as % of Sales</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800" b="0" i="0" u="none" strike="noStrike">
                          <a:solidFill>
                            <a:srgbClr val="FFFFFF"/>
                          </a:solidFill>
                          <a:effectLst/>
                          <a:latin typeface="Arial"/>
                        </a:rPr>
                        <a:t>%Sales Contribution</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r>
              <a:tr h="355803">
                <a:tc>
                  <a:txBody>
                    <a:bodyPr/>
                    <a:lstStyle/>
                    <a:p>
                      <a:pPr algn="l" fontAlgn="b"/>
                      <a:r>
                        <a:rPr lang="en-US" sz="1100" b="0" i="0" u="none" strike="noStrike">
                          <a:solidFill>
                            <a:srgbClr val="000000"/>
                          </a:solidFill>
                          <a:effectLst/>
                          <a:latin typeface="Calibri"/>
                        </a:rPr>
                        <a:t> </a:t>
                      </a:r>
                    </a:p>
                  </a:txBody>
                  <a:tcPr marL="9525" marR="9525" marT="9525" marB="0" anchor="b">
                    <a:lnL>
                      <a:noFill/>
                    </a:lnL>
                    <a:lnR>
                      <a:noFill/>
                    </a:lnR>
                    <a:lnT>
                      <a:noFill/>
                    </a:lnT>
                    <a:lnB>
                      <a:noFill/>
                    </a:lnB>
                    <a:solidFill>
                      <a:srgbClr val="4472C4"/>
                    </a:solidFill>
                  </a:tcPr>
                </a:tc>
                <a:tc>
                  <a:txBody>
                    <a:bodyPr/>
                    <a:lstStyle/>
                    <a:p>
                      <a:pPr algn="l" fontAlgn="b"/>
                      <a:r>
                        <a:rPr lang="en-US" sz="1100" b="0" i="0" u="none" strike="noStrike">
                          <a:solidFill>
                            <a:srgbClr val="000000"/>
                          </a:solidFill>
                          <a:effectLst/>
                          <a:latin typeface="Calibri"/>
                        </a:rPr>
                        <a:t>Customer Car</a:t>
                      </a:r>
                    </a:p>
                  </a:txBody>
                  <a:tcPr marL="9525" marR="9525" marT="952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a:rPr>
                        <a:t> $                    96,101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a:rPr>
                        <a:t> $              77,069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a:rPr>
                        <a:t>80.20%</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a:rPr>
                        <a:t>47.27%</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206405">
                <a:tc>
                  <a:txBody>
                    <a:bodyPr/>
                    <a:lstStyle/>
                    <a:p>
                      <a:pPr algn="l" fontAlgn="b"/>
                      <a:r>
                        <a:rPr lang="en-US" sz="1100" b="0" i="0" u="none" strike="noStrike">
                          <a:solidFill>
                            <a:srgbClr val="000000"/>
                          </a:solidFill>
                          <a:effectLst/>
                          <a:latin typeface="Calibri"/>
                        </a:rPr>
                        <a:t> </a:t>
                      </a:r>
                    </a:p>
                  </a:txBody>
                  <a:tcPr marL="9525" marR="9525" marT="9525" marB="0" anchor="b">
                    <a:lnL>
                      <a:noFill/>
                    </a:lnL>
                    <a:lnR>
                      <a:noFill/>
                    </a:lnR>
                    <a:lnT>
                      <a:noFill/>
                    </a:lnT>
                    <a:lnB>
                      <a:noFill/>
                    </a:lnB>
                    <a:solidFill>
                      <a:srgbClr val="4472C4"/>
                    </a:solidFill>
                  </a:tcPr>
                </a:tc>
                <a:tc>
                  <a:txBody>
                    <a:bodyPr/>
                    <a:lstStyle/>
                    <a:p>
                      <a:pPr algn="l" fontAlgn="b"/>
                      <a:r>
                        <a:rPr lang="en-US" sz="1100" b="0" i="0" u="none" strike="noStrike">
                          <a:solidFill>
                            <a:srgbClr val="000000"/>
                          </a:solidFill>
                          <a:effectLst/>
                          <a:latin typeface="Calibri"/>
                        </a:rPr>
                        <a:t>Customer </a:t>
                      </a:r>
                    </a:p>
                  </a:txBody>
                  <a:tcPr marL="9525" marR="9525" marT="952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a:rPr>
                        <a:t>0%</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a:rPr>
                        <a:t>0%</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206405">
                <a:tc>
                  <a:txBody>
                    <a:bodyPr/>
                    <a:lstStyle/>
                    <a:p>
                      <a:pPr algn="l" fontAlgn="b"/>
                      <a:r>
                        <a:rPr lang="en-US" sz="1100" b="0" i="0" u="none" strike="noStrike">
                          <a:solidFill>
                            <a:srgbClr val="000000"/>
                          </a:solidFill>
                          <a:effectLst/>
                          <a:latin typeface="Calibri"/>
                        </a:rPr>
                        <a:t> </a:t>
                      </a:r>
                    </a:p>
                  </a:txBody>
                  <a:tcPr marL="9525" marR="9525" marT="9525" marB="0" anchor="b">
                    <a:lnL>
                      <a:noFill/>
                    </a:lnL>
                    <a:lnR>
                      <a:noFill/>
                    </a:lnR>
                    <a:lnT>
                      <a:noFill/>
                    </a:lnT>
                    <a:lnB>
                      <a:noFill/>
                    </a:lnB>
                    <a:solidFill>
                      <a:srgbClr val="4472C4"/>
                    </a:solidFill>
                  </a:tcPr>
                </a:tc>
                <a:tc>
                  <a:txBody>
                    <a:bodyPr/>
                    <a:lstStyle/>
                    <a:p>
                      <a:pPr algn="l" fontAlgn="b"/>
                      <a:r>
                        <a:rPr lang="en-US" sz="1100" b="0" i="0" u="none" strike="noStrike">
                          <a:solidFill>
                            <a:srgbClr val="000000"/>
                          </a:solidFill>
                          <a:effectLst/>
                          <a:latin typeface="Calibri"/>
                        </a:rPr>
                        <a:t>Customer Other</a:t>
                      </a:r>
                    </a:p>
                  </a:txBody>
                  <a:tcPr marL="9525" marR="9525" marT="952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a:rPr>
                        <a:t>0%</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a:rPr>
                        <a:t>0%</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355803">
                <a:tc>
                  <a:txBody>
                    <a:bodyPr/>
                    <a:lstStyle/>
                    <a:p>
                      <a:pPr algn="l" fontAlgn="b"/>
                      <a:r>
                        <a:rPr lang="en-US" sz="1100" b="0" i="0" u="none" strike="noStrike">
                          <a:solidFill>
                            <a:srgbClr val="000000"/>
                          </a:solidFill>
                          <a:effectLst/>
                          <a:latin typeface="Calibri"/>
                        </a:rPr>
                        <a:t> </a:t>
                      </a:r>
                    </a:p>
                  </a:txBody>
                  <a:tcPr marL="9525" marR="9525" marT="9525" marB="0" anchor="b">
                    <a:lnL>
                      <a:noFill/>
                    </a:lnL>
                    <a:lnR>
                      <a:noFill/>
                    </a:lnR>
                    <a:lnT>
                      <a:noFill/>
                    </a:lnT>
                    <a:lnB>
                      <a:noFill/>
                    </a:lnB>
                    <a:solidFill>
                      <a:srgbClr val="4472C4"/>
                    </a:solidFill>
                  </a:tcPr>
                </a:tc>
                <a:tc>
                  <a:txBody>
                    <a:bodyPr/>
                    <a:lstStyle/>
                    <a:p>
                      <a:pPr algn="l" fontAlgn="b"/>
                      <a:r>
                        <a:rPr lang="en-US" sz="1100" b="0" i="0" u="none" strike="noStrike">
                          <a:solidFill>
                            <a:srgbClr val="000000"/>
                          </a:solidFill>
                          <a:effectLst/>
                          <a:latin typeface="Calibri"/>
                        </a:rPr>
                        <a:t>Warranty</a:t>
                      </a:r>
                    </a:p>
                  </a:txBody>
                  <a:tcPr marL="9525" marR="9525" marT="952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a:rPr>
                        <a:t> $                    81,455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a:rPr>
                        <a:t> $              66,395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a:rPr>
                        <a:t>81.51%</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a:rPr>
                        <a:t>40.07%</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206405">
                <a:tc>
                  <a:txBody>
                    <a:bodyPr/>
                    <a:lstStyle/>
                    <a:p>
                      <a:pPr algn="l" fontAlgn="b"/>
                      <a:r>
                        <a:rPr lang="en-US" sz="1100" b="0" i="0" u="none" strike="noStrike">
                          <a:solidFill>
                            <a:srgbClr val="000000"/>
                          </a:solidFill>
                          <a:effectLst/>
                          <a:latin typeface="Calibri"/>
                        </a:rPr>
                        <a:t> </a:t>
                      </a:r>
                    </a:p>
                  </a:txBody>
                  <a:tcPr marL="9525" marR="9525" marT="9525" marB="0" anchor="b">
                    <a:lnL>
                      <a:noFill/>
                    </a:lnL>
                    <a:lnR>
                      <a:noFill/>
                    </a:lnR>
                    <a:lnT>
                      <a:noFill/>
                    </a:lnT>
                    <a:lnB>
                      <a:noFill/>
                    </a:lnB>
                    <a:solidFill>
                      <a:srgbClr val="4472C4"/>
                    </a:solidFill>
                  </a:tcPr>
                </a:tc>
                <a:tc>
                  <a:txBody>
                    <a:bodyPr/>
                    <a:lstStyle/>
                    <a:p>
                      <a:pPr algn="l" fontAlgn="b"/>
                      <a:r>
                        <a:rPr lang="en-US" sz="1100" b="0" i="0" u="none" strike="noStrike">
                          <a:solidFill>
                            <a:srgbClr val="000000"/>
                          </a:solidFill>
                          <a:effectLst/>
                          <a:latin typeface="Calibri"/>
                        </a:rPr>
                        <a:t>Warranty Other</a:t>
                      </a:r>
                    </a:p>
                  </a:txBody>
                  <a:tcPr marL="9525" marR="9525" marT="952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a:rPr>
                        <a:t>0%</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a:rPr>
                        <a:t>0%</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355803">
                <a:tc>
                  <a:txBody>
                    <a:bodyPr/>
                    <a:lstStyle/>
                    <a:p>
                      <a:pPr algn="l" fontAlgn="b"/>
                      <a:r>
                        <a:rPr lang="en-US" sz="1100" b="0" i="0" u="none" strike="noStrike">
                          <a:solidFill>
                            <a:srgbClr val="000000"/>
                          </a:solidFill>
                          <a:effectLst/>
                          <a:latin typeface="Calibri"/>
                        </a:rPr>
                        <a:t> </a:t>
                      </a:r>
                    </a:p>
                  </a:txBody>
                  <a:tcPr marL="9525" marR="9525" marT="9525" marB="0" anchor="b">
                    <a:lnL>
                      <a:noFill/>
                    </a:lnL>
                    <a:lnR>
                      <a:noFill/>
                    </a:lnR>
                    <a:lnT>
                      <a:noFill/>
                    </a:lnT>
                    <a:lnB>
                      <a:noFill/>
                    </a:lnB>
                    <a:solidFill>
                      <a:srgbClr val="4472C4"/>
                    </a:solidFill>
                  </a:tcPr>
                </a:tc>
                <a:tc>
                  <a:txBody>
                    <a:bodyPr/>
                    <a:lstStyle/>
                    <a:p>
                      <a:pPr algn="l" fontAlgn="b"/>
                      <a:r>
                        <a:rPr lang="en-US" sz="1100" b="0" i="0" u="none" strike="noStrike">
                          <a:solidFill>
                            <a:srgbClr val="000000"/>
                          </a:solidFill>
                          <a:effectLst/>
                          <a:latin typeface="Calibri"/>
                        </a:rPr>
                        <a:t>Internal</a:t>
                      </a:r>
                    </a:p>
                  </a:txBody>
                  <a:tcPr marL="9525" marR="9525" marT="952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a:rPr>
                        <a:t> $                    25,730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a:rPr>
                        <a:t> $              18,746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a:rPr>
                        <a:t>72.86%</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a:rPr>
                        <a:t>12.66%</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206405">
                <a:tc>
                  <a:txBody>
                    <a:bodyPr/>
                    <a:lstStyle/>
                    <a:p>
                      <a:pPr algn="l" fontAlgn="b"/>
                      <a:r>
                        <a:rPr lang="en-US" sz="1100" b="0" i="0" u="none" strike="noStrike">
                          <a:solidFill>
                            <a:srgbClr val="000000"/>
                          </a:solidFill>
                          <a:effectLst/>
                          <a:latin typeface="Calibri"/>
                        </a:rPr>
                        <a:t> </a:t>
                      </a:r>
                    </a:p>
                  </a:txBody>
                  <a:tcPr marL="9525" marR="9525" marT="9525" marB="0" anchor="b">
                    <a:lnL>
                      <a:noFill/>
                    </a:lnL>
                    <a:lnR>
                      <a:noFill/>
                    </a:lnR>
                    <a:lnT>
                      <a:noFill/>
                    </a:lnT>
                    <a:lnB>
                      <a:noFill/>
                    </a:lnB>
                    <a:solidFill>
                      <a:srgbClr val="4472C4"/>
                    </a:solidFill>
                  </a:tcPr>
                </a:tc>
                <a:tc>
                  <a:txBody>
                    <a:bodyPr/>
                    <a:lstStyle/>
                    <a:p>
                      <a:pPr algn="l" fontAlgn="b"/>
                      <a:r>
                        <a:rPr lang="en-US" sz="1100" b="0" i="0" u="none" strike="noStrike">
                          <a:solidFill>
                            <a:srgbClr val="000000"/>
                          </a:solidFill>
                          <a:effectLst/>
                          <a:latin typeface="Calibri"/>
                        </a:rPr>
                        <a:t>NVI / Road Ready</a:t>
                      </a:r>
                    </a:p>
                  </a:txBody>
                  <a:tcPr marL="9525" marR="9525" marT="952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a:rPr>
                        <a:t>0%</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a:rPr>
                        <a:t>0%</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196576">
                <a:tc>
                  <a:txBody>
                    <a:bodyPr/>
                    <a:lstStyle/>
                    <a:p>
                      <a:pPr algn="l" fontAlgn="b"/>
                      <a:r>
                        <a:rPr lang="en-US" sz="1100" b="0" i="0" u="none" strike="noStrike">
                          <a:solidFill>
                            <a:srgbClr val="000000"/>
                          </a:solidFill>
                          <a:effectLst/>
                          <a:latin typeface="Calibri"/>
                        </a:rPr>
                        <a:t> </a:t>
                      </a:r>
                    </a:p>
                  </a:txBody>
                  <a:tcPr marL="9525" marR="9525" marT="9525" marB="0" anchor="b">
                    <a:lnL>
                      <a:noFill/>
                    </a:lnL>
                    <a:lnR>
                      <a:noFill/>
                    </a:lnR>
                    <a:lnT>
                      <a:noFill/>
                    </a:lnT>
                    <a:lnB>
                      <a:noFill/>
                    </a:lnB>
                    <a:solidFill>
                      <a:srgbClr val="4472C4"/>
                    </a:solidFill>
                  </a:tcPr>
                </a:tc>
                <a:tc>
                  <a:txBody>
                    <a:bodyPr/>
                    <a:lstStyle/>
                    <a:p>
                      <a:pPr algn="l" fontAlgn="b"/>
                      <a:r>
                        <a:rPr lang="en-US" sz="1100" b="0" i="0" u="none" strike="noStrike">
                          <a:solidFill>
                            <a:srgbClr val="000000"/>
                          </a:solidFill>
                          <a:effectLst/>
                          <a:latin typeface="Calibri"/>
                        </a:rPr>
                        <a:t>Adj. Cost Of Labor</a:t>
                      </a:r>
                    </a:p>
                  </a:txBody>
                  <a:tcPr marL="9525" marR="9525" marT="952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latin typeface="Calibri"/>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a:rPr>
                        <a:t>0%</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a:rPr>
                        <a:t>0.00%</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355803">
                <a:tc>
                  <a:txBody>
                    <a:bodyPr/>
                    <a:lstStyle/>
                    <a:p>
                      <a:pPr algn="l" fontAlgn="b"/>
                      <a:r>
                        <a:rPr lang="en-US" sz="1100" b="0" i="0" u="none" strike="noStrike">
                          <a:solidFill>
                            <a:srgbClr val="000000"/>
                          </a:solidFill>
                          <a:effectLst/>
                          <a:latin typeface="Calibri"/>
                        </a:rPr>
                        <a:t> </a:t>
                      </a: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1000" b="1" i="0" u="none" strike="noStrike">
                          <a:solidFill>
                            <a:srgbClr val="000000"/>
                          </a:solidFill>
                          <a:effectLst/>
                          <a:latin typeface="Arial"/>
                        </a:rPr>
                        <a:t>Total</a:t>
                      </a:r>
                    </a:p>
                  </a:txBody>
                  <a:tcPr marL="9525" marR="9525" marT="9525"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a:rPr>
                        <a:t> $                 203,286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100" b="0" i="0" u="none" strike="noStrike">
                          <a:solidFill>
                            <a:srgbClr val="000000"/>
                          </a:solidFill>
                          <a:effectLst/>
                          <a:latin typeface="Calibri"/>
                        </a:rPr>
                        <a:t> $            162,210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a:rPr>
                        <a:t>79.79%</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dirty="0">
                          <a:solidFill>
                            <a:srgbClr val="000000"/>
                          </a:solidFill>
                          <a:effectLst/>
                          <a:latin typeface="Calibri"/>
                        </a:rPr>
                        <a:t>100.00%</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bl>
          </a:graphicData>
        </a:graphic>
      </p:graphicFrame>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 xmlns:a16="http://schemas.microsoft.com/office/drawing/2014/main" id="{0CC31931-4847-F763-D4D1-1433E7E0CE49}"/>
              </a:ext>
            </a:extLst>
          </p:cNvPr>
          <p:cNvSpPr>
            <a:spLocks noGrp="1"/>
          </p:cNvSpPr>
          <p:nvPr>
            <p:ph sz="half" idx="1"/>
          </p:nvPr>
        </p:nvSpPr>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smtClean="0">
                <a:solidFill>
                  <a:srgbClr val="221E1F"/>
                </a:solidFill>
                <a:latin typeface="Calibri" panose="020F0502020204030204" pitchFamily="34" charset="0"/>
              </a:rPr>
              <a:t>There were a lot of factors that went into this month being well below our normal.  One big one was work distributed improperly.  Wrong work to the wrong tech.  </a:t>
            </a:r>
            <a:endParaRPr lang="en-US" sz="1800" b="0" i="0" u="none" strike="noStrike" baseline="0" dirty="0">
              <a:solidFill>
                <a:srgbClr val="221E1F"/>
              </a:solidFill>
              <a:latin typeface="Calibri" panose="020F0502020204030204" pitchFamily="34" charset="0"/>
            </a:endParaRPr>
          </a:p>
          <a:p>
            <a:r>
              <a:rPr lang="en-US" dirty="0" smtClean="0">
                <a:solidFill>
                  <a:srgbClr val="221E1F"/>
                </a:solidFill>
                <a:latin typeface="Calibri" panose="020F0502020204030204" pitchFamily="34" charset="0"/>
              </a:rPr>
              <a:t>We hired a new service manager who has a lot of experience as a service manager and as a shop foreman who understands how to properly distribute work to the proper technician and understands what each job will require.</a:t>
            </a:r>
            <a:r>
              <a:rPr lang="en-US" sz="1800" b="0" i="0" u="none" strike="noStrike" baseline="0" dirty="0" smtClean="0">
                <a:solidFill>
                  <a:srgbClr val="221E1F"/>
                </a:solidFill>
                <a:latin typeface="Calibri" panose="020F0502020204030204" pitchFamily="34" charset="0"/>
              </a:rPr>
              <a:t> </a:t>
            </a:r>
            <a:endParaRPr lang="en-US" sz="1800" b="0" i="0" u="none" strike="noStrike" baseline="0" dirty="0">
              <a:solidFill>
                <a:srgbClr val="221E1F"/>
              </a:solidFill>
              <a:latin typeface="Calibri" panose="020F0502020204030204" pitchFamily="34" charset="0"/>
            </a:endParaRPr>
          </a:p>
          <a:p>
            <a:r>
              <a:rPr lang="en-US" dirty="0" smtClean="0">
                <a:solidFill>
                  <a:srgbClr val="221E1F"/>
                </a:solidFill>
                <a:latin typeface="Calibri" panose="020F0502020204030204" pitchFamily="34" charset="0"/>
              </a:rPr>
              <a:t>We already have the new employee in place and things seem to be improving already. </a:t>
            </a:r>
            <a:r>
              <a:rPr lang="en-US" sz="1800" b="0" i="0" u="none" strike="noStrike" baseline="0" dirty="0" smtClean="0">
                <a:solidFill>
                  <a:srgbClr val="221E1F"/>
                </a:solidFill>
                <a:latin typeface="Calibri" panose="020F0502020204030204" pitchFamily="34" charset="0"/>
              </a:rPr>
              <a:t> </a:t>
            </a:r>
            <a:endParaRPr lang="en-US" sz="1800" b="0" i="0" u="none" strike="noStrike" baseline="0" dirty="0">
              <a:solidFill>
                <a:srgbClr val="221E1F"/>
              </a:solidFill>
              <a:latin typeface="Calibri" panose="020F0502020204030204" pitchFamily="34" charset="0"/>
            </a:endParaRPr>
          </a:p>
          <a:p>
            <a:r>
              <a:rPr lang="en-US" dirty="0" smtClean="0">
                <a:solidFill>
                  <a:srgbClr val="221E1F"/>
                </a:solidFill>
                <a:latin typeface="Calibri" panose="020F0502020204030204" pitchFamily="34" charset="0"/>
              </a:rPr>
              <a:t>We will monitor our % of gross every month moving forward and plan to be profitable already this month.</a:t>
            </a:r>
            <a:endParaRPr lang="en-US" sz="1800" b="0" i="0" u="none" strike="noStrike" baseline="0" dirty="0">
              <a:solidFill>
                <a:srgbClr val="221E1F"/>
              </a:solidFill>
              <a:latin typeface="Calibri" panose="020F0502020204030204" pitchFamily="34" charset="0"/>
            </a:endParaRPr>
          </a:p>
          <a:p>
            <a:endParaRPr lang="en-US" dirty="0"/>
          </a:p>
        </p:txBody>
      </p:sp>
      <p:graphicFrame>
        <p:nvGraphicFramePr>
          <p:cNvPr id="5" name="Content Placeholder 4"/>
          <p:cNvGraphicFramePr>
            <a:graphicFrameLocks noGrp="1"/>
          </p:cNvGraphicFramePr>
          <p:nvPr>
            <p:ph sz="half" idx="2"/>
          </p:nvPr>
        </p:nvGraphicFramePr>
        <p:xfrm>
          <a:off x="5384800" y="2189956"/>
          <a:ext cx="3594100" cy="3822700"/>
        </p:xfrm>
        <a:graphic>
          <a:graphicData uri="http://schemas.openxmlformats.org/drawingml/2006/table">
            <a:tbl>
              <a:tblPr/>
              <a:tblGrid>
                <a:gridCol w="610139"/>
                <a:gridCol w="1344212"/>
                <a:gridCol w="1029610"/>
                <a:gridCol w="610139"/>
              </a:tblGrid>
              <a:tr h="198120">
                <a:tc gridSpan="4">
                  <a:txBody>
                    <a:bodyPr/>
                    <a:lstStyle/>
                    <a:p>
                      <a:pPr algn="l" fontAlgn="b"/>
                      <a:r>
                        <a:rPr lang="en-US" sz="1000" b="1" i="0" u="none" strike="noStrike">
                          <a:solidFill>
                            <a:srgbClr val="000000"/>
                          </a:solidFill>
                          <a:effectLst/>
                          <a:latin typeface="Arial"/>
                        </a:rPr>
                        <a:t>                     Service Department Profit Centering    </a:t>
                      </a:r>
                      <a:r>
                        <a:rPr lang="en-US" sz="800" b="1" i="0" u="none" strike="noStrike">
                          <a:solidFill>
                            <a:srgbClr val="000000"/>
                          </a:solidFill>
                          <a:effectLst/>
                          <a:latin typeface="Arial"/>
                        </a:rPr>
                        <a:t> </a:t>
                      </a:r>
                      <a:endParaRPr lang="en-US" sz="1000" b="1" i="0" u="none" strike="noStrike">
                        <a:solidFill>
                          <a:srgbClr val="000000"/>
                        </a:solidFill>
                        <a:effectLst/>
                        <a:latin typeface="Arial"/>
                      </a:endParaRPr>
                    </a:p>
                  </a:txBody>
                  <a:tcPr marL="9525" marR="9525" marT="9525" marB="0" anchor="b">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r>
              <a:tr h="236220">
                <a:tc>
                  <a:txBody>
                    <a:bodyPr/>
                    <a:lstStyle/>
                    <a:p>
                      <a:pPr algn="l" fontAlgn="b"/>
                      <a:endParaRPr lang="en-US" sz="1100" b="0" i="0" u="none" strike="noStrike">
                        <a:solidFill>
                          <a:srgbClr val="000000"/>
                        </a:solidFill>
                        <a:effectLst/>
                        <a:latin typeface="Calibri"/>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r>
              <a:tr h="519430">
                <a:tc>
                  <a:txBody>
                    <a:bodyPr/>
                    <a:lstStyle/>
                    <a:p>
                      <a:pPr algn="l" fontAlgn="b"/>
                      <a:r>
                        <a:rPr lang="en-US" sz="1100" b="0" i="0" u="none" strike="noStrike">
                          <a:solidFill>
                            <a:srgbClr val="000000"/>
                          </a:solidFill>
                          <a:effectLst/>
                          <a:latin typeface="Calibri"/>
                        </a:rPr>
                        <a:t> </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r>
                        <a:rPr lang="en-US" sz="900" b="0" i="0" u="none" strike="noStrike">
                          <a:solidFill>
                            <a:srgbClr val="FFFFFF"/>
                          </a:solidFill>
                          <a:effectLst/>
                          <a:latin typeface="Arial"/>
                        </a:rPr>
                        <a:t>Expense Category</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900" b="0" i="0" u="none" strike="noStrike">
                          <a:solidFill>
                            <a:srgbClr val="FFFFFF"/>
                          </a:solidFill>
                          <a:effectLst/>
                          <a:latin typeface="Arial"/>
                        </a:rPr>
                        <a:t>Dollar Amount</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latin typeface="Calibri"/>
                        </a:rPr>
                        <a:t> </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4472C4"/>
                    </a:solidFill>
                  </a:tcPr>
                </a:tc>
              </a:tr>
              <a:tr h="190500">
                <a:tc>
                  <a:txBody>
                    <a:bodyPr/>
                    <a:lstStyle/>
                    <a:p>
                      <a:pPr algn="l" fontAlgn="b"/>
                      <a:r>
                        <a:rPr lang="en-US" sz="1100" b="0" i="0" u="none" strike="noStrike">
                          <a:solidFill>
                            <a:srgbClr val="000000"/>
                          </a:solidFill>
                          <a:effectLst/>
                          <a:latin typeface="Calibri"/>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a:rPr>
                        <a:t>Department Gross</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a:rPr>
                        <a:t> $              162,210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FFFFFF"/>
                          </a:solidFill>
                          <a:effectLst/>
                          <a:latin typeface="Arial"/>
                        </a:rPr>
                        <a:t>% of Gross</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4472C4"/>
                    </a:solidFill>
                  </a:tcPr>
                </a:tc>
              </a:tr>
              <a:tr h="200025">
                <a:tc>
                  <a:txBody>
                    <a:bodyPr/>
                    <a:lstStyle/>
                    <a:p>
                      <a:pPr algn="l" fontAlgn="b"/>
                      <a:r>
                        <a:rPr lang="en-US" sz="1100" b="0" i="0" u="none" strike="noStrike">
                          <a:solidFill>
                            <a:srgbClr val="000000"/>
                          </a:solidFill>
                          <a:effectLst/>
                          <a:latin typeface="Calibri"/>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a:rPr>
                        <a:t>Variable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a:rPr>
                        <a:t>0.00%</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200025">
                <a:tc>
                  <a:txBody>
                    <a:bodyPr/>
                    <a:lstStyle/>
                    <a:p>
                      <a:pPr algn="l" fontAlgn="b"/>
                      <a:r>
                        <a:rPr lang="en-US" sz="1100" b="0" i="0" u="none" strike="noStrike">
                          <a:solidFill>
                            <a:srgbClr val="000000"/>
                          </a:solidFill>
                          <a:effectLst/>
                          <a:latin typeface="Calibri"/>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a:rPr>
                        <a:t>Selling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a:rPr>
                        <a:t> $              121,712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a:rPr>
                        <a:t>75.03%</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200025">
                <a:tc>
                  <a:txBody>
                    <a:bodyPr/>
                    <a:lstStyle/>
                    <a:p>
                      <a:pPr algn="l" fontAlgn="b"/>
                      <a:r>
                        <a:rPr lang="en-US" sz="1100" b="0" i="0" u="none" strike="noStrike">
                          <a:solidFill>
                            <a:srgbClr val="000000"/>
                          </a:solidFill>
                          <a:effectLst/>
                          <a:latin typeface="Calibri"/>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a:rPr>
                        <a:t>Personnel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a:rPr>
                        <a:t>0.00%</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200025">
                <a:tc>
                  <a:txBody>
                    <a:bodyPr/>
                    <a:lstStyle/>
                    <a:p>
                      <a:pPr algn="l" fontAlgn="b"/>
                      <a:r>
                        <a:rPr lang="en-US" sz="1100" b="0" i="0" u="none" strike="noStrike">
                          <a:solidFill>
                            <a:srgbClr val="000000"/>
                          </a:solidFill>
                          <a:effectLst/>
                          <a:latin typeface="Calibri"/>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a:rPr>
                        <a:t>Semi-Fixed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a:rPr>
                        <a:t>0.00%</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200025">
                <a:tc>
                  <a:txBody>
                    <a:bodyPr/>
                    <a:lstStyle/>
                    <a:p>
                      <a:pPr algn="l" fontAlgn="b"/>
                      <a:r>
                        <a:rPr lang="en-US" sz="1100" b="0" i="0" u="none" strike="noStrike">
                          <a:solidFill>
                            <a:srgbClr val="000000"/>
                          </a:solidFill>
                          <a:effectLst/>
                          <a:latin typeface="Calibri"/>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a:rPr>
                        <a:t>Fixed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a:rPr>
                        <a:t> $                 77,526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a:rPr>
                        <a:t>47.79%</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200025">
                <a:tc>
                  <a:txBody>
                    <a:bodyPr/>
                    <a:lstStyle/>
                    <a:p>
                      <a:pPr algn="l" fontAlgn="b"/>
                      <a:r>
                        <a:rPr lang="en-US" sz="1100" b="0" i="0" u="none" strike="noStrike">
                          <a:solidFill>
                            <a:srgbClr val="000000"/>
                          </a:solidFill>
                          <a:effectLst/>
                          <a:latin typeface="Calibri"/>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a:rPr>
                        <a:t>Unallocated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a:rPr>
                        <a:t>0.00%</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190500">
                <a:tc>
                  <a:txBody>
                    <a:bodyPr/>
                    <a:lstStyle/>
                    <a:p>
                      <a:pPr algn="l" fontAlgn="b"/>
                      <a:r>
                        <a:rPr lang="en-US" sz="1100" b="0" i="0" u="none" strike="noStrike">
                          <a:solidFill>
                            <a:srgbClr val="000000"/>
                          </a:solidFill>
                          <a:effectLst/>
                          <a:latin typeface="Calibri"/>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a:rPr>
                        <a:t>Dealer's Salary</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a:rPr>
                        <a:t> $                   3,125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100" b="0" i="0" u="none" strike="noStrike">
                          <a:solidFill>
                            <a:srgbClr val="000000"/>
                          </a:solidFill>
                          <a:effectLst/>
                          <a:latin typeface="Calibri"/>
                        </a:rPr>
                        <a:t>1.93%</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198120">
                <a:tc>
                  <a:txBody>
                    <a:bodyPr/>
                    <a:lstStyle/>
                    <a:p>
                      <a:pPr algn="l" fontAlgn="b"/>
                      <a:r>
                        <a:rPr lang="en-US" sz="1100" b="0" i="0" u="none" strike="noStrike">
                          <a:solidFill>
                            <a:srgbClr val="000000"/>
                          </a:solidFill>
                          <a:effectLst/>
                          <a:latin typeface="Calibri"/>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a:rPr>
                        <a:t>Total Expenses</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a:rPr>
                        <a:t> $              202,363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a:rPr>
                        <a:t>124.75%</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190500">
                <a:tc>
                  <a:txBody>
                    <a:bodyPr/>
                    <a:lstStyle/>
                    <a:p>
                      <a:pPr algn="l" fontAlgn="b"/>
                      <a:r>
                        <a:rPr lang="en-US" sz="1100" b="0" i="0" u="none" strike="noStrike">
                          <a:solidFill>
                            <a:srgbClr val="000000"/>
                          </a:solidFill>
                          <a:effectLst/>
                          <a:latin typeface="Calibri"/>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latin typeface="Calibri"/>
                        </a:rPr>
                        <a:t>Net Profit</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100" b="0" i="0" u="none" strike="noStrike">
                          <a:solidFill>
                            <a:srgbClr val="000000"/>
                          </a:solidFill>
                          <a:effectLst/>
                          <a:latin typeface="Calibri"/>
                        </a:rPr>
                        <a:t> $              (40,153)</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dirty="0">
                          <a:solidFill>
                            <a:srgbClr val="000000"/>
                          </a:solidFill>
                          <a:effectLst/>
                          <a:latin typeface="Calibri"/>
                        </a:rPr>
                        <a:t>-24.75%</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bl>
          </a:graphicData>
        </a:graphic>
      </p:graphicFrame>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 xmlns:a16="http://schemas.microsoft.com/office/drawing/2014/main" id="{0CC31931-4847-F763-D4D1-1433E7E0CE49}"/>
              </a:ext>
            </a:extLst>
          </p:cNvPr>
          <p:cNvSpPr>
            <a:spLocks noGrp="1"/>
          </p:cNvSpPr>
          <p:nvPr>
            <p:ph sz="half" idx="1"/>
          </p:nvPr>
        </p:nvSpPr>
        <p:spPr>
          <a:xfrm>
            <a:off x="677334" y="2160588"/>
            <a:ext cx="4184035" cy="4195055"/>
          </a:xfrm>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smtClean="0">
                <a:solidFill>
                  <a:srgbClr val="221E1F"/>
                </a:solidFill>
                <a:latin typeface="Calibri" panose="020F0502020204030204" pitchFamily="34" charset="0"/>
              </a:rPr>
              <a:t>After seeing these numbers we realized our pricing on menu items was out of whack and we give too many labor discounts.</a:t>
            </a:r>
            <a:r>
              <a:rPr lang="en-US" sz="1800" b="0" i="0" u="none" strike="noStrike" baseline="0" dirty="0" smtClean="0">
                <a:solidFill>
                  <a:srgbClr val="221E1F"/>
                </a:solidFill>
                <a:latin typeface="Calibri" panose="020F0502020204030204" pitchFamily="34" charset="0"/>
              </a:rPr>
              <a:t> </a:t>
            </a:r>
            <a:endParaRPr lang="en-US" sz="1800" b="0" i="0" u="none" strike="noStrike" baseline="0" dirty="0">
              <a:solidFill>
                <a:srgbClr val="221E1F"/>
              </a:solidFill>
              <a:latin typeface="Calibri" panose="020F0502020204030204" pitchFamily="34" charset="0"/>
            </a:endParaRPr>
          </a:p>
          <a:p>
            <a:r>
              <a:rPr lang="en-US" dirty="0" smtClean="0">
                <a:solidFill>
                  <a:srgbClr val="221E1F"/>
                </a:solidFill>
                <a:latin typeface="Calibri" panose="020F0502020204030204" pitchFamily="34" charset="0"/>
              </a:rPr>
              <a:t>We have completely restructured our menu pricing to be more competitive with our competition which in our case was actually raising our prices.</a:t>
            </a:r>
            <a:r>
              <a:rPr lang="en-US" sz="1800" b="0" i="0" u="none" strike="noStrike" baseline="0" dirty="0" smtClean="0">
                <a:solidFill>
                  <a:srgbClr val="221E1F"/>
                </a:solidFill>
                <a:latin typeface="Calibri" panose="020F0502020204030204" pitchFamily="34" charset="0"/>
              </a:rPr>
              <a:t> </a:t>
            </a:r>
            <a:endParaRPr lang="en-US" sz="1800" b="0" i="0" u="none" strike="noStrike" baseline="0" dirty="0">
              <a:solidFill>
                <a:srgbClr val="221E1F"/>
              </a:solidFill>
              <a:latin typeface="Calibri" panose="020F0502020204030204" pitchFamily="34" charset="0"/>
            </a:endParaRPr>
          </a:p>
          <a:p>
            <a:r>
              <a:rPr lang="en-US" dirty="0" smtClean="0">
                <a:solidFill>
                  <a:srgbClr val="221E1F"/>
                </a:solidFill>
                <a:latin typeface="Calibri" panose="020F0502020204030204" pitchFamily="34" charset="0"/>
              </a:rPr>
              <a:t>With the adjustments we made, then holding everyone accountable for any discounts they give we plan to see huge improvements.</a:t>
            </a:r>
            <a:endParaRPr lang="en-US" sz="1800" b="0" i="0" u="none" strike="noStrike" baseline="0" dirty="0">
              <a:solidFill>
                <a:srgbClr val="221E1F"/>
              </a:solidFill>
              <a:latin typeface="Calibri" panose="020F0502020204030204" pitchFamily="34" charset="0"/>
            </a:endParaRPr>
          </a:p>
          <a:p>
            <a:r>
              <a:rPr lang="en-US" sz="1800" b="0" i="0" u="none" strike="noStrike" baseline="0" dirty="0" smtClean="0">
                <a:solidFill>
                  <a:srgbClr val="221E1F"/>
                </a:solidFill>
                <a:latin typeface="Calibri" panose="020F0502020204030204" pitchFamily="34" charset="0"/>
              </a:rPr>
              <a:t>The goal is to see our Customer Car ELR</a:t>
            </a:r>
            <a:r>
              <a:rPr lang="en-US" sz="1800" b="0" i="0" u="none" strike="noStrike" dirty="0" smtClean="0">
                <a:solidFill>
                  <a:srgbClr val="221E1F"/>
                </a:solidFill>
                <a:latin typeface="Calibri" panose="020F0502020204030204" pitchFamily="34" charset="0"/>
              </a:rPr>
              <a:t> get up to $120 then our goal will be to get it up to $140 after the $120 is achieved.  We feel setting multiple smaller goals will help us see quicker progress and keep the team motivated to keep improving. </a:t>
            </a:r>
            <a:endParaRPr lang="en-US" sz="1800" b="0" i="0" u="none" strike="noStrike" baseline="0" dirty="0">
              <a:solidFill>
                <a:srgbClr val="221E1F"/>
              </a:solidFill>
              <a:latin typeface="Calibri" panose="020F0502020204030204" pitchFamily="34" charset="0"/>
            </a:endParaRPr>
          </a:p>
          <a:p>
            <a:endParaRPr lang="en-US" dirty="0"/>
          </a:p>
        </p:txBody>
      </p:sp>
      <p:graphicFrame>
        <p:nvGraphicFramePr>
          <p:cNvPr id="8" name="Content Placeholder 7"/>
          <p:cNvGraphicFramePr>
            <a:graphicFrameLocks noGrp="1"/>
          </p:cNvGraphicFramePr>
          <p:nvPr>
            <p:ph sz="half" idx="2"/>
            <p:extLst>
              <p:ext uri="{D42A27DB-BD31-4B8C-83A1-F6EECF244321}">
                <p14:modId xmlns:p14="http://schemas.microsoft.com/office/powerpoint/2010/main" val="2854069246"/>
              </p:ext>
            </p:extLst>
          </p:nvPr>
        </p:nvGraphicFramePr>
        <p:xfrm>
          <a:off x="5111807" y="1241773"/>
          <a:ext cx="5544903" cy="4800254"/>
        </p:xfrm>
        <a:graphic>
          <a:graphicData uri="http://schemas.openxmlformats.org/drawingml/2006/table">
            <a:tbl>
              <a:tblPr/>
              <a:tblGrid>
                <a:gridCol w="1039128"/>
                <a:gridCol w="935216"/>
                <a:gridCol w="554202"/>
                <a:gridCol w="744708"/>
                <a:gridCol w="493585"/>
                <a:gridCol w="669660"/>
                <a:gridCol w="554202"/>
                <a:gridCol w="554202"/>
              </a:tblGrid>
              <a:tr h="197992">
                <a:tc gridSpan="7">
                  <a:txBody>
                    <a:bodyPr/>
                    <a:lstStyle/>
                    <a:p>
                      <a:pPr algn="ctr" fontAlgn="b"/>
                      <a:r>
                        <a:rPr lang="en-US" sz="900" b="1" i="0" u="none" strike="noStrike">
                          <a:solidFill>
                            <a:srgbClr val="000000"/>
                          </a:solidFill>
                          <a:effectLst/>
                          <a:latin typeface="Arial"/>
                        </a:rPr>
                        <a:t>NADA ACTUAL SERVICE ANALYSIS     </a:t>
                      </a:r>
                    </a:p>
                  </a:txBody>
                  <a:tcPr marL="6455" marR="6455" marT="6455" marB="0" anchor="b">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a:noFill/>
                    </a:lnB>
                  </a:tcPr>
                </a:tc>
              </a:tr>
              <a:tr h="435369">
                <a:tc>
                  <a:txBody>
                    <a:bodyPr/>
                    <a:lstStyle/>
                    <a:p>
                      <a:pPr algn="l" fontAlgn="b"/>
                      <a:r>
                        <a:rPr lang="en-US" sz="700" b="0" i="0" u="none" strike="noStrike">
                          <a:solidFill>
                            <a:srgbClr val="000000"/>
                          </a:solidFill>
                          <a:effectLst/>
                          <a:latin typeface="Calibri"/>
                        </a:rPr>
                        <a:t>Performance</a:t>
                      </a:r>
                    </a:p>
                  </a:txBody>
                  <a:tcPr marL="6455" marR="6455" marT="6455"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a:noFill/>
                    </a:lnB>
                  </a:tcPr>
                </a:tc>
              </a:tr>
              <a:tr h="237910">
                <a:tc>
                  <a:txBody>
                    <a:bodyPr/>
                    <a:lstStyle/>
                    <a:p>
                      <a:pPr algn="ctr" fontAlgn="b"/>
                      <a:r>
                        <a:rPr lang="en-US" sz="600" b="1" i="1" u="none" strike="noStrike">
                          <a:solidFill>
                            <a:srgbClr val="FFFFFF"/>
                          </a:solidFill>
                          <a:effectLst/>
                          <a:latin typeface="Arial"/>
                        </a:rPr>
                        <a:t> </a:t>
                      </a:r>
                    </a:p>
                  </a:txBody>
                  <a:tcPr marL="6455" marR="6455" marT="6455"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600" b="1" i="1" u="none" strike="noStrike">
                          <a:solidFill>
                            <a:srgbClr val="FFFFFF"/>
                          </a:solidFill>
                          <a:effectLst/>
                          <a:latin typeface="Arial"/>
                        </a:rPr>
                        <a:t>Labor Sales / Month</a:t>
                      </a:r>
                    </a:p>
                  </a:txBody>
                  <a:tcPr marL="6455" marR="6455" marT="6455"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600" b="1" i="1" u="none" strike="noStrike">
                          <a:solidFill>
                            <a:srgbClr val="FFFFFF"/>
                          </a:solidFill>
                          <a:effectLst/>
                          <a:latin typeface="Arial"/>
                        </a:rPr>
                        <a:t> </a:t>
                      </a:r>
                    </a:p>
                  </a:txBody>
                  <a:tcPr marL="6455" marR="6455" marT="6455" marB="0" anchor="b">
                    <a:lnL>
                      <a:noFill/>
                    </a:lnL>
                    <a:lnR>
                      <a:noFill/>
                    </a:lnR>
                    <a:lnT w="19050" cap="flat" cmpd="sng" algn="ctr">
                      <a:solidFill>
                        <a:srgbClr val="000000"/>
                      </a:solidFill>
                      <a:prstDash val="solid"/>
                      <a:round/>
                      <a:headEnd type="none" w="med" len="med"/>
                      <a:tailEnd type="none" w="med" len="med"/>
                    </a:lnT>
                    <a:lnB>
                      <a:noFill/>
                    </a:lnB>
                    <a:solidFill>
                      <a:srgbClr val="000000"/>
                    </a:solidFill>
                  </a:tcPr>
                </a:tc>
                <a:tc>
                  <a:txBody>
                    <a:bodyPr/>
                    <a:lstStyle/>
                    <a:p>
                      <a:pPr algn="ctr" fontAlgn="b"/>
                      <a:r>
                        <a:rPr lang="en-US" sz="600" b="1" i="1" u="none" strike="noStrike">
                          <a:solidFill>
                            <a:srgbClr val="FFFFFF"/>
                          </a:solidFill>
                          <a:effectLst/>
                          <a:latin typeface="Arial"/>
                        </a:rPr>
                        <a:t>Effective Labor Rate</a:t>
                      </a:r>
                    </a:p>
                  </a:txBody>
                  <a:tcPr marL="6455" marR="6455" marT="6455"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600" b="1" i="1" u="none" strike="noStrike">
                          <a:solidFill>
                            <a:srgbClr val="FFFFFF"/>
                          </a:solidFill>
                          <a:effectLst/>
                          <a:latin typeface="Arial"/>
                        </a:rPr>
                        <a:t> </a:t>
                      </a:r>
                    </a:p>
                  </a:txBody>
                  <a:tcPr marL="6455" marR="6455" marT="6455"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600" b="1" i="1" u="none" strike="noStrike">
                          <a:solidFill>
                            <a:srgbClr val="FFFFFF"/>
                          </a:solidFill>
                          <a:effectLst/>
                          <a:latin typeface="Arial"/>
                        </a:rPr>
                        <a:t>Hours Billed</a:t>
                      </a:r>
                    </a:p>
                  </a:txBody>
                  <a:tcPr marL="6455" marR="6455" marT="6455"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600" b="1" i="1" u="none" strike="noStrike">
                          <a:solidFill>
                            <a:srgbClr val="FFFFFF"/>
                          </a:solidFill>
                          <a:effectLst/>
                          <a:latin typeface="Arial"/>
                        </a:rPr>
                        <a:t> </a:t>
                      </a:r>
                    </a:p>
                  </a:txBody>
                  <a:tcPr marL="6455" marR="6455" marT="6455"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l" fontAlgn="b"/>
                      <a:endParaRPr lang="en-US" sz="700" b="0" i="0" u="none" strike="noStrike">
                        <a:solidFill>
                          <a:srgbClr val="000000"/>
                        </a:solidFill>
                        <a:effectLst/>
                        <a:latin typeface="Calibri"/>
                      </a:endParaRPr>
                    </a:p>
                  </a:txBody>
                  <a:tcPr marL="6455" marR="6455" marT="6455" marB="0" anchor="b">
                    <a:lnL w="19050" cap="flat" cmpd="sng" algn="ctr">
                      <a:solidFill>
                        <a:srgbClr val="000000"/>
                      </a:solidFill>
                      <a:prstDash val="solid"/>
                      <a:round/>
                      <a:headEnd type="none" w="med" len="med"/>
                      <a:tailEnd type="none" w="med" len="med"/>
                    </a:lnL>
                    <a:lnR>
                      <a:noFill/>
                    </a:lnR>
                    <a:lnT>
                      <a:noFill/>
                    </a:lnT>
                    <a:lnB>
                      <a:noFill/>
                    </a:lnB>
                  </a:tcPr>
                </a:tc>
              </a:tr>
              <a:tr h="167655">
                <a:tc>
                  <a:txBody>
                    <a:bodyPr/>
                    <a:lstStyle/>
                    <a:p>
                      <a:pPr algn="l" fontAlgn="b"/>
                      <a:r>
                        <a:rPr lang="en-US" sz="700" b="0" i="0" u="none" strike="noStrike">
                          <a:solidFill>
                            <a:srgbClr val="000000"/>
                          </a:solidFill>
                          <a:effectLst/>
                          <a:latin typeface="Arial"/>
                        </a:rPr>
                        <a:t>Customer Car*</a:t>
                      </a:r>
                    </a:p>
                  </a:txBody>
                  <a:tcPr marL="6455" marR="6455" marT="6455"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solidFill>
                            <a:srgbClr val="000000"/>
                          </a:solidFill>
                          <a:effectLst/>
                          <a:latin typeface="Arial"/>
                        </a:rPr>
                        <a:t> $            96,101 </a:t>
                      </a:r>
                    </a:p>
                  </a:txBody>
                  <a:tcPr marL="6455" marR="6455" marT="6455" marB="0" anchor="b">
                    <a:lnL w="6350" cap="flat" cmpd="sng" algn="ctr">
                      <a:solidFill>
                        <a:srgbClr val="00FFFF"/>
                      </a:solidFill>
                      <a:prstDash val="solid"/>
                      <a:round/>
                      <a:headEnd type="none" w="med" len="med"/>
                      <a:tailEnd type="none" w="med" len="med"/>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solidFill>
                            <a:srgbClr val="000000"/>
                          </a:solidFill>
                          <a:effectLst/>
                          <a:latin typeface="Arial"/>
                        </a:rPr>
                        <a:t>÷</a:t>
                      </a:r>
                    </a:p>
                  </a:txBody>
                  <a:tcPr marL="6455" marR="6455" marT="6455" marB="0" anchor="b">
                    <a:lnL>
                      <a:noFill/>
                    </a:lnL>
                    <a:lnR>
                      <a:noFill/>
                    </a:lnR>
                    <a:lnT>
                      <a:noFill/>
                    </a:lnT>
                    <a:lnB>
                      <a:noFill/>
                    </a:lnB>
                  </a:tcPr>
                </a:tc>
                <a:tc>
                  <a:txBody>
                    <a:bodyPr/>
                    <a:lstStyle/>
                    <a:p>
                      <a:pPr algn="r" fontAlgn="b"/>
                      <a:r>
                        <a:rPr lang="en-US" sz="700" b="0" i="0" u="none" strike="noStrike">
                          <a:solidFill>
                            <a:srgbClr val="000000"/>
                          </a:solidFill>
                          <a:effectLst/>
                          <a:latin typeface="Arial"/>
                        </a:rPr>
                        <a:t>97.89 </a:t>
                      </a:r>
                    </a:p>
                  </a:txBody>
                  <a:tcPr marL="6455" marR="6455" marT="6455"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solidFill>
                            <a:srgbClr val="FFFFFF"/>
                          </a:solidFill>
                          <a:effectLst/>
                          <a:latin typeface="Arial"/>
                        </a:rPr>
                        <a:t>=</a:t>
                      </a:r>
                    </a:p>
                  </a:txBody>
                  <a:tcPr marL="6455" marR="6455" marT="6455"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700" b="0" i="0" u="none" strike="noStrike">
                          <a:solidFill>
                            <a:srgbClr val="000000"/>
                          </a:solidFill>
                          <a:effectLst/>
                          <a:latin typeface="Arial"/>
                        </a:rPr>
                        <a:t>981.7</a:t>
                      </a:r>
                    </a:p>
                  </a:txBody>
                  <a:tcPr marL="6455" marR="6455" marT="6455"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solidFill>
                            <a:srgbClr val="FFFFFF"/>
                          </a:solidFill>
                          <a:effectLst/>
                          <a:latin typeface="Arial"/>
                        </a:rPr>
                        <a:t> </a:t>
                      </a:r>
                    </a:p>
                  </a:txBody>
                  <a:tcPr marL="6455" marR="6455" marT="6455" marB="0" anchor="b">
                    <a:lnL>
                      <a:noFill/>
                    </a:lnL>
                    <a:lnR w="19050" cap="flat" cmpd="sng" algn="ctr">
                      <a:solidFill>
                        <a:srgbClr val="000000"/>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700" b="0" i="0" u="none" strike="noStrike">
                        <a:solidFill>
                          <a:srgbClr val="000000"/>
                        </a:solidFill>
                        <a:effectLst/>
                        <a:latin typeface="Calibri"/>
                      </a:endParaRPr>
                    </a:p>
                  </a:txBody>
                  <a:tcPr marL="6455" marR="6455" marT="6455" marB="0" anchor="b">
                    <a:lnL w="19050" cap="flat" cmpd="sng" algn="ctr">
                      <a:solidFill>
                        <a:srgbClr val="000000"/>
                      </a:solidFill>
                      <a:prstDash val="solid"/>
                      <a:round/>
                      <a:headEnd type="none" w="med" len="med"/>
                      <a:tailEnd type="none" w="med" len="med"/>
                    </a:lnL>
                    <a:lnR>
                      <a:noFill/>
                    </a:lnR>
                    <a:lnT>
                      <a:noFill/>
                    </a:lnT>
                    <a:lnB>
                      <a:noFill/>
                    </a:lnB>
                  </a:tcPr>
                </a:tc>
              </a:tr>
              <a:tr h="167655">
                <a:tc>
                  <a:txBody>
                    <a:bodyPr/>
                    <a:lstStyle/>
                    <a:p>
                      <a:pPr algn="l" fontAlgn="b"/>
                      <a:r>
                        <a:rPr lang="en-US" sz="700" b="0" i="0" u="none" strike="noStrike">
                          <a:solidFill>
                            <a:srgbClr val="000000"/>
                          </a:solidFill>
                          <a:effectLst/>
                          <a:latin typeface="Arial"/>
                        </a:rPr>
                        <a:t>Customer Truck*</a:t>
                      </a:r>
                    </a:p>
                  </a:txBody>
                  <a:tcPr marL="6455" marR="6455" marT="6455"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solidFill>
                            <a:srgbClr val="000000"/>
                          </a:solidFill>
                          <a:effectLst/>
                          <a:latin typeface="Arial"/>
                        </a:rPr>
                        <a:t>   </a:t>
                      </a:r>
                    </a:p>
                  </a:txBody>
                  <a:tcPr marL="6455" marR="6455" marT="6455"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solidFill>
                            <a:srgbClr val="000000"/>
                          </a:solidFill>
                          <a:effectLst/>
                          <a:latin typeface="Arial"/>
                        </a:rPr>
                        <a:t>÷</a:t>
                      </a:r>
                    </a:p>
                  </a:txBody>
                  <a:tcPr marL="6455" marR="6455" marT="6455" marB="0" anchor="b">
                    <a:lnL>
                      <a:noFill/>
                    </a:lnL>
                    <a:lnR>
                      <a:noFill/>
                    </a:lnR>
                    <a:lnT>
                      <a:noFill/>
                    </a:lnT>
                    <a:lnB>
                      <a:noFill/>
                    </a:lnB>
                  </a:tcPr>
                </a:tc>
                <a:tc>
                  <a:txBody>
                    <a:bodyPr/>
                    <a:lstStyle/>
                    <a:p>
                      <a:pPr algn="l" fontAlgn="b"/>
                      <a:r>
                        <a:rPr lang="en-US" sz="700" b="0" i="0" u="none" strike="noStrike">
                          <a:solidFill>
                            <a:srgbClr val="000000"/>
                          </a:solidFill>
                          <a:effectLst/>
                          <a:latin typeface="Arial"/>
                        </a:rPr>
                        <a:t> </a:t>
                      </a:r>
                    </a:p>
                  </a:txBody>
                  <a:tcPr marL="6455" marR="6455" marT="645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solidFill>
                            <a:srgbClr val="FFFFFF"/>
                          </a:solidFill>
                          <a:effectLst/>
                          <a:latin typeface="Arial"/>
                        </a:rPr>
                        <a:t>=</a:t>
                      </a:r>
                    </a:p>
                  </a:txBody>
                  <a:tcPr marL="6455" marR="6455" marT="645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700" b="0" i="0" u="none" strike="noStrike">
                          <a:solidFill>
                            <a:srgbClr val="000000"/>
                          </a:solidFill>
                          <a:effectLst/>
                          <a:latin typeface="Arial"/>
                        </a:rPr>
                        <a:t>0.00</a:t>
                      </a:r>
                    </a:p>
                  </a:txBody>
                  <a:tcPr marL="6455" marR="6455" marT="645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solidFill>
                            <a:srgbClr val="FFFFFF"/>
                          </a:solidFill>
                          <a:effectLst/>
                          <a:latin typeface="Arial"/>
                        </a:rPr>
                        <a:t> </a:t>
                      </a:r>
                    </a:p>
                  </a:txBody>
                  <a:tcPr marL="6455" marR="6455" marT="6455"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700" b="0" i="0" u="none" strike="noStrike">
                        <a:solidFill>
                          <a:srgbClr val="000000"/>
                        </a:solidFill>
                        <a:effectLst/>
                        <a:latin typeface="Calibri"/>
                      </a:endParaRPr>
                    </a:p>
                  </a:txBody>
                  <a:tcPr marL="6455" marR="6455" marT="6455" marB="0" anchor="b">
                    <a:lnL w="19050" cap="flat" cmpd="sng" algn="ctr">
                      <a:solidFill>
                        <a:srgbClr val="000000"/>
                      </a:solidFill>
                      <a:prstDash val="solid"/>
                      <a:round/>
                      <a:headEnd type="none" w="med" len="med"/>
                      <a:tailEnd type="none" w="med" len="med"/>
                    </a:lnL>
                    <a:lnR>
                      <a:noFill/>
                    </a:lnR>
                    <a:lnT>
                      <a:noFill/>
                    </a:lnT>
                    <a:lnB>
                      <a:noFill/>
                    </a:lnB>
                  </a:tcPr>
                </a:tc>
              </a:tr>
              <a:tr h="167655">
                <a:tc>
                  <a:txBody>
                    <a:bodyPr/>
                    <a:lstStyle/>
                    <a:p>
                      <a:pPr algn="l" fontAlgn="b"/>
                      <a:r>
                        <a:rPr lang="en-US" sz="700" b="0" i="0" u="none" strike="noStrike">
                          <a:solidFill>
                            <a:srgbClr val="000000"/>
                          </a:solidFill>
                          <a:effectLst/>
                          <a:latin typeface="Arial"/>
                        </a:rPr>
                        <a:t>Customer Other*</a:t>
                      </a:r>
                    </a:p>
                  </a:txBody>
                  <a:tcPr marL="6455" marR="6455" marT="6455"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solidFill>
                            <a:srgbClr val="000000"/>
                          </a:solidFill>
                          <a:effectLst/>
                          <a:latin typeface="Arial"/>
                        </a:rPr>
                        <a:t>   </a:t>
                      </a:r>
                    </a:p>
                  </a:txBody>
                  <a:tcPr marL="6455" marR="6455" marT="6455"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solidFill>
                            <a:srgbClr val="000000"/>
                          </a:solidFill>
                          <a:effectLst/>
                          <a:latin typeface="Arial"/>
                        </a:rPr>
                        <a:t>÷</a:t>
                      </a:r>
                    </a:p>
                  </a:txBody>
                  <a:tcPr marL="6455" marR="6455" marT="6455" marB="0" anchor="b">
                    <a:lnL>
                      <a:noFill/>
                    </a:lnL>
                    <a:lnR>
                      <a:noFill/>
                    </a:lnR>
                    <a:lnT>
                      <a:noFill/>
                    </a:lnT>
                    <a:lnB>
                      <a:noFill/>
                    </a:lnB>
                  </a:tcPr>
                </a:tc>
                <a:tc>
                  <a:txBody>
                    <a:bodyPr/>
                    <a:lstStyle/>
                    <a:p>
                      <a:pPr algn="l" fontAlgn="b"/>
                      <a:r>
                        <a:rPr lang="en-US" sz="700" b="0" i="0" u="none" strike="noStrike">
                          <a:solidFill>
                            <a:srgbClr val="000000"/>
                          </a:solidFill>
                          <a:effectLst/>
                          <a:latin typeface="Arial"/>
                        </a:rPr>
                        <a:t> </a:t>
                      </a:r>
                    </a:p>
                  </a:txBody>
                  <a:tcPr marL="6455" marR="6455" marT="645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solidFill>
                            <a:srgbClr val="FFFFFF"/>
                          </a:solidFill>
                          <a:effectLst/>
                          <a:latin typeface="Arial"/>
                        </a:rPr>
                        <a:t>=</a:t>
                      </a:r>
                    </a:p>
                  </a:txBody>
                  <a:tcPr marL="6455" marR="6455" marT="645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700" b="0" i="0" u="none" strike="noStrike">
                          <a:solidFill>
                            <a:srgbClr val="000000"/>
                          </a:solidFill>
                          <a:effectLst/>
                          <a:latin typeface="Arial"/>
                        </a:rPr>
                        <a:t>0.00</a:t>
                      </a:r>
                    </a:p>
                  </a:txBody>
                  <a:tcPr marL="6455" marR="6455" marT="645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solidFill>
                            <a:srgbClr val="FFFFFF"/>
                          </a:solidFill>
                          <a:effectLst/>
                          <a:latin typeface="Arial"/>
                        </a:rPr>
                        <a:t> </a:t>
                      </a:r>
                    </a:p>
                  </a:txBody>
                  <a:tcPr marL="6455" marR="6455" marT="6455"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700" b="0" i="0" u="none" strike="noStrike">
                        <a:solidFill>
                          <a:srgbClr val="000000"/>
                        </a:solidFill>
                        <a:effectLst/>
                        <a:latin typeface="Calibri"/>
                      </a:endParaRPr>
                    </a:p>
                  </a:txBody>
                  <a:tcPr marL="6455" marR="6455" marT="6455" marB="0" anchor="b">
                    <a:lnL w="19050" cap="flat" cmpd="sng" algn="ctr">
                      <a:solidFill>
                        <a:srgbClr val="000000"/>
                      </a:solidFill>
                      <a:prstDash val="solid"/>
                      <a:round/>
                      <a:headEnd type="none" w="med" len="med"/>
                      <a:tailEnd type="none" w="med" len="med"/>
                    </a:lnL>
                    <a:lnR>
                      <a:noFill/>
                    </a:lnR>
                    <a:lnT>
                      <a:noFill/>
                    </a:lnT>
                    <a:lnB>
                      <a:noFill/>
                    </a:lnB>
                  </a:tcPr>
                </a:tc>
              </a:tr>
              <a:tr h="167655">
                <a:tc>
                  <a:txBody>
                    <a:bodyPr/>
                    <a:lstStyle/>
                    <a:p>
                      <a:pPr algn="l" fontAlgn="b"/>
                      <a:r>
                        <a:rPr lang="en-US" sz="700" b="0" i="0" u="none" strike="noStrike">
                          <a:solidFill>
                            <a:srgbClr val="000000"/>
                          </a:solidFill>
                          <a:effectLst/>
                          <a:latin typeface="Arial"/>
                        </a:rPr>
                        <a:t>Warranty</a:t>
                      </a:r>
                    </a:p>
                  </a:txBody>
                  <a:tcPr marL="6455" marR="6455" marT="6455"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solidFill>
                            <a:srgbClr val="000000"/>
                          </a:solidFill>
                          <a:effectLst/>
                          <a:latin typeface="Arial"/>
                        </a:rPr>
                        <a:t> $            81,455 </a:t>
                      </a:r>
                    </a:p>
                  </a:txBody>
                  <a:tcPr marL="6455" marR="6455" marT="6455"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solidFill>
                            <a:srgbClr val="000000"/>
                          </a:solidFill>
                          <a:effectLst/>
                          <a:latin typeface="Arial"/>
                        </a:rPr>
                        <a:t>÷</a:t>
                      </a:r>
                    </a:p>
                  </a:txBody>
                  <a:tcPr marL="6455" marR="6455" marT="6455" marB="0" anchor="b">
                    <a:lnL>
                      <a:noFill/>
                    </a:lnL>
                    <a:lnR>
                      <a:noFill/>
                    </a:lnR>
                    <a:lnT>
                      <a:noFill/>
                    </a:lnT>
                    <a:lnB>
                      <a:noFill/>
                    </a:lnB>
                  </a:tcPr>
                </a:tc>
                <a:tc>
                  <a:txBody>
                    <a:bodyPr/>
                    <a:lstStyle/>
                    <a:p>
                      <a:pPr algn="r" fontAlgn="b"/>
                      <a:r>
                        <a:rPr lang="en-US" sz="700" b="0" i="0" u="none" strike="noStrike">
                          <a:solidFill>
                            <a:srgbClr val="000000"/>
                          </a:solidFill>
                          <a:effectLst/>
                          <a:latin typeface="Arial"/>
                        </a:rPr>
                        <a:t>148.35 </a:t>
                      </a:r>
                    </a:p>
                  </a:txBody>
                  <a:tcPr marL="6455" marR="6455" marT="645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solidFill>
                            <a:srgbClr val="FFFFFF"/>
                          </a:solidFill>
                          <a:effectLst/>
                          <a:latin typeface="Arial"/>
                        </a:rPr>
                        <a:t>=</a:t>
                      </a:r>
                    </a:p>
                  </a:txBody>
                  <a:tcPr marL="6455" marR="6455" marT="645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700" b="0" i="0" u="none" strike="noStrike">
                          <a:solidFill>
                            <a:srgbClr val="000000"/>
                          </a:solidFill>
                          <a:effectLst/>
                          <a:latin typeface="Arial"/>
                        </a:rPr>
                        <a:t>549.1</a:t>
                      </a:r>
                    </a:p>
                  </a:txBody>
                  <a:tcPr marL="6455" marR="6455" marT="645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solidFill>
                            <a:srgbClr val="FFFFFF"/>
                          </a:solidFill>
                          <a:effectLst/>
                          <a:latin typeface="Arial"/>
                        </a:rPr>
                        <a:t> </a:t>
                      </a:r>
                    </a:p>
                  </a:txBody>
                  <a:tcPr marL="6455" marR="6455" marT="6455"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700" b="0" i="0" u="none" strike="noStrike">
                        <a:solidFill>
                          <a:srgbClr val="000000"/>
                        </a:solidFill>
                        <a:effectLst/>
                        <a:latin typeface="Calibri"/>
                      </a:endParaRPr>
                    </a:p>
                  </a:txBody>
                  <a:tcPr marL="6455" marR="6455" marT="6455" marB="0" anchor="b">
                    <a:lnL w="19050" cap="flat" cmpd="sng" algn="ctr">
                      <a:solidFill>
                        <a:srgbClr val="000000"/>
                      </a:solidFill>
                      <a:prstDash val="solid"/>
                      <a:round/>
                      <a:headEnd type="none" w="med" len="med"/>
                      <a:tailEnd type="none" w="med" len="med"/>
                    </a:lnL>
                    <a:lnR>
                      <a:noFill/>
                    </a:lnR>
                    <a:lnT>
                      <a:noFill/>
                    </a:lnT>
                    <a:lnB>
                      <a:noFill/>
                    </a:lnB>
                  </a:tcPr>
                </a:tc>
              </a:tr>
              <a:tr h="167655">
                <a:tc>
                  <a:txBody>
                    <a:bodyPr/>
                    <a:lstStyle/>
                    <a:p>
                      <a:pPr algn="l" fontAlgn="b"/>
                      <a:r>
                        <a:rPr lang="en-US" sz="700" b="0" i="0" u="none" strike="noStrike">
                          <a:solidFill>
                            <a:srgbClr val="000000"/>
                          </a:solidFill>
                          <a:effectLst/>
                          <a:latin typeface="Arial"/>
                        </a:rPr>
                        <a:t>Internal</a:t>
                      </a:r>
                    </a:p>
                  </a:txBody>
                  <a:tcPr marL="6455" marR="6455" marT="6455"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solidFill>
                            <a:srgbClr val="000000"/>
                          </a:solidFill>
                          <a:effectLst/>
                          <a:latin typeface="Arial"/>
                        </a:rPr>
                        <a:t> $            25,730 </a:t>
                      </a:r>
                    </a:p>
                  </a:txBody>
                  <a:tcPr marL="6455" marR="6455" marT="6455"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solidFill>
                            <a:srgbClr val="000000"/>
                          </a:solidFill>
                          <a:effectLst/>
                          <a:latin typeface="Arial"/>
                        </a:rPr>
                        <a:t>÷</a:t>
                      </a:r>
                    </a:p>
                  </a:txBody>
                  <a:tcPr marL="6455" marR="6455" marT="6455" marB="0" anchor="b">
                    <a:lnL>
                      <a:noFill/>
                    </a:lnL>
                    <a:lnR>
                      <a:noFill/>
                    </a:lnR>
                    <a:lnT>
                      <a:noFill/>
                    </a:lnT>
                    <a:lnB>
                      <a:noFill/>
                    </a:lnB>
                  </a:tcPr>
                </a:tc>
                <a:tc>
                  <a:txBody>
                    <a:bodyPr/>
                    <a:lstStyle/>
                    <a:p>
                      <a:pPr algn="r" fontAlgn="b"/>
                      <a:r>
                        <a:rPr lang="en-US" sz="700" b="0" i="0" u="none" strike="noStrike">
                          <a:solidFill>
                            <a:srgbClr val="000000"/>
                          </a:solidFill>
                          <a:effectLst/>
                          <a:latin typeface="Arial"/>
                        </a:rPr>
                        <a:t>99.48 </a:t>
                      </a:r>
                    </a:p>
                  </a:txBody>
                  <a:tcPr marL="6455" marR="6455" marT="645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solidFill>
                            <a:srgbClr val="FFFFFF"/>
                          </a:solidFill>
                          <a:effectLst/>
                          <a:latin typeface="Arial"/>
                        </a:rPr>
                        <a:t>=</a:t>
                      </a:r>
                    </a:p>
                  </a:txBody>
                  <a:tcPr marL="6455" marR="6455" marT="645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700" b="0" i="0" u="none" strike="noStrike">
                          <a:solidFill>
                            <a:srgbClr val="000000"/>
                          </a:solidFill>
                          <a:effectLst/>
                          <a:latin typeface="Arial"/>
                        </a:rPr>
                        <a:t>258.6</a:t>
                      </a:r>
                    </a:p>
                  </a:txBody>
                  <a:tcPr marL="6455" marR="6455" marT="645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solidFill>
                            <a:srgbClr val="FFFFFF"/>
                          </a:solidFill>
                          <a:effectLst/>
                          <a:latin typeface="Arial"/>
                        </a:rPr>
                        <a:t> </a:t>
                      </a:r>
                    </a:p>
                  </a:txBody>
                  <a:tcPr marL="6455" marR="6455" marT="6455"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700" b="0" i="0" u="none" strike="noStrike">
                        <a:solidFill>
                          <a:srgbClr val="000000"/>
                        </a:solidFill>
                        <a:effectLst/>
                        <a:latin typeface="Calibri"/>
                      </a:endParaRPr>
                    </a:p>
                  </a:txBody>
                  <a:tcPr marL="6455" marR="6455" marT="6455" marB="0" anchor="b">
                    <a:lnL w="19050" cap="flat" cmpd="sng" algn="ctr">
                      <a:solidFill>
                        <a:srgbClr val="000000"/>
                      </a:solidFill>
                      <a:prstDash val="solid"/>
                      <a:round/>
                      <a:headEnd type="none" w="med" len="med"/>
                      <a:tailEnd type="none" w="med" len="med"/>
                    </a:lnL>
                    <a:lnR>
                      <a:noFill/>
                    </a:lnR>
                    <a:lnT>
                      <a:noFill/>
                    </a:lnT>
                    <a:lnB>
                      <a:noFill/>
                    </a:lnB>
                  </a:tcPr>
                </a:tc>
              </a:tr>
              <a:tr h="167655">
                <a:tc>
                  <a:txBody>
                    <a:bodyPr/>
                    <a:lstStyle/>
                    <a:p>
                      <a:pPr algn="l" fontAlgn="b"/>
                      <a:r>
                        <a:rPr lang="en-US" sz="700" b="0" i="0" u="none" strike="noStrike">
                          <a:solidFill>
                            <a:srgbClr val="000000"/>
                          </a:solidFill>
                          <a:effectLst/>
                          <a:latin typeface="Arial"/>
                        </a:rPr>
                        <a:t>New Vehicle Prep</a:t>
                      </a:r>
                    </a:p>
                  </a:txBody>
                  <a:tcPr marL="6455" marR="6455" marT="6455"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solidFill>
                            <a:srgbClr val="000000"/>
                          </a:solidFill>
                          <a:effectLst/>
                          <a:latin typeface="Arial"/>
                        </a:rPr>
                        <a:t>   </a:t>
                      </a:r>
                    </a:p>
                  </a:txBody>
                  <a:tcPr marL="6455" marR="6455" marT="6455"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solidFill>
                            <a:srgbClr val="000000"/>
                          </a:solidFill>
                          <a:effectLst/>
                          <a:latin typeface="Arial"/>
                        </a:rPr>
                        <a:t>÷</a:t>
                      </a:r>
                    </a:p>
                  </a:txBody>
                  <a:tcPr marL="6455" marR="6455" marT="6455" marB="0" anchor="b">
                    <a:lnL>
                      <a:noFill/>
                    </a:lnL>
                    <a:lnR>
                      <a:noFill/>
                    </a:lnR>
                    <a:lnT>
                      <a:noFill/>
                    </a:lnT>
                    <a:lnB>
                      <a:noFill/>
                    </a:lnB>
                  </a:tcPr>
                </a:tc>
                <a:tc>
                  <a:txBody>
                    <a:bodyPr/>
                    <a:lstStyle/>
                    <a:p>
                      <a:pPr algn="l" fontAlgn="b"/>
                      <a:r>
                        <a:rPr lang="en-US" sz="700" b="0" i="0" u="none" strike="noStrike">
                          <a:solidFill>
                            <a:srgbClr val="000000"/>
                          </a:solidFill>
                          <a:effectLst/>
                          <a:latin typeface="Arial"/>
                        </a:rPr>
                        <a:t> </a:t>
                      </a:r>
                    </a:p>
                  </a:txBody>
                  <a:tcPr marL="6455" marR="6455" marT="645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solidFill>
                            <a:srgbClr val="FFFFFF"/>
                          </a:solidFill>
                          <a:effectLst/>
                          <a:latin typeface="Arial"/>
                        </a:rPr>
                        <a:t>=</a:t>
                      </a:r>
                    </a:p>
                  </a:txBody>
                  <a:tcPr marL="6455" marR="6455" marT="645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700" b="0" i="0" u="none" strike="noStrike">
                          <a:solidFill>
                            <a:srgbClr val="000000"/>
                          </a:solidFill>
                          <a:effectLst/>
                          <a:latin typeface="Arial"/>
                        </a:rPr>
                        <a:t>0.00</a:t>
                      </a:r>
                    </a:p>
                  </a:txBody>
                  <a:tcPr marL="6455" marR="6455" marT="645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solidFill>
                            <a:srgbClr val="FFFFFF"/>
                          </a:solidFill>
                          <a:effectLst/>
                          <a:latin typeface="Arial"/>
                        </a:rPr>
                        <a:t> </a:t>
                      </a:r>
                    </a:p>
                  </a:txBody>
                  <a:tcPr marL="6455" marR="6455" marT="6455"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700" b="0" i="0" u="none" strike="noStrike">
                        <a:solidFill>
                          <a:srgbClr val="000000"/>
                        </a:solidFill>
                        <a:effectLst/>
                        <a:latin typeface="Calibri"/>
                      </a:endParaRPr>
                    </a:p>
                  </a:txBody>
                  <a:tcPr marL="6455" marR="6455" marT="6455" marB="0" anchor="b">
                    <a:lnL w="19050" cap="flat" cmpd="sng" algn="ctr">
                      <a:solidFill>
                        <a:srgbClr val="000000"/>
                      </a:solidFill>
                      <a:prstDash val="solid"/>
                      <a:round/>
                      <a:headEnd type="none" w="med" len="med"/>
                      <a:tailEnd type="none" w="med" len="med"/>
                    </a:lnL>
                    <a:lnR>
                      <a:noFill/>
                    </a:lnR>
                    <a:lnT>
                      <a:noFill/>
                    </a:lnT>
                    <a:lnB>
                      <a:noFill/>
                    </a:lnB>
                  </a:tcPr>
                </a:tc>
              </a:tr>
              <a:tr h="159671">
                <a:tc>
                  <a:txBody>
                    <a:bodyPr/>
                    <a:lstStyle/>
                    <a:p>
                      <a:pPr algn="l" fontAlgn="b"/>
                      <a:r>
                        <a:rPr lang="en-US" sz="700" b="0" i="0" u="none" strike="noStrike">
                          <a:solidFill>
                            <a:srgbClr val="000000"/>
                          </a:solidFill>
                          <a:effectLst/>
                          <a:latin typeface="Arial"/>
                        </a:rPr>
                        <a:t>Total</a:t>
                      </a:r>
                    </a:p>
                  </a:txBody>
                  <a:tcPr marL="6455" marR="6455" marT="6455"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solidFill>
                            <a:srgbClr val="000000"/>
                          </a:solidFill>
                          <a:effectLst/>
                          <a:latin typeface="Arial"/>
                        </a:rPr>
                        <a:t> $          203,286 </a:t>
                      </a:r>
                    </a:p>
                  </a:txBody>
                  <a:tcPr marL="6455" marR="6455" marT="64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solidFill>
                            <a:srgbClr val="FFFFFF"/>
                          </a:solidFill>
                          <a:effectLst/>
                          <a:latin typeface="Arial"/>
                        </a:rPr>
                        <a:t> </a:t>
                      </a:r>
                    </a:p>
                  </a:txBody>
                  <a:tcPr marL="6455" marR="6455" marT="6455" marB="0" anchor="b">
                    <a:lnL w="63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700" b="0" i="0" u="none" strike="noStrike">
                          <a:solidFill>
                            <a:srgbClr val="FFFFFF"/>
                          </a:solidFill>
                          <a:effectLst/>
                          <a:latin typeface="Arial"/>
                        </a:rPr>
                        <a:t> </a:t>
                      </a:r>
                    </a:p>
                  </a:txBody>
                  <a:tcPr marL="6455" marR="6455" marT="6455"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700" b="0" i="0" u="none" strike="noStrike">
                          <a:solidFill>
                            <a:srgbClr val="FFFFFF"/>
                          </a:solidFill>
                          <a:effectLst/>
                          <a:latin typeface="Arial"/>
                        </a:rPr>
                        <a:t> </a:t>
                      </a:r>
                    </a:p>
                  </a:txBody>
                  <a:tcPr marL="6455" marR="6455" marT="645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700" b="0" i="0" u="none" strike="noStrike">
                          <a:solidFill>
                            <a:srgbClr val="000000"/>
                          </a:solidFill>
                          <a:effectLst/>
                          <a:latin typeface="Arial"/>
                        </a:rPr>
                        <a:t>1789.4</a:t>
                      </a:r>
                    </a:p>
                  </a:txBody>
                  <a:tcPr marL="6455" marR="6455" marT="64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solidFill>
                            <a:srgbClr val="FFFFFF"/>
                          </a:solidFill>
                          <a:effectLst/>
                          <a:latin typeface="Arial"/>
                        </a:rPr>
                        <a:t> </a:t>
                      </a:r>
                    </a:p>
                  </a:txBody>
                  <a:tcPr marL="6455" marR="6455" marT="6455"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700" b="0" i="0" u="none" strike="noStrike">
                        <a:solidFill>
                          <a:srgbClr val="000000"/>
                        </a:solidFill>
                        <a:effectLst/>
                        <a:latin typeface="Calibri"/>
                      </a:endParaRPr>
                    </a:p>
                  </a:txBody>
                  <a:tcPr marL="6455" marR="6455" marT="6455" marB="0" anchor="b">
                    <a:lnL w="19050" cap="flat" cmpd="sng" algn="ctr">
                      <a:solidFill>
                        <a:srgbClr val="000000"/>
                      </a:solidFill>
                      <a:prstDash val="solid"/>
                      <a:round/>
                      <a:headEnd type="none" w="med" len="med"/>
                      <a:tailEnd type="none" w="med" len="med"/>
                    </a:lnL>
                    <a:lnR>
                      <a:noFill/>
                    </a:lnR>
                    <a:lnT>
                      <a:noFill/>
                    </a:lnT>
                    <a:lnB>
                      <a:noFill/>
                    </a:lnB>
                  </a:tcPr>
                </a:tc>
              </a:tr>
              <a:tr h="166058">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a:noFill/>
                    </a:lnB>
                  </a:tcPr>
                </a:tc>
              </a:tr>
              <a:tr h="159671">
                <a:tc>
                  <a:txBody>
                    <a:bodyPr/>
                    <a:lstStyle/>
                    <a:p>
                      <a:pPr algn="l" fontAlgn="b"/>
                      <a:r>
                        <a:rPr lang="en-US" sz="700" b="1" i="1" u="none" strike="noStrike">
                          <a:solidFill>
                            <a:srgbClr val="000000"/>
                          </a:solidFill>
                          <a:effectLst/>
                          <a:latin typeface="Arial"/>
                        </a:rPr>
                        <a:t>POTENTIAL</a:t>
                      </a:r>
                    </a:p>
                  </a:txBody>
                  <a:tcPr marL="6455" marR="6455" marT="6455" marB="0" anchor="b">
                    <a:lnL>
                      <a:noFill/>
                    </a:lnL>
                    <a:lnR>
                      <a:noFill/>
                    </a:lnR>
                    <a:lnT>
                      <a:noFill/>
                    </a:lnT>
                    <a:lnB>
                      <a:noFill/>
                    </a:lnB>
                    <a:solidFill>
                      <a:srgbClr val="FFFFFF"/>
                    </a:solidFill>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a:noFill/>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a:noFill/>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a:noFill/>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a:noFill/>
                    </a:lnB>
                  </a:tcPr>
                </a:tc>
              </a:tr>
              <a:tr h="175639">
                <a:tc>
                  <a:txBody>
                    <a:bodyPr/>
                    <a:lstStyle/>
                    <a:p>
                      <a:pPr algn="l" fontAlgn="b"/>
                      <a:endParaRPr lang="en-US" sz="700" b="0" i="0" u="none" strike="noStrike">
                        <a:solidFill>
                          <a:srgbClr val="000000"/>
                        </a:solidFill>
                        <a:effectLst/>
                        <a:latin typeface="Calibri"/>
                      </a:endParaRPr>
                    </a:p>
                  </a:txBody>
                  <a:tcPr marL="6455" marR="6455" marT="645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700" b="0" i="0" u="none" strike="noStrike">
                          <a:solidFill>
                            <a:srgbClr val="000000"/>
                          </a:solidFill>
                          <a:effectLst/>
                          <a:latin typeface="Calibri"/>
                        </a:rPr>
                        <a:t> $              203,286 </a:t>
                      </a:r>
                    </a:p>
                  </a:txBody>
                  <a:tcPr marL="6455" marR="6455" marT="64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solidFill>
                            <a:srgbClr val="000000"/>
                          </a:solidFill>
                          <a:effectLst/>
                          <a:latin typeface="Arial"/>
                        </a:rPr>
                        <a:t>÷</a:t>
                      </a:r>
                    </a:p>
                  </a:txBody>
                  <a:tcPr marL="6455" marR="6455" marT="64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700" b="0" i="0" u="none" strike="noStrike">
                          <a:solidFill>
                            <a:srgbClr val="000000"/>
                          </a:solidFill>
                          <a:effectLst/>
                          <a:latin typeface="Calibri"/>
                        </a:rPr>
                        <a:t>1789.44 </a:t>
                      </a:r>
                    </a:p>
                  </a:txBody>
                  <a:tcPr marL="6455" marR="6455" marT="64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000000"/>
                          </a:solidFill>
                          <a:effectLst/>
                          <a:latin typeface="Calibri"/>
                        </a:rPr>
                        <a:t>=</a:t>
                      </a:r>
                    </a:p>
                  </a:txBody>
                  <a:tcPr marL="6455" marR="6455" marT="64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700" b="0" i="0" u="none" strike="noStrike">
                          <a:solidFill>
                            <a:srgbClr val="000000"/>
                          </a:solidFill>
                          <a:effectLst/>
                          <a:latin typeface="Calibri"/>
                        </a:rPr>
                        <a:t> $      113.60 </a:t>
                      </a:r>
                    </a:p>
                  </a:txBody>
                  <a:tcPr marL="6455" marR="6455" marT="64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700" b="0" i="0" u="none" strike="noStrike">
                        <a:solidFill>
                          <a:srgbClr val="000000"/>
                        </a:solidFill>
                        <a:effectLst/>
                        <a:latin typeface="Calibri"/>
                      </a:endParaRPr>
                    </a:p>
                  </a:txBody>
                  <a:tcPr marL="6455" marR="6455" marT="6455"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a:noFill/>
                    </a:lnB>
                  </a:tcPr>
                </a:tc>
              </a:tr>
              <a:tr h="153817">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a:noFill/>
                    </a:lnB>
                  </a:tcPr>
                </a:tc>
                <a:tc gridSpan="2">
                  <a:txBody>
                    <a:bodyPr/>
                    <a:lstStyle/>
                    <a:p>
                      <a:pPr algn="l" fontAlgn="b"/>
                      <a:r>
                        <a:rPr lang="en-US" sz="500" b="0" i="0" u="none" strike="noStrike">
                          <a:solidFill>
                            <a:srgbClr val="000000"/>
                          </a:solidFill>
                          <a:effectLst/>
                          <a:latin typeface="Arial"/>
                        </a:rPr>
                        <a:t>Total labor sales for month</a:t>
                      </a:r>
                    </a:p>
                  </a:txBody>
                  <a:tcPr marL="6455" marR="6455" marT="6455" marB="0" anchor="b">
                    <a:lnL>
                      <a:noFill/>
                    </a:lnL>
                    <a:lnR>
                      <a:noFill/>
                    </a:lnR>
                    <a:lnT w="6350" cap="flat" cmpd="sng" algn="ctr">
                      <a:solidFill>
                        <a:srgbClr val="000000"/>
                      </a:solidFill>
                      <a:prstDash val="solid"/>
                      <a:round/>
                      <a:headEnd type="none" w="med" len="med"/>
                      <a:tailEnd type="none" w="med" len="med"/>
                    </a:lnT>
                    <a:lnB>
                      <a:noFill/>
                    </a:lnB>
                  </a:tcPr>
                </a:tc>
                <a:tc hMerge="1">
                  <a:txBody>
                    <a:bodyPr/>
                    <a:lstStyle/>
                    <a:p>
                      <a:endParaRPr lang="en-US"/>
                    </a:p>
                  </a:txBody>
                  <a:tcPr/>
                </a:tc>
                <a:tc>
                  <a:txBody>
                    <a:bodyPr/>
                    <a:lstStyle/>
                    <a:p>
                      <a:pPr algn="l" fontAlgn="b"/>
                      <a:r>
                        <a:rPr lang="en-US" sz="500" b="0" i="0" u="none" strike="noStrike">
                          <a:solidFill>
                            <a:srgbClr val="000000"/>
                          </a:solidFill>
                          <a:effectLst/>
                          <a:latin typeface="Arial"/>
                        </a:rPr>
                        <a:t>Total hours billed</a:t>
                      </a:r>
                    </a:p>
                  </a:txBody>
                  <a:tcPr marL="6455" marR="6455" marT="645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a:noFill/>
                    </a:lnB>
                  </a:tcPr>
                </a:tc>
                <a:tc gridSpan="2">
                  <a:txBody>
                    <a:bodyPr/>
                    <a:lstStyle/>
                    <a:p>
                      <a:pPr algn="l" fontAlgn="b"/>
                      <a:r>
                        <a:rPr lang="en-US" sz="500" b="0" i="0" u="none" strike="noStrike">
                          <a:solidFill>
                            <a:srgbClr val="000000"/>
                          </a:solidFill>
                          <a:effectLst/>
                          <a:latin typeface="Arial"/>
                        </a:rPr>
                        <a:t>Effective Labor Rate</a:t>
                      </a:r>
                    </a:p>
                  </a:txBody>
                  <a:tcPr marL="6455" marR="6455" marT="6455" marB="0" anchor="b">
                    <a:lnL>
                      <a:noFill/>
                    </a:lnL>
                    <a:lnR>
                      <a:noFill/>
                    </a:lnR>
                    <a:lnT w="6350" cap="flat" cmpd="sng" algn="ctr">
                      <a:solidFill>
                        <a:srgbClr val="000000"/>
                      </a:solidFill>
                      <a:prstDash val="solid"/>
                      <a:round/>
                      <a:headEnd type="none" w="med" len="med"/>
                      <a:tailEnd type="none" w="med" len="med"/>
                    </a:lnT>
                    <a:lnB>
                      <a:noFill/>
                    </a:lnB>
                  </a:tcPr>
                </a:tc>
                <a:tc hMerge="1">
                  <a:txBody>
                    <a:bodyPr/>
                    <a:lstStyle/>
                    <a:p>
                      <a:endParaRPr lang="en-US"/>
                    </a:p>
                  </a:txBody>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a:noFill/>
                    </a:lnB>
                  </a:tcPr>
                </a:tc>
              </a:tr>
              <a:tr h="167655">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a:noFill/>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a:noFill/>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a:noFill/>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a:noFill/>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w="6350" cap="flat" cmpd="sng" algn="ctr">
                      <a:solidFill>
                        <a:srgbClr val="000000"/>
                      </a:solidFill>
                      <a:prstDash val="solid"/>
                      <a:round/>
                      <a:headEnd type="none" w="med" len="med"/>
                      <a:tailEnd type="none" w="med" len="med"/>
                    </a:lnB>
                  </a:tcPr>
                </a:tc>
              </a:tr>
              <a:tr h="153817">
                <a:tc>
                  <a:txBody>
                    <a:bodyPr/>
                    <a:lstStyle/>
                    <a:p>
                      <a:pPr algn="l" fontAlgn="b"/>
                      <a:endParaRPr lang="en-US" sz="700" b="0" i="0" u="none" strike="noStrike">
                        <a:solidFill>
                          <a:srgbClr val="000000"/>
                        </a:solidFill>
                        <a:effectLst/>
                        <a:latin typeface="Calibri"/>
                      </a:endParaRPr>
                    </a:p>
                  </a:txBody>
                  <a:tcPr marL="6455" marR="6455" marT="645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700" b="0" i="0" u="none" strike="noStrike">
                          <a:solidFill>
                            <a:srgbClr val="000000"/>
                          </a:solidFill>
                          <a:effectLst/>
                          <a:latin typeface="Calibri"/>
                        </a:rPr>
                        <a:t>13.00</a:t>
                      </a:r>
                    </a:p>
                  </a:txBody>
                  <a:tcPr marL="6455" marR="6455" marT="64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1" i="0" u="none" strike="noStrike">
                          <a:solidFill>
                            <a:srgbClr val="000000"/>
                          </a:solidFill>
                          <a:effectLst/>
                          <a:latin typeface="Arial"/>
                        </a:rPr>
                        <a:t>x</a:t>
                      </a:r>
                    </a:p>
                  </a:txBody>
                  <a:tcPr marL="6455" marR="6455" marT="64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700" b="0" i="0" u="none" strike="noStrike">
                          <a:solidFill>
                            <a:srgbClr val="000000"/>
                          </a:solidFill>
                          <a:effectLst/>
                          <a:latin typeface="Calibri"/>
                        </a:rPr>
                        <a:t>9</a:t>
                      </a:r>
                    </a:p>
                  </a:txBody>
                  <a:tcPr marL="6455" marR="6455" marT="64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1" i="0" u="none" strike="noStrike">
                          <a:solidFill>
                            <a:srgbClr val="000000"/>
                          </a:solidFill>
                          <a:effectLst/>
                          <a:latin typeface="Arial"/>
                        </a:rPr>
                        <a:t>x</a:t>
                      </a:r>
                    </a:p>
                  </a:txBody>
                  <a:tcPr marL="6455" marR="6455" marT="64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700" b="0" i="0" u="none" strike="noStrike">
                          <a:solidFill>
                            <a:srgbClr val="000000"/>
                          </a:solidFill>
                          <a:effectLst/>
                          <a:latin typeface="Calibri"/>
                        </a:rPr>
                        <a:t>22</a:t>
                      </a:r>
                    </a:p>
                  </a:txBody>
                  <a:tcPr marL="6455" marR="6455" marT="64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solidFill>
                            <a:srgbClr val="000000"/>
                          </a:solidFill>
                          <a:effectLst/>
                          <a:latin typeface="Arial"/>
                        </a:rPr>
                        <a:t>=</a:t>
                      </a:r>
                    </a:p>
                  </a:txBody>
                  <a:tcPr marL="6455" marR="6455" marT="64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700" b="0" i="0" u="none" strike="noStrike">
                          <a:solidFill>
                            <a:srgbClr val="000000"/>
                          </a:solidFill>
                          <a:effectLst/>
                          <a:latin typeface="Calibri"/>
                        </a:rPr>
                        <a:t>2,574.0 </a:t>
                      </a:r>
                    </a:p>
                  </a:txBody>
                  <a:tcPr marL="6455" marR="6455" marT="64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212363">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a:noFill/>
                    </a:lnB>
                  </a:tcPr>
                </a:tc>
                <a:tc gridSpan="2">
                  <a:txBody>
                    <a:bodyPr/>
                    <a:lstStyle/>
                    <a:p>
                      <a:pPr algn="l" fontAlgn="b"/>
                      <a:r>
                        <a:rPr lang="en-US" sz="500" b="0" i="0" u="none" strike="noStrike">
                          <a:solidFill>
                            <a:srgbClr val="000000"/>
                          </a:solidFill>
                          <a:effectLst/>
                          <a:latin typeface="Arial"/>
                        </a:rPr>
                        <a:t># Service mechanical technicians</a:t>
                      </a:r>
                    </a:p>
                  </a:txBody>
                  <a:tcPr marL="6455" marR="6455" marT="6455" marB="0" anchor="b">
                    <a:lnL>
                      <a:noFill/>
                    </a:lnL>
                    <a:lnR>
                      <a:noFill/>
                    </a:lnR>
                    <a:lnT w="6350" cap="flat" cmpd="sng" algn="ctr">
                      <a:solidFill>
                        <a:srgbClr val="000000"/>
                      </a:solidFill>
                      <a:prstDash val="solid"/>
                      <a:round/>
                      <a:headEnd type="none" w="med" len="med"/>
                      <a:tailEnd type="none" w="med" len="med"/>
                    </a:lnT>
                    <a:lnB>
                      <a:noFill/>
                    </a:lnB>
                  </a:tcPr>
                </a:tc>
                <a:tc hMerge="1">
                  <a:txBody>
                    <a:bodyPr/>
                    <a:lstStyle/>
                    <a:p>
                      <a:endParaRPr lang="en-US"/>
                    </a:p>
                  </a:txBody>
                  <a:tcPr/>
                </a:tc>
                <a:tc gridSpan="2">
                  <a:txBody>
                    <a:bodyPr/>
                    <a:lstStyle/>
                    <a:p>
                      <a:pPr algn="l" fontAlgn="b"/>
                      <a:r>
                        <a:rPr lang="en-US" sz="500" b="0" i="0" u="none" strike="noStrike">
                          <a:solidFill>
                            <a:srgbClr val="000000"/>
                          </a:solidFill>
                          <a:effectLst/>
                          <a:latin typeface="Arial"/>
                        </a:rPr>
                        <a:t># Hours per day for one tech</a:t>
                      </a:r>
                    </a:p>
                  </a:txBody>
                  <a:tcPr marL="6455" marR="6455" marT="6455" marB="0" anchor="b">
                    <a:lnL>
                      <a:noFill/>
                    </a:lnL>
                    <a:lnR>
                      <a:noFill/>
                    </a:lnR>
                    <a:lnT w="6350" cap="flat" cmpd="sng" algn="ctr">
                      <a:solidFill>
                        <a:srgbClr val="000000"/>
                      </a:solidFill>
                      <a:prstDash val="solid"/>
                      <a:round/>
                      <a:headEnd type="none" w="med" len="med"/>
                      <a:tailEnd type="none" w="med" len="med"/>
                    </a:lnT>
                    <a:lnB>
                      <a:noFill/>
                    </a:lnB>
                  </a:tcPr>
                </a:tc>
                <a:tc hMerge="1">
                  <a:txBody>
                    <a:bodyPr/>
                    <a:lstStyle/>
                    <a:p>
                      <a:endParaRPr lang="en-US"/>
                    </a:p>
                  </a:txBody>
                  <a:tcPr/>
                </a:tc>
                <a:tc gridSpan="2">
                  <a:txBody>
                    <a:bodyPr/>
                    <a:lstStyle/>
                    <a:p>
                      <a:pPr algn="l" fontAlgn="b"/>
                      <a:r>
                        <a:rPr lang="en-US" sz="500" b="0" i="0" u="none" strike="noStrike">
                          <a:solidFill>
                            <a:srgbClr val="000000"/>
                          </a:solidFill>
                          <a:effectLst/>
                          <a:latin typeface="Arial"/>
                        </a:rPr>
                        <a:t>Working Days/Month</a:t>
                      </a:r>
                    </a:p>
                  </a:txBody>
                  <a:tcPr marL="6455" marR="6455" marT="6455" marB="0" anchor="b">
                    <a:lnL>
                      <a:noFill/>
                    </a:lnL>
                    <a:lnR>
                      <a:noFill/>
                    </a:lnR>
                    <a:lnT w="6350" cap="flat" cmpd="sng" algn="ctr">
                      <a:solidFill>
                        <a:srgbClr val="000000"/>
                      </a:solidFill>
                      <a:prstDash val="solid"/>
                      <a:round/>
                      <a:headEnd type="none" w="med" len="med"/>
                      <a:tailEnd type="none" w="med" len="med"/>
                    </a:lnT>
                    <a:lnB>
                      <a:noFill/>
                    </a:lnB>
                  </a:tcPr>
                </a:tc>
                <a:tc hMerge="1">
                  <a:txBody>
                    <a:bodyPr/>
                    <a:lstStyle/>
                    <a:p>
                      <a:endParaRPr lang="en-US"/>
                    </a:p>
                  </a:txBody>
                  <a:tcPr/>
                </a:tc>
                <a:tc>
                  <a:txBody>
                    <a:bodyPr/>
                    <a:lstStyle/>
                    <a:p>
                      <a:pPr algn="l" fontAlgn="b"/>
                      <a:r>
                        <a:rPr lang="en-US" sz="500" b="0" i="0" u="none" strike="noStrike">
                          <a:solidFill>
                            <a:srgbClr val="000000"/>
                          </a:solidFill>
                          <a:effectLst/>
                          <a:latin typeface="Arial"/>
                        </a:rPr>
                        <a:t>Clock Hour Aval</a:t>
                      </a:r>
                    </a:p>
                  </a:txBody>
                  <a:tcPr marL="6455" marR="6455" marT="6455" marB="0" anchor="b">
                    <a:lnL>
                      <a:noFill/>
                    </a:lnL>
                    <a:lnR>
                      <a:noFill/>
                    </a:lnR>
                    <a:lnT w="6350" cap="flat" cmpd="sng" algn="ctr">
                      <a:solidFill>
                        <a:srgbClr val="000000"/>
                      </a:solidFill>
                      <a:prstDash val="solid"/>
                      <a:round/>
                      <a:headEnd type="none" w="med" len="med"/>
                      <a:tailEnd type="none" w="med" len="med"/>
                    </a:lnT>
                    <a:lnB>
                      <a:noFill/>
                    </a:lnB>
                  </a:tcPr>
                </a:tc>
              </a:tr>
              <a:tr h="153817">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a:noFill/>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a:noFill/>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a:noFill/>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a:noFill/>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w="6350" cap="flat" cmpd="sng" algn="ctr">
                      <a:solidFill>
                        <a:srgbClr val="000000"/>
                      </a:solidFill>
                      <a:prstDash val="solid"/>
                      <a:round/>
                      <a:headEnd type="none" w="med" len="med"/>
                      <a:tailEnd type="none" w="med" len="med"/>
                    </a:lnB>
                  </a:tcPr>
                </a:tc>
              </a:tr>
              <a:tr h="153817">
                <a:tc>
                  <a:txBody>
                    <a:bodyPr/>
                    <a:lstStyle/>
                    <a:p>
                      <a:pPr algn="l" fontAlgn="b"/>
                      <a:endParaRPr lang="en-US" sz="700" b="0" i="0" u="none" strike="noStrike">
                        <a:solidFill>
                          <a:srgbClr val="000000"/>
                        </a:solidFill>
                        <a:effectLst/>
                        <a:latin typeface="Calibri"/>
                      </a:endParaRPr>
                    </a:p>
                  </a:txBody>
                  <a:tcPr marL="6455" marR="6455" marT="645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700" b="0" i="0" u="none" strike="noStrike">
                          <a:solidFill>
                            <a:srgbClr val="000000"/>
                          </a:solidFill>
                          <a:effectLst/>
                          <a:latin typeface="Calibri"/>
                        </a:rPr>
                        <a:t>2,574.0 </a:t>
                      </a:r>
                    </a:p>
                  </a:txBody>
                  <a:tcPr marL="6455" marR="6455" marT="64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1" i="0" u="none" strike="noStrike">
                          <a:solidFill>
                            <a:srgbClr val="000000"/>
                          </a:solidFill>
                          <a:effectLst/>
                          <a:latin typeface="Arial"/>
                        </a:rPr>
                        <a:t>x</a:t>
                      </a:r>
                    </a:p>
                  </a:txBody>
                  <a:tcPr marL="6455" marR="6455" marT="64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700" b="0" i="0" u="none" strike="noStrike">
                          <a:solidFill>
                            <a:srgbClr val="000000"/>
                          </a:solidFill>
                          <a:effectLst/>
                          <a:latin typeface="Calibri"/>
                        </a:rPr>
                        <a:t> $         113.60 </a:t>
                      </a:r>
                    </a:p>
                  </a:txBody>
                  <a:tcPr marL="6455" marR="6455" marT="64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1" i="0" u="none" strike="noStrike">
                          <a:solidFill>
                            <a:srgbClr val="000000"/>
                          </a:solidFill>
                          <a:effectLst/>
                          <a:latin typeface="Arial"/>
                        </a:rPr>
                        <a:t>=</a:t>
                      </a:r>
                    </a:p>
                  </a:txBody>
                  <a:tcPr marL="6455" marR="6455" marT="64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700" b="0" i="0" u="none" strike="noStrike">
                          <a:solidFill>
                            <a:srgbClr val="000000"/>
                          </a:solidFill>
                          <a:effectLst/>
                          <a:latin typeface="Calibri"/>
                        </a:rPr>
                        <a:t> $    292,414 </a:t>
                      </a:r>
                    </a:p>
                  </a:txBody>
                  <a:tcPr marL="6455" marR="6455" marT="64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700" b="0" i="0" u="none" strike="noStrike">
                        <a:solidFill>
                          <a:srgbClr val="000000"/>
                        </a:solidFill>
                        <a:effectLst/>
                        <a:latin typeface="Calibri"/>
                      </a:endParaRPr>
                    </a:p>
                  </a:txBody>
                  <a:tcPr marL="6455" marR="6455" marT="64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700" b="0" i="0" u="none" strike="noStrike">
                          <a:solidFill>
                            <a:srgbClr val="000000"/>
                          </a:solidFill>
                          <a:effectLst/>
                          <a:latin typeface="Calibri"/>
                        </a:rPr>
                        <a:t>365517.6</a:t>
                      </a:r>
                    </a:p>
                  </a:txBody>
                  <a:tcPr marL="6455" marR="6455" marT="64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249620">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a:noFill/>
                    </a:lnB>
                  </a:tcPr>
                </a:tc>
                <a:tc>
                  <a:txBody>
                    <a:bodyPr/>
                    <a:lstStyle/>
                    <a:p>
                      <a:pPr algn="r" fontAlgn="b"/>
                      <a:r>
                        <a:rPr lang="en-US" sz="500" b="0" i="0" u="none" strike="noStrike">
                          <a:solidFill>
                            <a:srgbClr val="000000"/>
                          </a:solidFill>
                          <a:effectLst/>
                          <a:latin typeface="Arial"/>
                        </a:rPr>
                        <a:t>Clock Hours Available</a:t>
                      </a:r>
                    </a:p>
                  </a:txBody>
                  <a:tcPr marL="6455" marR="6455" marT="6455"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a:noFill/>
                    </a:lnB>
                  </a:tcPr>
                </a:tc>
                <a:tc gridSpan="2">
                  <a:txBody>
                    <a:bodyPr/>
                    <a:lstStyle/>
                    <a:p>
                      <a:pPr algn="l" fontAlgn="b"/>
                      <a:r>
                        <a:rPr lang="en-US" sz="500" b="0" i="0" u="none" strike="noStrike">
                          <a:solidFill>
                            <a:srgbClr val="000000"/>
                          </a:solidFill>
                          <a:effectLst/>
                          <a:latin typeface="Arial"/>
                        </a:rPr>
                        <a:t>Effective Labor Rate</a:t>
                      </a:r>
                    </a:p>
                  </a:txBody>
                  <a:tcPr marL="6455" marR="6455" marT="6455" marB="0" anchor="b">
                    <a:lnL>
                      <a:noFill/>
                    </a:lnL>
                    <a:lnR>
                      <a:noFill/>
                    </a:lnR>
                    <a:lnT w="6350" cap="flat" cmpd="sng" algn="ctr">
                      <a:solidFill>
                        <a:srgbClr val="000000"/>
                      </a:solidFill>
                      <a:prstDash val="solid"/>
                      <a:round/>
                      <a:headEnd type="none" w="med" len="med"/>
                      <a:tailEnd type="none" w="med" len="med"/>
                    </a:lnT>
                    <a:lnB>
                      <a:noFill/>
                    </a:lnB>
                  </a:tcPr>
                </a:tc>
                <a:tc hMerge="1">
                  <a:txBody>
                    <a:bodyPr/>
                    <a:lstStyle/>
                    <a:p>
                      <a:endParaRPr lang="en-US"/>
                    </a:p>
                  </a:txBody>
                  <a:tcPr/>
                </a:tc>
                <a:tc rowSpan="2">
                  <a:txBody>
                    <a:bodyPr/>
                    <a:lstStyle/>
                    <a:p>
                      <a:pPr algn="ctr" fontAlgn="b"/>
                      <a:r>
                        <a:rPr lang="en-US" sz="500" b="0" i="0" u="none" strike="noStrike">
                          <a:solidFill>
                            <a:srgbClr val="000000"/>
                          </a:solidFill>
                          <a:effectLst/>
                          <a:latin typeface="Arial"/>
                        </a:rPr>
                        <a:t>Labor sales potential @100%</a:t>
                      </a:r>
                    </a:p>
                  </a:txBody>
                  <a:tcPr marL="6455" marR="6455" marT="6455"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a:noFill/>
                    </a:lnB>
                  </a:tcPr>
                </a:tc>
                <a:tc rowSpan="2">
                  <a:txBody>
                    <a:bodyPr/>
                    <a:lstStyle/>
                    <a:p>
                      <a:pPr algn="ctr" fontAlgn="b"/>
                      <a:r>
                        <a:rPr lang="en-US" sz="500" b="0" i="0" u="none" strike="noStrike">
                          <a:solidFill>
                            <a:srgbClr val="000000"/>
                          </a:solidFill>
                          <a:effectLst/>
                          <a:latin typeface="Calibri"/>
                        </a:rPr>
                        <a:t>Labor sales potential @ 125%</a:t>
                      </a:r>
                    </a:p>
                  </a:txBody>
                  <a:tcPr marL="6455" marR="6455" marT="6455"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5639">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w="12700" cap="flat" cmpd="sng" algn="ctr">
                      <a:solidFill>
                        <a:srgbClr val="000000"/>
                      </a:solidFill>
                      <a:prstDash val="solid"/>
                      <a:round/>
                      <a:headEnd type="none" w="med" len="med"/>
                      <a:tailEnd type="none" w="med" len="med"/>
                    </a:lnB>
                  </a:tcPr>
                </a:tc>
                <a:tc vMerge="1">
                  <a:txBody>
                    <a:bodyPr/>
                    <a:lstStyle/>
                    <a:p>
                      <a:endParaRPr lang="en-US"/>
                    </a:p>
                  </a:txBody>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w="12700" cap="flat" cmpd="sng" algn="ctr">
                      <a:solidFill>
                        <a:srgbClr val="000000"/>
                      </a:solidFill>
                      <a:prstDash val="solid"/>
                      <a:round/>
                      <a:headEnd type="none" w="med" len="med"/>
                      <a:tailEnd type="none" w="med" len="med"/>
                    </a:lnB>
                  </a:tcPr>
                </a:tc>
                <a:tc vMerge="1">
                  <a:txBody>
                    <a:bodyPr/>
                    <a:lstStyle/>
                    <a:p>
                      <a:endParaRPr lang="en-US"/>
                    </a:p>
                  </a:txBody>
                  <a:tcPr/>
                </a:tc>
              </a:tr>
              <a:tr h="153817">
                <a:tc gridSpan="8">
                  <a:txBody>
                    <a:bodyPr/>
                    <a:lstStyle/>
                    <a:p>
                      <a:pPr algn="l" fontAlgn="b"/>
                      <a:r>
                        <a:rPr lang="en-US" sz="700" b="0" i="0" u="none" strike="noStrike">
                          <a:solidFill>
                            <a:srgbClr val="000000"/>
                          </a:solidFill>
                          <a:effectLst/>
                          <a:latin typeface="Calibri"/>
                        </a:rPr>
                        <a:t>How proficient are your technicians ?</a:t>
                      </a:r>
                    </a:p>
                  </a:txBody>
                  <a:tcPr marL="6455" marR="6455" marT="645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53817">
                <a:tc>
                  <a:txBody>
                    <a:bodyPr/>
                    <a:lstStyle/>
                    <a:p>
                      <a:pPr algn="l" fontAlgn="b"/>
                      <a:r>
                        <a:rPr lang="en-US" sz="700" b="0" i="0" u="none" strike="noStrike">
                          <a:solidFill>
                            <a:srgbClr val="000000"/>
                          </a:solidFill>
                          <a:effectLst/>
                          <a:latin typeface="Calibri"/>
                        </a:rPr>
                        <a:t> </a:t>
                      </a:r>
                    </a:p>
                  </a:txBody>
                  <a:tcPr marL="6455" marR="6455" marT="6455"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a:noFill/>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a:noFill/>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a:noFill/>
                    </a:lnT>
                    <a:lnB>
                      <a:noFill/>
                    </a:lnB>
                  </a:tcPr>
                </a:tc>
                <a:tc>
                  <a:txBody>
                    <a:bodyPr/>
                    <a:lstStyle/>
                    <a:p>
                      <a:pPr algn="l" fontAlgn="b"/>
                      <a:r>
                        <a:rPr lang="en-US" sz="700" b="0" i="0" u="none" strike="noStrike">
                          <a:solidFill>
                            <a:srgbClr val="000000"/>
                          </a:solidFill>
                          <a:effectLst/>
                          <a:latin typeface="Calibri"/>
                        </a:rPr>
                        <a:t> </a:t>
                      </a:r>
                    </a:p>
                  </a:txBody>
                  <a:tcPr marL="6455" marR="6455" marT="6455" marB="0" anchor="b">
                    <a:lnL>
                      <a:noFill/>
                    </a:lnL>
                    <a:lnR w="12700" cap="flat" cmpd="sng" algn="ctr">
                      <a:solidFill>
                        <a:srgbClr val="000000"/>
                      </a:solidFill>
                      <a:prstDash val="solid"/>
                      <a:round/>
                      <a:headEnd type="none" w="med" len="med"/>
                      <a:tailEnd type="none" w="med" len="med"/>
                    </a:lnR>
                    <a:lnT>
                      <a:noFill/>
                    </a:lnT>
                    <a:lnB>
                      <a:noFill/>
                    </a:lnB>
                  </a:tcPr>
                </a:tc>
              </a:tr>
              <a:tr h="167655">
                <a:tc>
                  <a:txBody>
                    <a:bodyPr/>
                    <a:lstStyle/>
                    <a:p>
                      <a:pPr algn="l" fontAlgn="b"/>
                      <a:r>
                        <a:rPr lang="en-US" sz="700" b="0" i="0" u="none" strike="noStrike">
                          <a:solidFill>
                            <a:srgbClr val="000000"/>
                          </a:solidFill>
                          <a:effectLst/>
                          <a:latin typeface="Calibri"/>
                        </a:rPr>
                        <a:t> </a:t>
                      </a:r>
                    </a:p>
                  </a:txBody>
                  <a:tcPr marL="6455" marR="6455" marT="645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700" b="0" i="0" u="none" strike="noStrike">
                          <a:solidFill>
                            <a:srgbClr val="000000"/>
                          </a:solidFill>
                          <a:effectLst/>
                          <a:latin typeface="Calibri"/>
                        </a:rPr>
                        <a:t>2,102.0 </a:t>
                      </a:r>
                    </a:p>
                  </a:txBody>
                  <a:tcPr marL="6455" marR="6455" marT="64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800" b="0" i="0" u="none" strike="noStrike">
                          <a:solidFill>
                            <a:srgbClr val="000000"/>
                          </a:solidFill>
                          <a:effectLst/>
                          <a:latin typeface="Arial"/>
                        </a:rPr>
                        <a:t>÷</a:t>
                      </a:r>
                    </a:p>
                  </a:txBody>
                  <a:tcPr marL="6455" marR="6455" marT="64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700" b="0" i="0" u="none" strike="noStrike">
                          <a:solidFill>
                            <a:srgbClr val="000000"/>
                          </a:solidFill>
                          <a:effectLst/>
                          <a:latin typeface="Calibri"/>
                        </a:rPr>
                        <a:t>2,574.00 </a:t>
                      </a:r>
                    </a:p>
                  </a:txBody>
                  <a:tcPr marL="6455" marR="6455" marT="64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700" b="0" i="0" u="none" strike="noStrike">
                          <a:solidFill>
                            <a:srgbClr val="000000"/>
                          </a:solidFill>
                          <a:effectLst/>
                          <a:latin typeface="Calibri"/>
                        </a:rPr>
                        <a:t>=</a:t>
                      </a:r>
                    </a:p>
                  </a:txBody>
                  <a:tcPr marL="6455" marR="6455" marT="64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700" b="0" i="0" u="none" strike="noStrike">
                          <a:solidFill>
                            <a:srgbClr val="000000"/>
                          </a:solidFill>
                          <a:effectLst/>
                          <a:latin typeface="Calibri"/>
                        </a:rPr>
                        <a:t>81.66%</a:t>
                      </a:r>
                    </a:p>
                  </a:txBody>
                  <a:tcPr marL="6455" marR="6455" marT="645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700" b="0" i="0" u="none" strike="noStrike">
                        <a:solidFill>
                          <a:srgbClr val="000000"/>
                        </a:solidFill>
                        <a:effectLst/>
                        <a:latin typeface="Calibri"/>
                      </a:endParaRPr>
                    </a:p>
                  </a:txBody>
                  <a:tcPr marL="6455" marR="6455" marT="6455"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en-US" sz="700" b="0" i="0" u="none" strike="noStrike">
                          <a:solidFill>
                            <a:srgbClr val="000000"/>
                          </a:solidFill>
                          <a:effectLst/>
                          <a:latin typeface="Calibri"/>
                        </a:rPr>
                        <a:t> </a:t>
                      </a:r>
                    </a:p>
                  </a:txBody>
                  <a:tcPr marL="6455" marR="6455" marT="6455" marB="0" anchor="b">
                    <a:lnL>
                      <a:noFill/>
                    </a:lnL>
                    <a:lnR w="12700" cap="flat" cmpd="sng" algn="ctr">
                      <a:solidFill>
                        <a:srgbClr val="000000"/>
                      </a:solidFill>
                      <a:prstDash val="solid"/>
                      <a:round/>
                      <a:headEnd type="none" w="med" len="med"/>
                      <a:tailEnd type="none" w="med" len="med"/>
                    </a:lnR>
                    <a:lnT>
                      <a:noFill/>
                    </a:lnT>
                    <a:lnB>
                      <a:noFill/>
                    </a:lnB>
                  </a:tcPr>
                </a:tc>
              </a:tr>
              <a:tr h="212363">
                <a:tc>
                  <a:txBody>
                    <a:bodyPr/>
                    <a:lstStyle/>
                    <a:p>
                      <a:pPr algn="l" fontAlgn="b"/>
                      <a:r>
                        <a:rPr lang="en-US" sz="700" b="0" i="0" u="none" strike="noStrike">
                          <a:solidFill>
                            <a:srgbClr val="000000"/>
                          </a:solidFill>
                          <a:effectLst/>
                          <a:latin typeface="Calibri"/>
                        </a:rPr>
                        <a:t> </a:t>
                      </a:r>
                    </a:p>
                  </a:txBody>
                  <a:tcPr marL="6455" marR="6455" marT="6455"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t"/>
                      <a:r>
                        <a:rPr lang="en-US" sz="500" b="0" i="0" u="none" strike="noStrike">
                          <a:solidFill>
                            <a:srgbClr val="000000"/>
                          </a:solidFill>
                          <a:effectLst/>
                          <a:latin typeface="Arial"/>
                        </a:rPr>
                        <a:t>Hours Billed</a:t>
                      </a:r>
                    </a:p>
                  </a:txBody>
                  <a:tcPr marL="6455" marR="6455" marT="6455"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effectLst/>
                          <a:latin typeface="Calibri"/>
                        </a:rPr>
                        <a:t> </a:t>
                      </a:r>
                    </a:p>
                  </a:txBody>
                  <a:tcPr marL="6455" marR="6455" marT="645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t"/>
                      <a:r>
                        <a:rPr lang="en-US" sz="500" b="0" i="0" u="none" strike="noStrike">
                          <a:solidFill>
                            <a:srgbClr val="000000"/>
                          </a:solidFill>
                          <a:effectLst/>
                          <a:latin typeface="Arial"/>
                        </a:rPr>
                        <a:t>Hours Available</a:t>
                      </a:r>
                    </a:p>
                  </a:txBody>
                  <a:tcPr marL="6455" marR="6455" marT="6455"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effectLst/>
                          <a:latin typeface="Calibri"/>
                        </a:rPr>
                        <a:t> </a:t>
                      </a:r>
                    </a:p>
                  </a:txBody>
                  <a:tcPr marL="6455" marR="6455" marT="645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t"/>
                      <a:r>
                        <a:rPr lang="en-US" sz="500" b="0" i="0" u="none" strike="noStrike">
                          <a:solidFill>
                            <a:srgbClr val="000000"/>
                          </a:solidFill>
                          <a:effectLst/>
                          <a:latin typeface="Arial"/>
                        </a:rPr>
                        <a:t>Tech Proficiency</a:t>
                      </a:r>
                    </a:p>
                  </a:txBody>
                  <a:tcPr marL="6455" marR="6455" marT="6455"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effectLst/>
                          <a:latin typeface="Calibri"/>
                        </a:rPr>
                        <a:t> </a:t>
                      </a:r>
                    </a:p>
                  </a:txBody>
                  <a:tcPr marL="6455" marR="6455" marT="645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r>
                        <a:rPr lang="en-US" sz="700" b="0" i="0" u="none" strike="noStrike">
                          <a:solidFill>
                            <a:srgbClr val="000000"/>
                          </a:solidFill>
                          <a:effectLst/>
                          <a:latin typeface="Calibri"/>
                        </a:rPr>
                        <a:t> </a:t>
                      </a:r>
                    </a:p>
                  </a:txBody>
                  <a:tcPr marL="6455" marR="6455" marT="6455"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53817">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700" b="0" i="0" u="none" strike="noStrike">
                        <a:solidFill>
                          <a:srgbClr val="000000"/>
                        </a:solidFill>
                        <a:effectLst/>
                        <a:latin typeface="Calibri"/>
                      </a:endParaRPr>
                    </a:p>
                  </a:txBody>
                  <a:tcPr marL="6455" marR="6455" marT="6455"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700" b="0" i="0" u="none" strike="noStrike" dirty="0">
                        <a:solidFill>
                          <a:srgbClr val="000000"/>
                        </a:solidFill>
                        <a:effectLst/>
                        <a:latin typeface="Calibri"/>
                      </a:endParaRPr>
                    </a:p>
                  </a:txBody>
                  <a:tcPr marL="6455" marR="6455" marT="6455" marB="0" anchor="b">
                    <a:lnL>
                      <a:noFill/>
                    </a:lnL>
                    <a:lnR>
                      <a:noFill/>
                    </a:lnR>
                    <a:lnT w="12700" cap="flat" cmpd="sng" algn="ctr">
                      <a:solidFill>
                        <a:srgbClr val="000000"/>
                      </a:solidFill>
                      <a:prstDash val="solid"/>
                      <a:round/>
                      <a:headEnd type="none" w="med" len="med"/>
                      <a:tailEnd type="none" w="med" len="med"/>
                    </a:lnT>
                    <a:lnB>
                      <a:noFill/>
                    </a:lnB>
                  </a:tcPr>
                </a:tc>
              </a:tr>
            </a:tbl>
          </a:graphicData>
        </a:graphic>
      </p:graphicFrame>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 xmlns:a16="http://schemas.microsoft.com/office/drawing/2014/main" id="{0CC31931-4847-F763-D4D1-1433E7E0CE49}"/>
              </a:ext>
            </a:extLst>
          </p:cNvPr>
          <p:cNvSpPr>
            <a:spLocks noGrp="1"/>
          </p:cNvSpPr>
          <p:nvPr>
            <p:ph sz="half" idx="1"/>
          </p:nvPr>
        </p:nvSpPr>
        <p:spPr/>
        <p:txBody>
          <a:bodyPr>
            <a:normAutofit fontScale="700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smtClean="0">
                <a:solidFill>
                  <a:srgbClr val="221E1F"/>
                </a:solidFill>
                <a:latin typeface="Calibri" panose="020F0502020204030204" pitchFamily="34" charset="0"/>
              </a:rPr>
              <a:t>We have more bays than we have techs to fill them. Our old Parts and Service Director added lifts and bays when it wasn’t needed.  </a:t>
            </a:r>
            <a:endParaRPr lang="en-US" sz="1800" b="0" i="0" u="none" strike="noStrike" baseline="0" dirty="0">
              <a:solidFill>
                <a:srgbClr val="221E1F"/>
              </a:solidFill>
              <a:latin typeface="Calibri" panose="020F0502020204030204" pitchFamily="34" charset="0"/>
            </a:endParaRPr>
          </a:p>
          <a:p>
            <a:r>
              <a:rPr lang="en-US" dirty="0" smtClean="0">
                <a:solidFill>
                  <a:srgbClr val="221E1F"/>
                </a:solidFill>
                <a:latin typeface="Calibri" panose="020F0502020204030204" pitchFamily="34" charset="0"/>
              </a:rPr>
              <a:t>We are going to work on being efficient with 2 lifts per tech. Once we can be efficient in the shop utilizing the techs we have properly, we will hire more techs and continue to improve our utilization.</a:t>
            </a:r>
            <a:endParaRPr lang="en-US" sz="1800" b="0" i="0" u="none" strike="noStrike" baseline="0" dirty="0">
              <a:solidFill>
                <a:srgbClr val="221E1F"/>
              </a:solidFill>
              <a:latin typeface="Calibri" panose="020F0502020204030204" pitchFamily="34" charset="0"/>
            </a:endParaRPr>
          </a:p>
          <a:p>
            <a:r>
              <a:rPr lang="en-US" dirty="0" smtClean="0">
                <a:solidFill>
                  <a:srgbClr val="221E1F"/>
                </a:solidFill>
                <a:latin typeface="Calibri" panose="020F0502020204030204" pitchFamily="34" charset="0"/>
              </a:rPr>
              <a:t>We have multiple apprentices working under our main line techs right now and are looking to get two more, and another line tech (only the right one who is already trained on Ford).  We feel this is the best way to get guys in the shop working the way we want them to and properly trained.  We also feel this route leads to higher loyalty and retention.  </a:t>
            </a:r>
            <a:endParaRPr lang="en-US" sz="1800" b="0" i="0" u="none" strike="noStrike" baseline="0" dirty="0">
              <a:solidFill>
                <a:srgbClr val="221E1F"/>
              </a:solidFill>
              <a:latin typeface="Calibri" panose="020F0502020204030204" pitchFamily="34" charset="0"/>
            </a:endParaRPr>
          </a:p>
          <a:p>
            <a:r>
              <a:rPr lang="en-US" dirty="0" smtClean="0">
                <a:solidFill>
                  <a:srgbClr val="221E1F"/>
                </a:solidFill>
                <a:latin typeface="Calibri" panose="020F0502020204030204" pitchFamily="34" charset="0"/>
              </a:rPr>
              <a:t>We will run the formula on this page on a monthly basis and track our progress. Again, we understand 100% utilization is down the road a ways, but is the ultimate goal for any shop.  We feel once we get to 60%, it will be a lot easier to move upward quicker.   </a:t>
            </a:r>
            <a:endParaRPr lang="en-US" sz="1800" b="0" i="0" u="none" strike="noStrike" baseline="0" dirty="0">
              <a:solidFill>
                <a:srgbClr val="221E1F"/>
              </a:solidFill>
              <a:latin typeface="Calibri" panose="020F0502020204030204" pitchFamily="34" charset="0"/>
            </a:endParaRPr>
          </a:p>
          <a:p>
            <a:endParaRPr lang="en-US" dirty="0"/>
          </a:p>
        </p:txBody>
      </p:sp>
      <p:graphicFrame>
        <p:nvGraphicFramePr>
          <p:cNvPr id="5" name="Content Placeholder 4"/>
          <p:cNvGraphicFramePr>
            <a:graphicFrameLocks noGrp="1"/>
          </p:cNvGraphicFramePr>
          <p:nvPr>
            <p:ph sz="half" idx="2"/>
            <p:extLst>
              <p:ext uri="{D42A27DB-BD31-4B8C-83A1-F6EECF244321}">
                <p14:modId xmlns:p14="http://schemas.microsoft.com/office/powerpoint/2010/main" val="2794934227"/>
              </p:ext>
            </p:extLst>
          </p:nvPr>
        </p:nvGraphicFramePr>
        <p:xfrm>
          <a:off x="6213997" y="1636889"/>
          <a:ext cx="2951705" cy="3976162"/>
        </p:xfrm>
        <a:graphic>
          <a:graphicData uri="http://schemas.openxmlformats.org/drawingml/2006/table">
            <a:tbl>
              <a:tblPr/>
              <a:tblGrid>
                <a:gridCol w="1159884"/>
                <a:gridCol w="767923"/>
                <a:gridCol w="511949"/>
                <a:gridCol w="511949"/>
              </a:tblGrid>
              <a:tr h="424026">
                <a:tc gridSpan="4">
                  <a:txBody>
                    <a:bodyPr/>
                    <a:lstStyle/>
                    <a:p>
                      <a:pPr algn="ctr" fontAlgn="b"/>
                      <a:r>
                        <a:rPr lang="en-US" sz="800" b="1" i="0" u="none" strike="noStrike">
                          <a:solidFill>
                            <a:srgbClr val="FFFFFF"/>
                          </a:solidFill>
                          <a:effectLst/>
                          <a:latin typeface="Arial"/>
                        </a:rPr>
                        <a:t>FACILITY POTENTIAL</a:t>
                      </a:r>
                    </a:p>
                  </a:txBody>
                  <a:tcPr marL="7992" marR="7992" marT="799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420316">
                <a:tc>
                  <a:txBody>
                    <a:bodyPr/>
                    <a:lstStyle/>
                    <a:p>
                      <a:pPr algn="l" fontAlgn="b"/>
                      <a:r>
                        <a:rPr lang="en-US" sz="800" b="0" i="0" u="none" strike="noStrike">
                          <a:solidFill>
                            <a:srgbClr val="FFFFFF"/>
                          </a:solidFill>
                          <a:effectLst/>
                          <a:latin typeface="Arial"/>
                        </a:rPr>
                        <a:t>Number of Bays</a:t>
                      </a:r>
                    </a:p>
                  </a:txBody>
                  <a:tcPr marL="7992" marR="7992" marT="799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900" b="0" i="0" u="none" strike="noStrike">
                          <a:solidFill>
                            <a:srgbClr val="000000"/>
                          </a:solidFill>
                          <a:effectLst/>
                          <a:latin typeface="Calibri"/>
                        </a:rPr>
                        <a:t>26</a:t>
                      </a:r>
                    </a:p>
                  </a:txBody>
                  <a:tcPr marL="7992" marR="7992" marT="79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solidFill>
                            <a:srgbClr val="000000"/>
                          </a:solidFill>
                          <a:effectLst/>
                          <a:latin typeface="Calibri"/>
                        </a:rPr>
                        <a:t> </a:t>
                      </a:r>
                    </a:p>
                  </a:txBody>
                  <a:tcPr marL="7992" marR="7992" marT="799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a:rPr>
                        <a:t> </a:t>
                      </a:r>
                    </a:p>
                  </a:txBody>
                  <a:tcPr marL="7992" marR="7992" marT="799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tr>
              <a:tr h="154151">
                <a:tc>
                  <a:txBody>
                    <a:bodyPr/>
                    <a:lstStyle/>
                    <a:p>
                      <a:pPr algn="l" fontAlgn="b"/>
                      <a:r>
                        <a:rPr lang="en-US" sz="900" b="0" i="0" u="none" strike="noStrike">
                          <a:solidFill>
                            <a:srgbClr val="000000"/>
                          </a:solidFill>
                          <a:effectLst/>
                          <a:latin typeface="Calibri"/>
                        </a:rPr>
                        <a:t> </a:t>
                      </a:r>
                    </a:p>
                  </a:txBody>
                  <a:tcPr marL="7992" marR="7992" marT="799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800" b="1" i="0" u="none" strike="noStrike">
                          <a:solidFill>
                            <a:srgbClr val="FFFFFF"/>
                          </a:solidFill>
                          <a:effectLst/>
                          <a:latin typeface="Arial"/>
                        </a:rPr>
                        <a:t>x</a:t>
                      </a:r>
                    </a:p>
                  </a:txBody>
                  <a:tcPr marL="7992" marR="7992" marT="79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a:rPr>
                        <a:t> </a:t>
                      </a:r>
                    </a:p>
                  </a:txBody>
                  <a:tcPr marL="7992" marR="7992" marT="7992"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a:rPr>
                        <a:t> </a:t>
                      </a:r>
                    </a:p>
                  </a:txBody>
                  <a:tcPr marL="7992" marR="7992" marT="799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tr>
              <a:tr h="161858">
                <a:tc>
                  <a:txBody>
                    <a:bodyPr/>
                    <a:lstStyle/>
                    <a:p>
                      <a:pPr algn="l" fontAlgn="b"/>
                      <a:r>
                        <a:rPr lang="en-US" sz="800" b="0" i="0" u="none" strike="noStrike">
                          <a:solidFill>
                            <a:srgbClr val="FFFFFF"/>
                          </a:solidFill>
                          <a:effectLst/>
                          <a:latin typeface="Arial"/>
                        </a:rPr>
                        <a:t>Number of Days</a:t>
                      </a:r>
                    </a:p>
                  </a:txBody>
                  <a:tcPr marL="7992" marR="7992" marT="799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900" b="0" i="0" u="none" strike="noStrike">
                          <a:solidFill>
                            <a:srgbClr val="000000"/>
                          </a:solidFill>
                          <a:effectLst/>
                          <a:latin typeface="Calibri"/>
                        </a:rPr>
                        <a:t>22</a:t>
                      </a:r>
                    </a:p>
                  </a:txBody>
                  <a:tcPr marL="7992" marR="7992" marT="79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solidFill>
                            <a:srgbClr val="000000"/>
                          </a:solidFill>
                          <a:effectLst/>
                          <a:latin typeface="Calibri"/>
                        </a:rPr>
                        <a:t> </a:t>
                      </a:r>
                    </a:p>
                  </a:txBody>
                  <a:tcPr marL="7992" marR="7992" marT="799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a:rPr>
                        <a:t> </a:t>
                      </a:r>
                    </a:p>
                  </a:txBody>
                  <a:tcPr marL="7992" marR="7992" marT="799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tr>
              <a:tr h="161858">
                <a:tc>
                  <a:txBody>
                    <a:bodyPr/>
                    <a:lstStyle/>
                    <a:p>
                      <a:pPr algn="l" fontAlgn="b"/>
                      <a:r>
                        <a:rPr lang="en-US" sz="900" b="0" i="0" u="none" strike="noStrike">
                          <a:solidFill>
                            <a:srgbClr val="000000"/>
                          </a:solidFill>
                          <a:effectLst/>
                          <a:latin typeface="Calibri"/>
                        </a:rPr>
                        <a:t> </a:t>
                      </a:r>
                    </a:p>
                  </a:txBody>
                  <a:tcPr marL="7992" marR="7992" marT="799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800" b="1" i="0" u="none" strike="noStrike">
                          <a:solidFill>
                            <a:srgbClr val="FFFFFF"/>
                          </a:solidFill>
                          <a:effectLst/>
                          <a:latin typeface="Arial"/>
                        </a:rPr>
                        <a:t>x</a:t>
                      </a:r>
                    </a:p>
                  </a:txBody>
                  <a:tcPr marL="7992" marR="7992" marT="79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a:rPr>
                        <a:t> </a:t>
                      </a:r>
                    </a:p>
                  </a:txBody>
                  <a:tcPr marL="7992" marR="7992" marT="7992"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a:rPr>
                        <a:t> </a:t>
                      </a:r>
                    </a:p>
                  </a:txBody>
                  <a:tcPr marL="7992" marR="7992" marT="799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tr>
              <a:tr h="161858">
                <a:tc>
                  <a:txBody>
                    <a:bodyPr/>
                    <a:lstStyle/>
                    <a:p>
                      <a:pPr algn="l" fontAlgn="b"/>
                      <a:r>
                        <a:rPr lang="en-US" sz="800" b="0" i="0" u="none" strike="noStrike">
                          <a:solidFill>
                            <a:srgbClr val="FFFFFF"/>
                          </a:solidFill>
                          <a:effectLst/>
                          <a:latin typeface="Arial"/>
                        </a:rPr>
                        <a:t>Number of Hours</a:t>
                      </a:r>
                    </a:p>
                  </a:txBody>
                  <a:tcPr marL="7992" marR="7992" marT="799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900" b="0" i="0" u="none" strike="noStrike">
                          <a:solidFill>
                            <a:srgbClr val="000000"/>
                          </a:solidFill>
                          <a:effectLst/>
                          <a:latin typeface="Calibri"/>
                        </a:rPr>
                        <a:t>9</a:t>
                      </a:r>
                    </a:p>
                  </a:txBody>
                  <a:tcPr marL="7992" marR="7992" marT="79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solidFill>
                            <a:srgbClr val="000000"/>
                          </a:solidFill>
                          <a:effectLst/>
                          <a:latin typeface="Calibri"/>
                        </a:rPr>
                        <a:t> </a:t>
                      </a:r>
                    </a:p>
                  </a:txBody>
                  <a:tcPr marL="7992" marR="7992" marT="799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a:rPr>
                        <a:t> </a:t>
                      </a:r>
                    </a:p>
                  </a:txBody>
                  <a:tcPr marL="7992" marR="7992" marT="799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tr>
              <a:tr h="161858">
                <a:tc>
                  <a:txBody>
                    <a:bodyPr/>
                    <a:lstStyle/>
                    <a:p>
                      <a:pPr algn="l" fontAlgn="b"/>
                      <a:r>
                        <a:rPr lang="en-US" sz="900" b="0" i="0" u="none" strike="noStrike">
                          <a:solidFill>
                            <a:srgbClr val="000000"/>
                          </a:solidFill>
                          <a:effectLst/>
                          <a:latin typeface="Calibri"/>
                        </a:rPr>
                        <a:t> </a:t>
                      </a:r>
                    </a:p>
                  </a:txBody>
                  <a:tcPr marL="7992" marR="7992" marT="799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800" b="1" i="0" u="none" strike="noStrike">
                          <a:solidFill>
                            <a:srgbClr val="FFFFFF"/>
                          </a:solidFill>
                          <a:effectLst/>
                          <a:latin typeface="Arial"/>
                        </a:rPr>
                        <a:t>x</a:t>
                      </a:r>
                    </a:p>
                  </a:txBody>
                  <a:tcPr marL="7992" marR="7992" marT="79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a:rPr>
                        <a:t> </a:t>
                      </a:r>
                    </a:p>
                  </a:txBody>
                  <a:tcPr marL="7992" marR="7992" marT="7992"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a:rPr>
                        <a:t> </a:t>
                      </a:r>
                    </a:p>
                  </a:txBody>
                  <a:tcPr marL="7992" marR="7992" marT="799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tr>
              <a:tr h="279012">
                <a:tc>
                  <a:txBody>
                    <a:bodyPr/>
                    <a:lstStyle/>
                    <a:p>
                      <a:pPr algn="l" fontAlgn="b"/>
                      <a:r>
                        <a:rPr lang="en-US" sz="800" b="0" i="0" u="none" strike="noStrike">
                          <a:solidFill>
                            <a:srgbClr val="FFFFFF"/>
                          </a:solidFill>
                          <a:effectLst/>
                          <a:latin typeface="Arial"/>
                        </a:rPr>
                        <a:t>Effective Labor Rate</a:t>
                      </a:r>
                    </a:p>
                  </a:txBody>
                  <a:tcPr marL="7992" marR="7992" marT="799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900" b="0" i="0" u="none" strike="noStrike">
                          <a:solidFill>
                            <a:srgbClr val="000000"/>
                          </a:solidFill>
                          <a:effectLst/>
                          <a:latin typeface="Calibri"/>
                        </a:rPr>
                        <a:t> $             113.60 </a:t>
                      </a:r>
                    </a:p>
                  </a:txBody>
                  <a:tcPr marL="7992" marR="7992" marT="79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latin typeface="Calibri"/>
                        </a:rPr>
                        <a:t> </a:t>
                      </a:r>
                    </a:p>
                  </a:txBody>
                  <a:tcPr marL="7992" marR="7992" marT="799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a:rPr>
                        <a:t> </a:t>
                      </a:r>
                    </a:p>
                  </a:txBody>
                  <a:tcPr marL="7992" marR="7992" marT="799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tr>
              <a:tr h="161858">
                <a:tc>
                  <a:txBody>
                    <a:bodyPr/>
                    <a:lstStyle/>
                    <a:p>
                      <a:pPr algn="l" fontAlgn="b"/>
                      <a:r>
                        <a:rPr lang="en-US" sz="900" b="0" i="0" u="none" strike="noStrike">
                          <a:solidFill>
                            <a:srgbClr val="000000"/>
                          </a:solidFill>
                          <a:effectLst/>
                          <a:latin typeface="Calibri"/>
                        </a:rPr>
                        <a:t> </a:t>
                      </a:r>
                    </a:p>
                  </a:txBody>
                  <a:tcPr marL="7992" marR="7992" marT="799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r>
                        <a:rPr lang="en-US" sz="700" b="0" i="1" u="none" strike="noStrike">
                          <a:solidFill>
                            <a:srgbClr val="FFFFFF"/>
                          </a:solidFill>
                          <a:effectLst/>
                          <a:latin typeface="Arial"/>
                        </a:rPr>
                        <a:t> </a:t>
                      </a:r>
                    </a:p>
                  </a:txBody>
                  <a:tcPr marL="7992" marR="7992" marT="79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a:rPr>
                        <a:t> </a:t>
                      </a:r>
                    </a:p>
                  </a:txBody>
                  <a:tcPr marL="7992" marR="7992" marT="7992"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a:rPr>
                        <a:t> </a:t>
                      </a:r>
                    </a:p>
                  </a:txBody>
                  <a:tcPr marL="7992" marR="7992" marT="799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tr>
              <a:tr h="154151">
                <a:tc>
                  <a:txBody>
                    <a:bodyPr/>
                    <a:lstStyle/>
                    <a:p>
                      <a:pPr algn="l" fontAlgn="b"/>
                      <a:r>
                        <a:rPr lang="en-US" sz="800" b="0" i="0" u="none" strike="noStrike">
                          <a:solidFill>
                            <a:srgbClr val="FFFFFF"/>
                          </a:solidFill>
                          <a:effectLst/>
                          <a:latin typeface="Arial"/>
                        </a:rPr>
                        <a:t>FACILITY POTENTIAL</a:t>
                      </a:r>
                    </a:p>
                  </a:txBody>
                  <a:tcPr marL="7992" marR="7992" marT="799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900" b="0" i="0" u="none" strike="noStrike">
                          <a:solidFill>
                            <a:srgbClr val="000000"/>
                          </a:solidFill>
                          <a:effectLst/>
                          <a:latin typeface="Calibri"/>
                        </a:rPr>
                        <a:t> $          584,828 </a:t>
                      </a:r>
                    </a:p>
                  </a:txBody>
                  <a:tcPr marL="7992" marR="7992" marT="79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latin typeface="Calibri"/>
                        </a:rPr>
                        <a:t> </a:t>
                      </a:r>
                    </a:p>
                  </a:txBody>
                  <a:tcPr marL="7992" marR="7992" marT="799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a:rPr>
                        <a:t> </a:t>
                      </a:r>
                    </a:p>
                  </a:txBody>
                  <a:tcPr marL="7992" marR="7992" marT="799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tr>
              <a:tr h="160316">
                <a:tc>
                  <a:txBody>
                    <a:bodyPr/>
                    <a:lstStyle/>
                    <a:p>
                      <a:pPr algn="l" fontAlgn="b"/>
                      <a:r>
                        <a:rPr lang="en-US" sz="900" b="0" i="0" u="none" strike="noStrike">
                          <a:solidFill>
                            <a:srgbClr val="000000"/>
                          </a:solidFill>
                          <a:effectLst/>
                          <a:latin typeface="Calibri"/>
                        </a:rPr>
                        <a:t> </a:t>
                      </a:r>
                    </a:p>
                  </a:txBody>
                  <a:tcPr marL="7992" marR="7992" marT="7992"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a:rPr>
                        <a:t> </a:t>
                      </a:r>
                    </a:p>
                  </a:txBody>
                  <a:tcPr marL="7992" marR="7992" marT="7992"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a:rPr>
                        <a:t> </a:t>
                      </a:r>
                    </a:p>
                  </a:txBody>
                  <a:tcPr marL="7992" marR="7992" marT="7992"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a:rPr>
                        <a:t> </a:t>
                      </a:r>
                    </a:p>
                  </a:txBody>
                  <a:tcPr marL="7992" marR="7992" marT="7992"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tr>
              <a:tr h="154151">
                <a:tc>
                  <a:txBody>
                    <a:bodyPr/>
                    <a:lstStyle/>
                    <a:p>
                      <a:pPr algn="l" fontAlgn="b"/>
                      <a:endParaRPr lang="en-US" sz="900" b="0" i="0" u="none" strike="noStrike">
                        <a:solidFill>
                          <a:srgbClr val="000000"/>
                        </a:solidFill>
                        <a:effectLst/>
                        <a:latin typeface="Calibri"/>
                      </a:endParaRPr>
                    </a:p>
                  </a:txBody>
                  <a:tcPr marL="7992" marR="7992" marT="7992"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Calibri"/>
                      </a:endParaRPr>
                    </a:p>
                  </a:txBody>
                  <a:tcPr marL="7992" marR="7992" marT="7992"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Calibri"/>
                      </a:endParaRPr>
                    </a:p>
                  </a:txBody>
                  <a:tcPr marL="7992" marR="7992" marT="7992"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Calibri"/>
                      </a:endParaRPr>
                    </a:p>
                  </a:txBody>
                  <a:tcPr marL="7992" marR="7992" marT="7992"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r h="169565">
                <a:tc gridSpan="4">
                  <a:txBody>
                    <a:bodyPr/>
                    <a:lstStyle/>
                    <a:p>
                      <a:pPr algn="ctr" fontAlgn="b"/>
                      <a:r>
                        <a:rPr lang="en-US" sz="800" b="1" i="0" u="none" strike="noStrike">
                          <a:solidFill>
                            <a:srgbClr val="FFFFFF"/>
                          </a:solidFill>
                          <a:effectLst/>
                          <a:latin typeface="Arial"/>
                        </a:rPr>
                        <a:t>FACILITY UTILIZATION</a:t>
                      </a:r>
                    </a:p>
                  </a:txBody>
                  <a:tcPr marL="7992" marR="7992" marT="799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148498">
                <a:tc>
                  <a:txBody>
                    <a:bodyPr/>
                    <a:lstStyle/>
                    <a:p>
                      <a:pPr algn="l" fontAlgn="b"/>
                      <a:r>
                        <a:rPr lang="en-US" sz="800" b="0" i="0" u="none" strike="noStrike">
                          <a:solidFill>
                            <a:srgbClr val="FFFFFF"/>
                          </a:solidFill>
                          <a:effectLst/>
                          <a:latin typeface="Arial"/>
                        </a:rPr>
                        <a:t>Total Labor Sales</a:t>
                      </a:r>
                    </a:p>
                  </a:txBody>
                  <a:tcPr marL="7992" marR="7992" marT="799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900" b="0" i="0" u="none" strike="noStrike">
                          <a:solidFill>
                            <a:srgbClr val="000000"/>
                          </a:solidFill>
                          <a:effectLst/>
                          <a:latin typeface="Calibri"/>
                        </a:rPr>
                        <a:t> $          203,286 </a:t>
                      </a:r>
                    </a:p>
                  </a:txBody>
                  <a:tcPr marL="7992" marR="7992" marT="79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latin typeface="Calibri"/>
                        </a:rPr>
                        <a:t> </a:t>
                      </a:r>
                    </a:p>
                  </a:txBody>
                  <a:tcPr marL="7992" marR="7992" marT="799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a:rPr>
                        <a:t> </a:t>
                      </a:r>
                    </a:p>
                  </a:txBody>
                  <a:tcPr marL="7992" marR="7992" marT="799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tr>
              <a:tr h="161858">
                <a:tc>
                  <a:txBody>
                    <a:bodyPr/>
                    <a:lstStyle/>
                    <a:p>
                      <a:pPr algn="l" fontAlgn="b"/>
                      <a:r>
                        <a:rPr lang="en-US" sz="900" b="0" i="0" u="none" strike="noStrike">
                          <a:solidFill>
                            <a:srgbClr val="000000"/>
                          </a:solidFill>
                          <a:effectLst/>
                          <a:latin typeface="Calibri"/>
                        </a:rPr>
                        <a:t> </a:t>
                      </a:r>
                    </a:p>
                  </a:txBody>
                  <a:tcPr marL="7992" marR="7992" marT="799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1000" b="0" i="0" u="none" strike="noStrike">
                          <a:solidFill>
                            <a:srgbClr val="FFFFFF"/>
                          </a:solidFill>
                          <a:effectLst/>
                          <a:latin typeface="Arial"/>
                        </a:rPr>
                        <a:t>÷</a:t>
                      </a:r>
                    </a:p>
                  </a:txBody>
                  <a:tcPr marL="7992" marR="7992" marT="79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a:rPr>
                        <a:t> </a:t>
                      </a:r>
                    </a:p>
                  </a:txBody>
                  <a:tcPr marL="7992" marR="7992" marT="7992"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a:rPr>
                        <a:t> </a:t>
                      </a:r>
                    </a:p>
                  </a:txBody>
                  <a:tcPr marL="7992" marR="7992" marT="799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tr>
              <a:tr h="148498">
                <a:tc>
                  <a:txBody>
                    <a:bodyPr/>
                    <a:lstStyle/>
                    <a:p>
                      <a:pPr algn="l" fontAlgn="b"/>
                      <a:r>
                        <a:rPr lang="en-US" sz="800" b="0" i="0" u="none" strike="noStrike">
                          <a:solidFill>
                            <a:srgbClr val="FFFFFF"/>
                          </a:solidFill>
                          <a:effectLst/>
                          <a:latin typeface="Arial"/>
                        </a:rPr>
                        <a:t>Facility Potential</a:t>
                      </a:r>
                    </a:p>
                  </a:txBody>
                  <a:tcPr marL="7992" marR="7992" marT="799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900" b="0" i="0" u="none" strike="noStrike">
                          <a:solidFill>
                            <a:srgbClr val="000000"/>
                          </a:solidFill>
                          <a:effectLst/>
                          <a:latin typeface="Calibri"/>
                        </a:rPr>
                        <a:t> $          584,828 </a:t>
                      </a:r>
                    </a:p>
                  </a:txBody>
                  <a:tcPr marL="7992" marR="7992" marT="79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latin typeface="Calibri"/>
                        </a:rPr>
                        <a:t> </a:t>
                      </a:r>
                    </a:p>
                  </a:txBody>
                  <a:tcPr marL="7992" marR="7992" marT="799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a:rPr>
                        <a:t> </a:t>
                      </a:r>
                    </a:p>
                  </a:txBody>
                  <a:tcPr marL="7992" marR="7992" marT="799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tr>
              <a:tr h="148498">
                <a:tc>
                  <a:txBody>
                    <a:bodyPr/>
                    <a:lstStyle/>
                    <a:p>
                      <a:pPr algn="l" fontAlgn="b"/>
                      <a:r>
                        <a:rPr lang="en-US" sz="900" b="0" i="0" u="none" strike="noStrike">
                          <a:solidFill>
                            <a:srgbClr val="000000"/>
                          </a:solidFill>
                          <a:effectLst/>
                          <a:latin typeface="Calibri"/>
                        </a:rPr>
                        <a:t> </a:t>
                      </a:r>
                    </a:p>
                  </a:txBody>
                  <a:tcPr marL="7992" marR="7992" marT="799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r>
                        <a:rPr lang="en-US" sz="700" b="0" i="1" u="none" strike="noStrike">
                          <a:solidFill>
                            <a:srgbClr val="FFFFFF"/>
                          </a:solidFill>
                          <a:effectLst/>
                          <a:latin typeface="Arial"/>
                        </a:rPr>
                        <a:t>equals</a:t>
                      </a:r>
                    </a:p>
                  </a:txBody>
                  <a:tcPr marL="7992" marR="7992" marT="79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a:rPr>
                        <a:t> </a:t>
                      </a:r>
                    </a:p>
                  </a:txBody>
                  <a:tcPr marL="7992" marR="7992" marT="7992"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a:rPr>
                        <a:t> </a:t>
                      </a:r>
                    </a:p>
                  </a:txBody>
                  <a:tcPr marL="7992" marR="7992" marT="799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tr>
              <a:tr h="254347">
                <a:tc>
                  <a:txBody>
                    <a:bodyPr/>
                    <a:lstStyle/>
                    <a:p>
                      <a:pPr algn="l" fontAlgn="b"/>
                      <a:r>
                        <a:rPr lang="en-US" sz="800" b="0" i="0" u="none" strike="noStrike">
                          <a:solidFill>
                            <a:srgbClr val="FFFFFF"/>
                          </a:solidFill>
                          <a:effectLst/>
                          <a:latin typeface="Arial"/>
                        </a:rPr>
                        <a:t>FACILITY UTILIZATION</a:t>
                      </a:r>
                    </a:p>
                  </a:txBody>
                  <a:tcPr marL="7992" marR="7992" marT="799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900" b="0" i="0" u="none" strike="noStrike">
                          <a:solidFill>
                            <a:srgbClr val="000000"/>
                          </a:solidFill>
                          <a:effectLst/>
                          <a:latin typeface="Calibri"/>
                        </a:rPr>
                        <a:t>34.76%</a:t>
                      </a:r>
                    </a:p>
                  </a:txBody>
                  <a:tcPr marL="7992" marR="7992" marT="799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latin typeface="Calibri"/>
                        </a:rPr>
                        <a:t> </a:t>
                      </a:r>
                    </a:p>
                  </a:txBody>
                  <a:tcPr marL="7992" marR="7992" marT="799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a:rPr>
                        <a:t> </a:t>
                      </a:r>
                    </a:p>
                  </a:txBody>
                  <a:tcPr marL="7992" marR="7992" marT="799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tr>
              <a:tr h="148498">
                <a:tc>
                  <a:txBody>
                    <a:bodyPr/>
                    <a:lstStyle/>
                    <a:p>
                      <a:pPr algn="l" fontAlgn="b"/>
                      <a:r>
                        <a:rPr lang="en-US" sz="900" b="0" i="0" u="none" strike="noStrike">
                          <a:solidFill>
                            <a:srgbClr val="000000"/>
                          </a:solidFill>
                          <a:effectLst/>
                          <a:latin typeface="Calibri"/>
                        </a:rPr>
                        <a:t> </a:t>
                      </a:r>
                    </a:p>
                  </a:txBody>
                  <a:tcPr marL="7992" marR="7992" marT="799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a:rPr>
                        <a:t> </a:t>
                      </a:r>
                    </a:p>
                  </a:txBody>
                  <a:tcPr marL="7992" marR="7992" marT="7992" marB="0" anchor="b">
                    <a:lnL>
                      <a:noFill/>
                    </a:lnL>
                    <a:lnR>
                      <a:noFill/>
                    </a:lnR>
                    <a:lnT w="635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r>
                        <a:rPr lang="en-US" sz="900" b="0" i="0" u="none" strike="noStrike">
                          <a:solidFill>
                            <a:srgbClr val="000000"/>
                          </a:solidFill>
                          <a:effectLst/>
                          <a:latin typeface="Calibri"/>
                        </a:rPr>
                        <a:t> </a:t>
                      </a:r>
                    </a:p>
                  </a:txBody>
                  <a:tcPr marL="7992" marR="7992" marT="7992"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a:rPr>
                        <a:t> </a:t>
                      </a:r>
                    </a:p>
                  </a:txBody>
                  <a:tcPr marL="7992" marR="7992" marT="799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tr>
              <a:tr h="240987">
                <a:tc>
                  <a:txBody>
                    <a:bodyPr/>
                    <a:lstStyle/>
                    <a:p>
                      <a:pPr algn="l" fontAlgn="b"/>
                      <a:r>
                        <a:rPr lang="en-US" sz="900" b="0" i="0" u="none" strike="noStrike">
                          <a:solidFill>
                            <a:srgbClr val="000000"/>
                          </a:solidFill>
                          <a:effectLst/>
                          <a:latin typeface="Calibri"/>
                        </a:rPr>
                        <a:t> </a:t>
                      </a:r>
                    </a:p>
                  </a:txBody>
                  <a:tcPr marL="7992" marR="7992" marT="7992"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a:rPr>
                        <a:t> </a:t>
                      </a:r>
                    </a:p>
                  </a:txBody>
                  <a:tcPr marL="7992" marR="7992" marT="7992"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a:rPr>
                        <a:t> </a:t>
                      </a:r>
                    </a:p>
                  </a:txBody>
                  <a:tcPr marL="7992" marR="7992" marT="7992"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dirty="0">
                          <a:solidFill>
                            <a:srgbClr val="000000"/>
                          </a:solidFill>
                          <a:effectLst/>
                          <a:latin typeface="Calibri"/>
                        </a:rPr>
                        <a:t> </a:t>
                      </a:r>
                    </a:p>
                  </a:txBody>
                  <a:tcPr marL="7992" marR="7992" marT="7992"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tr>
            </a:tbl>
          </a:graphicData>
        </a:graphic>
      </p:graphicFrame>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 xmlns:a16="http://schemas.microsoft.com/office/drawing/2014/main" id="{DC1AC215-6A1E-4C59-EFD0-D293BFB95537}"/>
              </a:ext>
            </a:extLst>
          </p:cNvPr>
          <p:cNvSpPr>
            <a:spLocks noGrp="1"/>
          </p:cNvSpPr>
          <p:nvPr>
            <p:ph sz="half" idx="1"/>
          </p:nvPr>
        </p:nvSpPr>
        <p:spPr/>
        <p:txBody>
          <a:bodyPr>
            <a:normAutofit fontScale="92500" lnSpcReduction="10000"/>
          </a:bodyPr>
          <a:lstStyle/>
          <a:p>
            <a:r>
              <a:rPr lang="en-US" dirty="0" smtClean="0"/>
              <a:t>Once we completed this the first thing we did was raise our labor rate on oil changes. We do a lot in our express lube, and were too cheap. The sad part is the bulk of vehicles in our </a:t>
            </a:r>
            <a:r>
              <a:rPr lang="en-US" dirty="0" err="1" smtClean="0"/>
              <a:t>ro</a:t>
            </a:r>
            <a:r>
              <a:rPr lang="en-US" dirty="0" smtClean="0"/>
              <a:t> set was 2020 or older which would suggest we are not doing a good enough job of upselling work I am sure those vehicles needed that would have fallen under the repair category, thus raising our effective labor rate. We have already raised our maintenance rates and competitive rates and have adjusted the way we upsell with our video MPI’s.  </a:t>
            </a:r>
            <a:endParaRPr lang="en-US" dirty="0"/>
          </a:p>
        </p:txBody>
      </p:sp>
      <p:graphicFrame>
        <p:nvGraphicFramePr>
          <p:cNvPr id="5" name="Content Placeholder 4"/>
          <p:cNvGraphicFramePr>
            <a:graphicFrameLocks noGrp="1"/>
          </p:cNvGraphicFramePr>
          <p:nvPr>
            <p:ph sz="half" idx="2"/>
            <p:extLst>
              <p:ext uri="{D42A27DB-BD31-4B8C-83A1-F6EECF244321}">
                <p14:modId xmlns:p14="http://schemas.microsoft.com/office/powerpoint/2010/main" val="1934216329"/>
              </p:ext>
            </p:extLst>
          </p:nvPr>
        </p:nvGraphicFramePr>
        <p:xfrm>
          <a:off x="5510625" y="722488"/>
          <a:ext cx="5552486" cy="5436466"/>
        </p:xfrm>
        <a:graphic>
          <a:graphicData uri="http://schemas.openxmlformats.org/drawingml/2006/table">
            <a:tbl>
              <a:tblPr/>
              <a:tblGrid>
                <a:gridCol w="472177"/>
                <a:gridCol w="504081"/>
                <a:gridCol w="574270"/>
                <a:gridCol w="146758"/>
                <a:gridCol w="570016"/>
                <a:gridCol w="146758"/>
                <a:gridCol w="491319"/>
                <a:gridCol w="580650"/>
                <a:gridCol w="1070646"/>
                <a:gridCol w="995811"/>
              </a:tblGrid>
              <a:tr h="232181">
                <a:tc gridSpan="9">
                  <a:txBody>
                    <a:bodyPr/>
                    <a:lstStyle/>
                    <a:p>
                      <a:pPr algn="ctr" fontAlgn="b"/>
                      <a:r>
                        <a:rPr lang="en-US" sz="800" b="1" i="0" u="none" strike="noStrike">
                          <a:effectLst/>
                          <a:latin typeface="Arial"/>
                        </a:rPr>
                        <a:t>Repair Order Analysis Summary Report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r>
              <a:tr h="161062">
                <a:tc gridSpan="9">
                  <a:txBody>
                    <a:bodyPr/>
                    <a:lstStyle/>
                    <a:p>
                      <a:pPr algn="ctr" fontAlgn="b"/>
                      <a:r>
                        <a:rPr lang="en-US" sz="800" b="1" i="0" u="none" strike="noStrike">
                          <a:effectLst/>
                          <a:latin typeface="Arial"/>
                        </a:rPr>
                        <a: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r>
              <a:tr h="128310">
                <a:tc>
                  <a:txBody>
                    <a:bodyPr/>
                    <a:lstStyle/>
                    <a:p>
                      <a:pPr algn="l" fontAlgn="b"/>
                      <a:r>
                        <a:rPr lang="en-US" sz="600" b="0" i="0" u="none" strike="noStrike">
                          <a:effectLst/>
                          <a:latin typeface="Arial"/>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2" gridSpan="2">
                  <a:txBody>
                    <a:bodyPr/>
                    <a:lstStyle/>
                    <a:p>
                      <a:pPr algn="ctr" fontAlgn="b"/>
                      <a:r>
                        <a:rPr lang="en-US" sz="600" b="1" i="0" u="none" strike="noStrike">
                          <a:effectLst/>
                          <a:latin typeface="Arial"/>
                        </a:rPr>
                        <a:t>Sales in Dollars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rowSpan="2" hMerge="1">
                  <a:txBody>
                    <a:bodyPr/>
                    <a:lstStyle/>
                    <a:p>
                      <a:endParaRPr lang="en-US"/>
                    </a:p>
                  </a:txBody>
                  <a:tcPr/>
                </a:tc>
                <a:tc rowSpan="2">
                  <a:txBody>
                    <a:bodyPr/>
                    <a:lstStyle/>
                    <a:p>
                      <a:pPr algn="ctr" fontAlgn="b"/>
                      <a:r>
                        <a:rPr lang="en-US" sz="600" b="1" i="0" u="none" strike="noStrike">
                          <a:effectLst/>
                          <a:latin typeface="Arial"/>
                        </a:rPr>
                        <a:t>FRH's on RO's</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500" b="0" i="0" u="none" strike="noStrike">
                          <a:effectLst/>
                          <a:latin typeface="Arial"/>
                        </a:rPr>
                        <a:t> </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r>
              <a:tr h="128310">
                <a:tc>
                  <a:txBody>
                    <a:bodyPr/>
                    <a:lstStyle/>
                    <a:p>
                      <a:pPr algn="l" fontAlgn="b"/>
                      <a:r>
                        <a:rPr lang="en-US" sz="600" b="0" i="0" u="none" strike="noStrike">
                          <a:effectLst/>
                          <a:latin typeface="Arial"/>
                        </a:rPr>
                        <a:t> </a:t>
                      </a:r>
                    </a:p>
                  </a:txBody>
                  <a:tcPr marL="0" marR="0" marT="0" marB="0" anchor="b">
                    <a:lnL w="190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a:txBody>
                    <a:bodyPr/>
                    <a:lstStyle/>
                    <a:p>
                      <a:pPr algn="l" fontAlgn="b"/>
                      <a:r>
                        <a:rPr lang="en-US" sz="600" b="0" i="0" u="none" strike="noStrike">
                          <a:effectLst/>
                          <a:latin typeface="Arial"/>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1" i="0" u="none" strike="noStrike">
                          <a:effectLst/>
                          <a:latin typeface="Arial"/>
                        </a:rPr>
                        <a:t>Averages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latin typeface="Arial"/>
                        </a:rPr>
                        <a:t>Analysis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l" fontAlgn="b"/>
                      <a:r>
                        <a:rPr lang="en-US" sz="600" b="0" i="0" u="none" strike="noStrike">
                          <a:effectLst/>
                          <a:latin typeface="Arial"/>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r>
              <a:tr h="241591">
                <a:tc>
                  <a:txBody>
                    <a:bodyPr/>
                    <a:lstStyle/>
                    <a:p>
                      <a:pPr algn="l" fontAlgn="b"/>
                      <a:r>
                        <a:rPr lang="en-US" sz="600" b="0" i="0" u="none" strike="noStrike">
                          <a:effectLst/>
                          <a:latin typeface="Arial"/>
                        </a:rPr>
                        <a:t>Competitive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a:rPr>
                        <a:t> $      7,208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a:rPr>
                        <a:t>74.40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a:rPr>
                        <a:t>96.88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r>
              <a:tr h="241591">
                <a:tc>
                  <a:txBody>
                    <a:bodyPr/>
                    <a:lstStyle/>
                    <a:p>
                      <a:pPr algn="l" fontAlgn="b"/>
                      <a:r>
                        <a:rPr lang="en-US" sz="600" b="0" i="0" u="none" strike="noStrike">
                          <a:effectLst/>
                          <a:latin typeface="Arial"/>
                        </a:rPr>
                        <a:t>Maintenance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a:rPr>
                        <a:t> $      4,661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a:rPr>
                        <a:t>88.99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a:rPr>
                        <a:t>52.38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r>
              <a:tr h="241591">
                <a:tc>
                  <a:txBody>
                    <a:bodyPr/>
                    <a:lstStyle/>
                    <a:p>
                      <a:pPr algn="l" fontAlgn="b"/>
                      <a:r>
                        <a:rPr lang="en-US" sz="600" b="0" i="0" u="none" strike="noStrike">
                          <a:effectLst/>
                          <a:latin typeface="Arial"/>
                        </a:rPr>
                        <a:t>Repair</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a:rPr>
                        <a:t> $    12,139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a:rPr>
                        <a:t>89.40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a:rPr>
                        <a:t>135.78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r>
              <a:tr h="241591">
                <a:tc>
                  <a:txBody>
                    <a:bodyPr/>
                    <a:lstStyle/>
                    <a:p>
                      <a:pPr algn="l" fontAlgn="b"/>
                      <a:r>
                        <a:rPr lang="en-US" sz="600" b="0" i="0" u="none" strike="noStrike">
                          <a:effectLst/>
                          <a:latin typeface="Arial"/>
                        </a:rPr>
                        <a:t>Totals</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a:rPr>
                        <a:t> $    24,008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a:rPr>
                        <a:t>252.79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a:rPr>
                        <a:t>94.97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a:rPr>
                        <a:t>Customer ELR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r>
              <a:tr h="966366">
                <a:tc>
                  <a:txBody>
                    <a:bodyPr/>
                    <a:lstStyle/>
                    <a:p>
                      <a:pPr algn="l" fontAlgn="b"/>
                      <a:r>
                        <a:rPr lang="en-US" sz="600" b="0" i="0" u="none" strike="noStrike">
                          <a:effectLst/>
                          <a:latin typeface="Arial"/>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a:rPr>
                        <a:t> </a:t>
                      </a: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a:rPr>
                        <a:t> </a:t>
                      </a:r>
                    </a:p>
                  </a:txBody>
                  <a:tcPr marL="0" marR="0" marT="0" marB="0" anchor="b">
                    <a:lnL>
                      <a:noFill/>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a:rPr>
                        <a:t>Target Labor Rate</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a:rPr>
                        <a:t>152.00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600" b="0" i="0" u="none" strike="noStrike">
                          <a:effectLst/>
                          <a:latin typeface="Arial"/>
                        </a:rPr>
                        <a:t>Per FRH</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r>
              <a:tr h="483184">
                <a:tc gridSpan="2">
                  <a:txBody>
                    <a:bodyPr/>
                    <a:lstStyle/>
                    <a:p>
                      <a:pPr algn="ctr" fontAlgn="b"/>
                      <a:r>
                        <a:rPr lang="en-US" sz="600" b="0" i="0" u="none" strike="noStrike">
                          <a:effectLst/>
                          <a:latin typeface="Arial"/>
                        </a:rPr>
                        <a:t>Total Ro's in Sample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600" b="0" i="0" u="none" strike="noStrike">
                          <a:effectLst/>
                          <a:latin typeface="Arial"/>
                        </a:rPr>
                        <a:t>100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a:rPr>
                        <a:t> </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a:rPr>
                        <a:t>Difference</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a:rPr>
                        <a:t>-57.03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a:rPr>
                        <a:t>Per FRH</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a:rPr>
                        <a:t> </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r>
              <a:tr h="128310">
                <a:tc>
                  <a:txBody>
                    <a:bodyPr/>
                    <a:lstStyle/>
                    <a:p>
                      <a:pPr algn="l" fontAlgn="b"/>
                      <a:r>
                        <a:rPr lang="en-US" sz="600" b="0" i="0" u="none" strike="noStrike">
                          <a:effectLst/>
                          <a:latin typeface="Arial"/>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r" fontAlgn="b"/>
                      <a:r>
                        <a:rPr lang="en-US" sz="600" b="0" i="0" u="none" strike="noStrike">
                          <a:effectLst/>
                          <a:latin typeface="Arial"/>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r>
              <a:tr h="152751">
                <a:tc gridSpan="8">
                  <a:txBody>
                    <a:bodyPr/>
                    <a:lstStyle/>
                    <a:p>
                      <a:pPr algn="l" fontAlgn="b"/>
                      <a:r>
                        <a:rPr lang="en-US" sz="700" b="1" i="0" u="none" strike="noStrike">
                          <a:effectLst/>
                          <a:latin typeface="Arial"/>
                        </a:rPr>
                        <a:t>Cost of Labor</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r>
              <a:tr h="128310">
                <a:tc gridSpan="2">
                  <a:txBody>
                    <a:bodyPr/>
                    <a:lstStyle/>
                    <a:p>
                      <a:pPr algn="l" fontAlgn="b"/>
                      <a:r>
                        <a:rPr lang="en-US" sz="600" b="0" i="0" u="none" strike="noStrike">
                          <a:effectLst/>
                          <a:latin typeface="Arial"/>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a:rPr>
                        <a:t>7669.62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a:rPr>
                        <a:t>Total Sales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a:effectLst/>
                          <a:latin typeface="Arial"/>
                        </a:rPr>
                        <a:t>31.95%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a:rPr>
                        <a:t>Percent Cost of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r>
              <a:tr h="128310">
                <a:tc gridSpan="2">
                  <a:txBody>
                    <a:bodyPr/>
                    <a:lstStyle/>
                    <a:p>
                      <a:pPr algn="l" fontAlgn="b"/>
                      <a:r>
                        <a:rPr lang="en-US" sz="600" b="0" i="0" u="none" strike="noStrike">
                          <a:effectLst/>
                          <a:latin typeface="Arial"/>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a:rPr>
                        <a:t>7669.62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a:effectLst/>
                          <a:latin typeface="Arial"/>
                        </a:rPr>
                        <a:t>30.34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a:rPr>
                        <a:t>Cost per FRH</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r>
              <a:tr h="128310">
                <a:tc>
                  <a:txBody>
                    <a:bodyPr/>
                    <a:lstStyle/>
                    <a:p>
                      <a:pPr algn="l" fontAlgn="b"/>
                      <a:r>
                        <a:rPr lang="en-US" sz="600" b="0" i="0" u="none" strike="noStrike">
                          <a:effectLst/>
                          <a:latin typeface="Arial"/>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r>
              <a:tr h="152751">
                <a:tc gridSpan="8">
                  <a:txBody>
                    <a:bodyPr/>
                    <a:lstStyle/>
                    <a:p>
                      <a:pPr algn="l" fontAlgn="b"/>
                      <a:r>
                        <a:rPr lang="en-US" sz="700" b="1" i="0" u="none" strike="noStrike">
                          <a:effectLst/>
                          <a:latin typeface="Arial"/>
                        </a:rPr>
                        <a:t>Repair Order Measurements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r>
              <a:tr h="128310">
                <a:tc gridSpan="2">
                  <a:txBody>
                    <a:bodyPr/>
                    <a:lstStyle/>
                    <a:p>
                      <a:pPr algn="l" fontAlgn="b"/>
                      <a:r>
                        <a:rPr lang="en-US" sz="600" b="0" i="0" u="none" strike="noStrike">
                          <a:effectLst/>
                          <a:latin typeface="Arial"/>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a:rPr>
                        <a:t>24,007.54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a:rPr>
                        <a:t>240.08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a:rPr>
                        <a:t>Avg Labor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r>
              <a:tr h="122201">
                <a:tc gridSpan="2">
                  <a:txBody>
                    <a:bodyPr/>
                    <a:lstStyle/>
                    <a:p>
                      <a:pPr algn="l" fontAlgn="b"/>
                      <a:r>
                        <a:rPr lang="en-US" sz="600" b="0" i="0" u="none" strike="noStrike">
                          <a:effectLst/>
                          <a:latin typeface="Arial"/>
                        </a:rPr>
                        <a:t>Total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a:rPr>
                        <a:t>252.79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a:rPr>
                        <a:t>2.53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a:rPr>
                        <a:t>Avg FRH's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r>
              <a:tr h="122201">
                <a:tc gridSpan="2">
                  <a:txBody>
                    <a:bodyPr/>
                    <a:lstStyle/>
                    <a:p>
                      <a:pPr algn="l" fontAlgn="b"/>
                      <a:r>
                        <a:rPr lang="en-US" sz="600" b="0" i="0" u="none" strike="noStrike">
                          <a:effectLst/>
                          <a:latin typeface="Arial"/>
                        </a:rPr>
                        <a:t>Menu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600" b="0" i="0" u="none" strike="noStrike">
                          <a:effectLst/>
                          <a:latin typeface="Arial"/>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en-US" sz="600" b="0" i="0" u="none" strike="noStrike">
                          <a:effectLst/>
                          <a:latin typeface="Arial"/>
                        </a:rPr>
                        <a:t>Percent Menu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r>
              <a:tr h="122201">
                <a:tc gridSpan="2">
                  <a:txBody>
                    <a:bodyPr/>
                    <a:lstStyle/>
                    <a:p>
                      <a:pPr algn="l" fontAlgn="b"/>
                      <a:r>
                        <a:rPr lang="en-US" sz="600" b="0" i="0" u="none" strike="noStrike">
                          <a:effectLst/>
                          <a:latin typeface="Arial"/>
                        </a:rPr>
                        <a:t>Competitive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a:rPr>
                        <a:t>74.40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a:rPr>
                        <a:t>29.43%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a:rPr>
                        <a:t>Percent Competitive</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r>
              <a:tr h="122201">
                <a:tc gridSpan="2">
                  <a:txBody>
                    <a:bodyPr/>
                    <a:lstStyle/>
                    <a:p>
                      <a:pPr algn="l" fontAlgn="b"/>
                      <a:r>
                        <a:rPr lang="en-US" sz="600" b="0" i="0" u="none" strike="noStrike">
                          <a:effectLst/>
                          <a:latin typeface="Arial"/>
                        </a:rPr>
                        <a:t>Maintenance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a:rPr>
                        <a:t>88.99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a:rPr>
                        <a:t>35.20%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a:rPr>
                        <a:t>Percent Maintenance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r>
              <a:tr h="122201">
                <a:tc gridSpan="2">
                  <a:txBody>
                    <a:bodyPr/>
                    <a:lstStyle/>
                    <a:p>
                      <a:pPr algn="l" fontAlgn="b"/>
                      <a:r>
                        <a:rPr lang="en-US" sz="600" b="0" i="0" u="none" strike="noStrike">
                          <a:effectLst/>
                          <a:latin typeface="Arial"/>
                        </a:rPr>
                        <a:t>Repair FRH</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a:rPr>
                        <a:t>89.40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a:rPr>
                        <a:t>35.37%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a:rPr>
                        <a:t>Percent Repair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r>
              <a:tr h="128310">
                <a:tc gridSpan="2">
                  <a:txBody>
                    <a:bodyPr/>
                    <a:lstStyle/>
                    <a:p>
                      <a:pPr algn="l" fontAlgn="b"/>
                      <a:r>
                        <a:rPr lang="en-US" sz="600" b="0" i="0" u="none" strike="noStrike">
                          <a:effectLst/>
                          <a:latin typeface="Arial"/>
                        </a:rPr>
                        <a:t>One item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a:rPr>
                        <a:t>38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a:rPr>
                        <a:t>38.00%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a:rPr>
                        <a:t>Percent One Item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r>
              <a:tr h="128310">
                <a:tc>
                  <a:txBody>
                    <a:bodyPr/>
                    <a:lstStyle/>
                    <a:p>
                      <a:pPr algn="l" fontAlgn="b"/>
                      <a:r>
                        <a:rPr lang="en-US" sz="600" b="0" i="0" u="none" strike="noStrike">
                          <a:effectLst/>
                          <a:latin typeface="Arial"/>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r>
              <a:tr h="152751">
                <a:tc gridSpan="8">
                  <a:txBody>
                    <a:bodyPr/>
                    <a:lstStyle/>
                    <a:p>
                      <a:pPr algn="l" fontAlgn="b"/>
                      <a:r>
                        <a:rPr lang="en-US" sz="700" b="1" i="0" u="none" strike="noStrike">
                          <a:effectLst/>
                          <a:latin typeface="Arial"/>
                        </a:rPr>
                        <a:t>Model Year Analysis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969696"/>
                    </a:solidFill>
                  </a:tcPr>
                </a:tc>
              </a:tr>
              <a:tr h="140530">
                <a:tc>
                  <a:txBody>
                    <a:bodyPr/>
                    <a:lstStyle/>
                    <a:p>
                      <a:pPr algn="ctr" fontAlgn="b"/>
                      <a:r>
                        <a:rPr lang="en-US" sz="600" b="1" i="0" u="none" strike="noStrike">
                          <a:effectLst/>
                          <a:latin typeface="Arial"/>
                        </a:rPr>
                        <a:t>2025</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a:effectLst/>
                          <a:latin typeface="Arial"/>
                        </a:rPr>
                        <a:t>2024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latin typeface="Arial"/>
                        </a:rPr>
                        <a:t>2023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a:effectLst/>
                          <a:latin typeface="Arial"/>
                        </a:rPr>
                        <a:t>2022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latin typeface="Arial"/>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a:effectLst/>
                          <a:latin typeface="Arial"/>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a:effectLst/>
                          <a:latin typeface="Arial"/>
                        </a:rPr>
                        <a:t>Older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1" i="0" u="none" strike="noStrike">
                          <a:effectLst/>
                          <a:latin typeface="Arial"/>
                        </a:rPr>
                        <a:t>Total</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r>
              <a:tr h="128310">
                <a:tc>
                  <a:txBody>
                    <a:bodyPr/>
                    <a:lstStyle/>
                    <a:p>
                      <a:pPr algn="ctr" fontAlgn="b"/>
                      <a:r>
                        <a:rPr lang="en-US" sz="600" b="1" i="0" u="none" strike="noStrike">
                          <a:effectLst/>
                          <a:latin typeface="Arial"/>
                        </a:rPr>
                        <a:t>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a:rPr>
                        <a:t>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a:rPr>
                        <a:t>74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rowSpan="2">
                  <a:txBody>
                    <a:bodyPr/>
                    <a:lstStyle/>
                    <a:p>
                      <a:pPr algn="ctr" fontAlgn="ctr"/>
                      <a:r>
                        <a:rPr lang="en-US" sz="600" b="1" i="0" u="none" strike="noStrike">
                          <a:effectLst/>
                          <a:latin typeface="Arial"/>
                        </a:rPr>
                        <a:t>100</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r>
              <a:tr h="134421">
                <a:tc>
                  <a:txBody>
                    <a:bodyPr/>
                    <a:lstStyle/>
                    <a:p>
                      <a:pPr algn="ctr" fontAlgn="b"/>
                      <a:r>
                        <a:rPr lang="en-US" sz="600" b="1" i="0" u="none" strike="noStrike">
                          <a:effectLst/>
                          <a:latin typeface="Arial"/>
                        </a:rPr>
                        <a:t>0.00%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a:rPr>
                        <a:t>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a:rPr>
                        <a:t>6.00%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a:rPr>
                        <a:t>6.00%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a:rPr>
                        <a:t>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a:rPr>
                        <a:t>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dirty="0">
                          <a:effectLst/>
                          <a:latin typeface="Arial"/>
                        </a:rPr>
                        <a:t>74.00%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vMerge="1">
                  <a:txBody>
                    <a:bodyPr/>
                    <a:lstStyle/>
                    <a:p>
                      <a:endParaRPr lang="en-US"/>
                    </a:p>
                  </a:txBody>
                  <a:tcPr/>
                </a:tc>
              </a:tr>
            </a:tbl>
          </a:graphicData>
        </a:graphic>
      </p:graphicFrame>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lstStyle/>
          <a:p>
            <a:r>
              <a:rPr lang="en-US" dirty="0" smtClean="0"/>
              <a:t>Good team with good leaders</a:t>
            </a:r>
          </a:p>
          <a:p>
            <a:r>
              <a:rPr lang="en-US" dirty="0" smtClean="0"/>
              <a:t>Great work environment</a:t>
            </a:r>
          </a:p>
          <a:p>
            <a:r>
              <a:rPr lang="en-US" dirty="0" smtClean="0"/>
              <a:t>Consistently having work</a:t>
            </a:r>
          </a:p>
          <a:p>
            <a:r>
              <a:rPr lang="en-US" dirty="0" smtClean="0"/>
              <a:t>Do things the right way from the top</a:t>
            </a:r>
          </a:p>
          <a:p>
            <a:r>
              <a:rPr lang="en-US" dirty="0" smtClean="0"/>
              <a:t>Desire to take care of our customers</a:t>
            </a:r>
          </a:p>
          <a:p>
            <a:r>
              <a:rPr lang="en-US" dirty="0" smtClean="0"/>
              <a:t>Great equipment/work spaces</a:t>
            </a:r>
          </a:p>
          <a:p>
            <a:r>
              <a:rPr lang="en-US" dirty="0" smtClean="0"/>
              <a:t>Very loyal customer base</a:t>
            </a:r>
          </a:p>
          <a:p>
            <a:r>
              <a:rPr lang="en-US" dirty="0" smtClean="0"/>
              <a:t>Reputation in the community</a:t>
            </a:r>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lstStyle/>
          <a:p>
            <a:r>
              <a:rPr lang="en-US" dirty="0" smtClean="0"/>
              <a:t>Have to schedule customers over a week out</a:t>
            </a:r>
          </a:p>
          <a:p>
            <a:r>
              <a:rPr lang="en-US" dirty="0" smtClean="0"/>
              <a:t>Overfilling of schedule</a:t>
            </a:r>
          </a:p>
          <a:p>
            <a:r>
              <a:rPr lang="en-US" dirty="0" smtClean="0"/>
              <a:t>Communication</a:t>
            </a:r>
          </a:p>
          <a:p>
            <a:r>
              <a:rPr lang="en-US" dirty="0" smtClean="0"/>
              <a:t>Cars here days after completion</a:t>
            </a:r>
          </a:p>
          <a:p>
            <a:r>
              <a:rPr lang="en-US" dirty="0" smtClean="0"/>
              <a:t>Selling the value of our repairs</a:t>
            </a:r>
          </a:p>
          <a:p>
            <a:r>
              <a:rPr lang="en-US" dirty="0" smtClean="0"/>
              <a:t>Parts availability</a:t>
            </a:r>
          </a:p>
          <a:p>
            <a:r>
              <a:rPr lang="en-US" dirty="0" smtClean="0"/>
              <a:t>Not enough bathrooms for techs</a:t>
            </a:r>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8352</TotalTime>
  <Words>2184</Words>
  <Application>Microsoft Office PowerPoint</Application>
  <PresentationFormat>Custom</PresentationFormat>
  <Paragraphs>618</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Nate Wilson</cp:lastModifiedBy>
  <cp:revision>29</cp:revision>
  <cp:lastPrinted>2024-07-07T18:11:49Z</cp:lastPrinted>
  <dcterms:created xsi:type="dcterms:W3CDTF">2022-12-04T13:10:55Z</dcterms:created>
  <dcterms:modified xsi:type="dcterms:W3CDTF">2024-07-07T18:38:22Z</dcterms:modified>
</cp:coreProperties>
</file>