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8121DF9-EDAC-4666-9EDC-EE5A05491E9F}" v="105" dt="2024-07-09T23:44:52.50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82" d="100"/>
          <a:sy n="82" d="100"/>
        </p:scale>
        <p:origin x="72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7/22/2024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7/22/2024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7/22/2024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7/22/2024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7/22/2024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7/22/2024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7/22/2024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DD6BC9EB-F181-48AB-BCA2-3D1DB20D2D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664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1507066" y="999460"/>
            <a:ext cx="5698067" cy="4479852"/>
          </a:xfrm>
        </p:spPr>
        <p:txBody>
          <a:bodyPr anchor="ctr">
            <a:normAutofit/>
          </a:bodyPr>
          <a:lstStyle/>
          <a:p>
            <a:r>
              <a:rPr lang="en-US" dirty="0">
                <a:solidFill>
                  <a:srgbClr val="FF0000"/>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7871971" y="999460"/>
            <a:ext cx="3123620" cy="4479852"/>
          </a:xfrm>
        </p:spPr>
        <p:txBody>
          <a:bodyPr anchor="ctr">
            <a:normAutofit/>
          </a:bodyPr>
          <a:lstStyle/>
          <a:p>
            <a:pPr algn="l"/>
            <a:r>
              <a:rPr lang="en-US" dirty="0"/>
              <a:t>WHITE BEAR SUBARU</a:t>
            </a:r>
          </a:p>
          <a:p>
            <a:pPr algn="l"/>
            <a:r>
              <a:rPr lang="en-US" dirty="0"/>
              <a:t>LANDON MEDVEC</a:t>
            </a:r>
          </a:p>
          <a:p>
            <a:pPr algn="l"/>
            <a:r>
              <a:rPr lang="en-US" dirty="0"/>
              <a:t>MAY 2024 SNAPSHOT</a:t>
            </a:r>
          </a:p>
        </p:txBody>
      </p:sp>
      <p:sp>
        <p:nvSpPr>
          <p:cNvPr id="22" name="Isosceles Triangle 21">
            <a:extLst>
              <a:ext uri="{FF2B5EF4-FFF2-40B4-BE49-F238E27FC236}">
                <a16:creationId xmlns:a16="http://schemas.microsoft.com/office/drawing/2014/main" id="{D33AAA80-39DC-4020-9BFF-0718F35C7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cxnSp>
        <p:nvCxnSpPr>
          <p:cNvPr id="12" name="Straight Connector 11">
            <a:extLst>
              <a:ext uri="{FF2B5EF4-FFF2-40B4-BE49-F238E27FC236}">
                <a16:creationId xmlns:a16="http://schemas.microsoft.com/office/drawing/2014/main" id="{C9C5D90B-7EE3-4D26-AB7D-A5A3A6E1120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534656" y="1639186"/>
            <a:ext cx="0" cy="3200400"/>
          </a:xfrm>
          <a:prstGeom prst="line">
            <a:avLst/>
          </a:prstGeom>
        </p:spPr>
        <p:style>
          <a:lnRef idx="1">
            <a:schemeClr val="accent1"/>
          </a:lnRef>
          <a:fillRef idx="0">
            <a:schemeClr val="accent1"/>
          </a:fillRef>
          <a:effectRef idx="0">
            <a:schemeClr val="accent1"/>
          </a:effectRef>
          <a:fontRef idx="minor">
            <a:schemeClr val="tx1"/>
          </a:fontRef>
        </p:style>
      </p:cxnSp>
      <p:sp>
        <p:nvSpPr>
          <p:cNvPr id="23" name="Isosceles Triangle 22">
            <a:extLst>
              <a:ext uri="{FF2B5EF4-FFF2-40B4-BE49-F238E27FC236}">
                <a16:creationId xmlns:a16="http://schemas.microsoft.com/office/drawing/2014/main" id="{1177F295-741F-4EFF-B0CA-BE69295ADA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flipV="1">
            <a:off x="11349404" y="1217756"/>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 have a large DMS to advertise to</a:t>
            </a:r>
          </a:p>
          <a:p>
            <a:r>
              <a:rPr lang="en-US" dirty="0"/>
              <a:t>Several techs in Luther Technical Training Program</a:t>
            </a:r>
          </a:p>
          <a:p>
            <a:r>
              <a:rPr lang="en-US" dirty="0"/>
              <a:t>BDC is catching on and has been a bright light in terms of scheduling, confirming appts, and calling customers with SOP’s.</a:t>
            </a:r>
          </a:p>
          <a:p>
            <a:r>
              <a:rPr lang="en-US" dirty="0"/>
              <a:t>13 bays and 1 alignment rack in the works as well as a 2</a:t>
            </a:r>
            <a:r>
              <a:rPr lang="en-US" baseline="30000" dirty="0"/>
              <a:t>nd</a:t>
            </a:r>
            <a:r>
              <a:rPr lang="en-US" dirty="0"/>
              <a:t> car wash. </a:t>
            </a:r>
          </a:p>
          <a:p>
            <a:r>
              <a:rPr lang="en-US" dirty="0"/>
              <a:t>Great space in the current drive that can showcase tires, as well as other service menus and parts. </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endParaRPr lang="en-US" dirty="0"/>
          </a:p>
          <a:p>
            <a:endParaRPr lang="en-US" dirty="0"/>
          </a:p>
          <a:p>
            <a:r>
              <a:rPr lang="en-US" dirty="0"/>
              <a:t>Quality issues (Subaru)</a:t>
            </a:r>
          </a:p>
          <a:p>
            <a:r>
              <a:rPr lang="en-US" dirty="0"/>
              <a:t>We have six Subaru stores in the metro area that can all service the vehicles. We sell a lot of new vehicles out of our AOR so we need to find a way to retain those customers even after the First Maintenance Completed period has passed.</a:t>
            </a:r>
          </a:p>
          <a:p>
            <a:r>
              <a:rPr lang="en-US" dirty="0"/>
              <a:t>Weather has been a current threat as we had practically no winter which killed Customer Pay and tire sales. </a:t>
            </a:r>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Improve customer satisfaction and loyalty to retain current customer and build out our business to service as many cars and customers as we can. </a:t>
            </a:r>
          </a:p>
          <a:p>
            <a:r>
              <a:rPr lang="en-US" dirty="0"/>
              <a:t>Increase our tech productivity, efficiency, proficiency and find continuous work for them filling their hours.</a:t>
            </a:r>
          </a:p>
          <a:p>
            <a:r>
              <a:rPr lang="en-US" dirty="0"/>
              <a:t>Sell more hours increase gross on customer pay as well as making sure we are maximizing internal sales. </a:t>
            </a:r>
          </a:p>
          <a:p>
            <a:r>
              <a:rPr lang="en-US" dirty="0"/>
              <a:t>Continue to make sure that we have the right techs working on the right jobs to keep our cost of labor in line. </a:t>
            </a:r>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Enhance service quality. Fixed right the first time. Reduce comebacks.</a:t>
            </a:r>
          </a:p>
          <a:p>
            <a:r>
              <a:rPr lang="en-US" dirty="0"/>
              <a:t>Strengthen our communication within the departments as well as with the customers to keep them informed on progress, needs, and concerns. </a:t>
            </a:r>
          </a:p>
          <a:p>
            <a:r>
              <a:rPr lang="en-US" dirty="0"/>
              <a:t>Training current and incoming techs to be able to work on everything. This will help ensure that there is always a body to get work done.</a:t>
            </a:r>
          </a:p>
          <a:p>
            <a:r>
              <a:rPr lang="en-US" dirty="0"/>
              <a:t>Utilize new technology to streamline processes, optimize work distribution, communication in order to minimize customer wait times. </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Split teams into shifts to maximize current spacing. </a:t>
            </a:r>
          </a:p>
          <a:p>
            <a:r>
              <a:rPr lang="en-US" dirty="0"/>
              <a:t>Collecting as much customer feedback as we can to improve daily. We do this using many different platforms outside of the typical NPS scoring system. We prefer to use real comments that can help us change the way we work.</a:t>
            </a:r>
          </a:p>
          <a:p>
            <a:r>
              <a:rPr lang="en-US" dirty="0"/>
              <a:t>Adding additional bays will have many positive effects as long as we are using them correctly and filling them with work.</a:t>
            </a:r>
          </a:p>
          <a:p>
            <a:r>
              <a:rPr lang="en-US" dirty="0"/>
              <a:t>Using our BDC to maximize our schedule so that we can have full facility utilization and proficiency. </a:t>
            </a:r>
          </a:p>
          <a:p>
            <a:r>
              <a:rPr lang="en-US" dirty="0"/>
              <a:t>Advertising aggressively to capture customers that may have gone elsewhere. </a:t>
            </a:r>
          </a:p>
          <a:p>
            <a:r>
              <a:rPr lang="en-US" dirty="0"/>
              <a:t>Hit the lost prospect list hard and conquest outside makes and models to make sure we are offering services to not only our brands, but every other make/model we can.</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78040613"/>
              </p:ext>
            </p:extLst>
          </p:nvPr>
        </p:nvGraphicFramePr>
        <p:xfrm>
          <a:off x="677334" y="1361599"/>
          <a:ext cx="9132492" cy="539496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439638">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297663">
                <a:tc>
                  <a:txBody>
                    <a:bodyPr/>
                    <a:lstStyle/>
                    <a:p>
                      <a:r>
                        <a:rPr lang="en-US" dirty="0"/>
                        <a:t>Run proficiency report </a:t>
                      </a:r>
                    </a:p>
                  </a:txBody>
                  <a:tcPr/>
                </a:tc>
                <a:tc>
                  <a:txBody>
                    <a:bodyPr/>
                    <a:lstStyle/>
                    <a:p>
                      <a:r>
                        <a:rPr lang="en-US" dirty="0"/>
                        <a:t>Service Manager</a:t>
                      </a:r>
                    </a:p>
                  </a:txBody>
                  <a:tcPr/>
                </a:tc>
                <a:tc>
                  <a:txBody>
                    <a:bodyPr/>
                    <a:lstStyle/>
                    <a:p>
                      <a:r>
                        <a:rPr lang="en-US" dirty="0"/>
                        <a:t>Weekly starting Aug 1</a:t>
                      </a:r>
                    </a:p>
                  </a:txBody>
                  <a:tcPr/>
                </a:tc>
                <a:extLst>
                  <a:ext uri="{0D108BD9-81ED-4DB2-BD59-A6C34878D82A}">
                    <a16:rowId xmlns:a16="http://schemas.microsoft.com/office/drawing/2014/main" val="2400365483"/>
                  </a:ext>
                </a:extLst>
              </a:tr>
              <a:tr h="297663">
                <a:tc>
                  <a:txBody>
                    <a:bodyPr/>
                    <a:lstStyle/>
                    <a:p>
                      <a:r>
                        <a:rPr lang="en-US" dirty="0"/>
                        <a:t>Tracking our daily fill rate</a:t>
                      </a:r>
                    </a:p>
                  </a:txBody>
                  <a:tcPr/>
                </a:tc>
                <a:tc>
                  <a:txBody>
                    <a:bodyPr/>
                    <a:lstStyle/>
                    <a:p>
                      <a:r>
                        <a:rPr lang="en-US" dirty="0"/>
                        <a:t>Parts Manager</a:t>
                      </a:r>
                    </a:p>
                  </a:txBody>
                  <a:tcPr/>
                </a:tc>
                <a:tc>
                  <a:txBody>
                    <a:bodyPr/>
                    <a:lstStyle/>
                    <a:p>
                      <a:r>
                        <a:rPr lang="en-US" dirty="0"/>
                        <a:t>Daily starting Aug 1</a:t>
                      </a:r>
                    </a:p>
                  </a:txBody>
                  <a:tcPr/>
                </a:tc>
                <a:extLst>
                  <a:ext uri="{0D108BD9-81ED-4DB2-BD59-A6C34878D82A}">
                    <a16:rowId xmlns:a16="http://schemas.microsoft.com/office/drawing/2014/main" val="107845787"/>
                  </a:ext>
                </a:extLst>
              </a:tr>
              <a:tr h="439638">
                <a:tc>
                  <a:txBody>
                    <a:bodyPr/>
                    <a:lstStyle/>
                    <a:p>
                      <a:r>
                        <a:rPr lang="en-US" dirty="0"/>
                        <a:t>Dispatching correct work by having assigned advisors</a:t>
                      </a:r>
                    </a:p>
                  </a:txBody>
                  <a:tcPr/>
                </a:tc>
                <a:tc>
                  <a:txBody>
                    <a:bodyPr/>
                    <a:lstStyle/>
                    <a:p>
                      <a:r>
                        <a:rPr lang="en-US" dirty="0"/>
                        <a:t>Service Manager</a:t>
                      </a:r>
                    </a:p>
                  </a:txBody>
                  <a:tcPr/>
                </a:tc>
                <a:tc>
                  <a:txBody>
                    <a:bodyPr/>
                    <a:lstStyle/>
                    <a:p>
                      <a:r>
                        <a:rPr lang="en-US" dirty="0"/>
                        <a:t>Aug 1</a:t>
                      </a:r>
                    </a:p>
                  </a:txBody>
                  <a:tcPr/>
                </a:tc>
                <a:extLst>
                  <a:ext uri="{0D108BD9-81ED-4DB2-BD59-A6C34878D82A}">
                    <a16:rowId xmlns:a16="http://schemas.microsoft.com/office/drawing/2014/main" val="1530126605"/>
                  </a:ext>
                </a:extLst>
              </a:tr>
              <a:tr h="628055">
                <a:tc>
                  <a:txBody>
                    <a:bodyPr/>
                    <a:lstStyle/>
                    <a:p>
                      <a:r>
                        <a:rPr lang="en-US" dirty="0"/>
                        <a:t>Install 13 bays and 1 alignment rack</a:t>
                      </a:r>
                    </a:p>
                  </a:txBody>
                  <a:tcPr/>
                </a:tc>
                <a:tc>
                  <a:txBody>
                    <a:bodyPr/>
                    <a:lstStyle/>
                    <a:p>
                      <a:r>
                        <a:rPr lang="en-US" dirty="0"/>
                        <a:t>GM, Motors Management</a:t>
                      </a:r>
                    </a:p>
                  </a:txBody>
                  <a:tcPr/>
                </a:tc>
                <a:tc>
                  <a:txBody>
                    <a:bodyPr/>
                    <a:lstStyle/>
                    <a:p>
                      <a:r>
                        <a:rPr lang="en-US" dirty="0"/>
                        <a:t>Job starting Aug</a:t>
                      </a:r>
                    </a:p>
                    <a:p>
                      <a:r>
                        <a:rPr lang="en-US" dirty="0"/>
                        <a:t>Completion aimed for Feb 2025</a:t>
                      </a:r>
                    </a:p>
                  </a:txBody>
                  <a:tcPr/>
                </a:tc>
                <a:extLst>
                  <a:ext uri="{0D108BD9-81ED-4DB2-BD59-A6C34878D82A}">
                    <a16:rowId xmlns:a16="http://schemas.microsoft.com/office/drawing/2014/main" val="1950345431"/>
                  </a:ext>
                </a:extLst>
              </a:tr>
              <a:tr h="628055">
                <a:tc>
                  <a:txBody>
                    <a:bodyPr/>
                    <a:lstStyle/>
                    <a:p>
                      <a:r>
                        <a:rPr lang="en-US" dirty="0"/>
                        <a:t>Weekly meetings with techs to review hours produced</a:t>
                      </a:r>
                    </a:p>
                  </a:txBody>
                  <a:tcPr/>
                </a:tc>
                <a:tc>
                  <a:txBody>
                    <a:bodyPr/>
                    <a:lstStyle/>
                    <a:p>
                      <a:r>
                        <a:rPr lang="en-US" dirty="0"/>
                        <a:t>Service Manager</a:t>
                      </a:r>
                    </a:p>
                  </a:txBody>
                  <a:tcPr/>
                </a:tc>
                <a:tc>
                  <a:txBody>
                    <a:bodyPr/>
                    <a:lstStyle/>
                    <a:p>
                      <a:r>
                        <a:rPr lang="en-US" dirty="0"/>
                        <a:t>Aug 1</a:t>
                      </a:r>
                    </a:p>
                  </a:txBody>
                  <a:tcPr/>
                </a:tc>
                <a:extLst>
                  <a:ext uri="{0D108BD9-81ED-4DB2-BD59-A6C34878D82A}">
                    <a16:rowId xmlns:a16="http://schemas.microsoft.com/office/drawing/2014/main" val="1960891333"/>
                  </a:ext>
                </a:extLst>
              </a:tr>
              <a:tr h="439638">
                <a:tc>
                  <a:txBody>
                    <a:bodyPr/>
                    <a:lstStyle/>
                    <a:p>
                      <a:r>
                        <a:rPr lang="en-US" dirty="0"/>
                        <a:t>Create tire display in drive</a:t>
                      </a:r>
                    </a:p>
                  </a:txBody>
                  <a:tcPr/>
                </a:tc>
                <a:tc>
                  <a:txBody>
                    <a:bodyPr/>
                    <a:lstStyle/>
                    <a:p>
                      <a:r>
                        <a:rPr lang="en-US" dirty="0"/>
                        <a:t>Parts Manager</a:t>
                      </a:r>
                    </a:p>
                  </a:txBody>
                  <a:tcPr/>
                </a:tc>
                <a:tc>
                  <a:txBody>
                    <a:bodyPr/>
                    <a:lstStyle/>
                    <a:p>
                      <a:r>
                        <a:rPr lang="en-US" dirty="0"/>
                        <a:t>Aug 1</a:t>
                      </a:r>
                    </a:p>
                    <a:p>
                      <a:endParaRPr lang="en-US" dirty="0"/>
                    </a:p>
                  </a:txBody>
                  <a:tcPr/>
                </a:tc>
                <a:extLst>
                  <a:ext uri="{0D108BD9-81ED-4DB2-BD59-A6C34878D82A}">
                    <a16:rowId xmlns:a16="http://schemas.microsoft.com/office/drawing/2014/main" val="4137224325"/>
                  </a:ext>
                </a:extLst>
              </a:tr>
              <a:tr h="628055">
                <a:tc>
                  <a:txBody>
                    <a:bodyPr/>
                    <a:lstStyle/>
                    <a:p>
                      <a:r>
                        <a:rPr lang="en-US" dirty="0"/>
                        <a:t>Implement process with NC sales dept to endorse OEM accessories at time of sale.</a:t>
                      </a:r>
                    </a:p>
                  </a:txBody>
                  <a:tcPr/>
                </a:tc>
                <a:tc>
                  <a:txBody>
                    <a:bodyPr/>
                    <a:lstStyle/>
                    <a:p>
                      <a:r>
                        <a:rPr lang="en-US" dirty="0"/>
                        <a:t>Sales Manager</a:t>
                      </a:r>
                    </a:p>
                  </a:txBody>
                  <a:tcPr/>
                </a:tc>
                <a:tc>
                  <a:txBody>
                    <a:bodyPr/>
                    <a:lstStyle/>
                    <a:p>
                      <a:r>
                        <a:rPr lang="en-US" dirty="0"/>
                        <a:t>June 1(already started and have seen a large increase in PNVW)</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10000"/>
          </a:bodyPr>
          <a:lstStyle/>
          <a:p>
            <a:r>
              <a:rPr lang="en-US" dirty="0"/>
              <a:t>They say don’t fix what isn’t broken. While something may not look broken, there can still be many imperfections. We know that we are expanding but it has to come with hard work and tight work. Getting bigger to just get bigger makes no sense. If the hours are sold and the schedule is filled, then it does. We have the bodies in place, the training happening, and the customer base to make it happen. We have staffed properly at all times and adjusted schedules for our techs based on busy time trends as well as Saturday hours. </a:t>
            </a:r>
          </a:p>
          <a:p>
            <a:r>
              <a:rPr lang="en-US" dirty="0"/>
              <a:t>Having a stronger focus on menu selling and multiple line RO’s will have an immediate increase on our sales and GP. Having the right work mix will ensure that we are holding the proper gross percentage and increase our fixed absorption. </a:t>
            </a:r>
          </a:p>
          <a:p>
            <a:r>
              <a:rPr lang="en-US" dirty="0"/>
              <a:t>Once we add more light duty and express techs, we will be able to drive down our cost of labor and have our journeymen focused on those jobs that call for them. We also will not have as much unapplied time once the expansion is completed as we can have light duty and express in their own stalls. </a:t>
            </a:r>
          </a:p>
          <a:p>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Currently we have a few methods of marketing but have plans of hitting it harder as we are expanding our service capacity by 13 bays in our Subaru building. We are actively marketing our loss sales and prospect list. We use Subaru CareConnect to send mailers and emails to current customers with service reminders as well as coupons for upcoming services and accessories. Subaru has a “First Maintenance Complete” measurement that we rely heavily on for LPCCA money at the end of the year. </a:t>
            </a:r>
          </a:p>
          <a:p>
            <a:r>
              <a:rPr lang="en-US" dirty="0">
                <a:solidFill>
                  <a:schemeClr val="tx1"/>
                </a:solidFill>
                <a:latin typeface="Calibri" panose="020F0502020204030204" pitchFamily="34" charset="0"/>
              </a:rPr>
              <a:t>We plan on marketing more once the new expansion is complete which is estimated for Feb 2025. </a:t>
            </a:r>
            <a:endParaRPr lang="en-US" sz="1800" b="0" i="0" u="none" strike="noStrike" baseline="0" dirty="0">
              <a:solidFill>
                <a:schemeClr val="tx1"/>
              </a:solidFill>
              <a:latin typeface="Calibri" panose="020F0502020204030204" pitchFamily="34" charset="0"/>
            </a:endParaRPr>
          </a:p>
          <a:p>
            <a:r>
              <a:rPr lang="en-US" dirty="0">
                <a:solidFill>
                  <a:schemeClr val="tx1"/>
                </a:solidFill>
                <a:latin typeface="Calibri" panose="020F0502020204030204" pitchFamily="34" charset="0"/>
              </a:rPr>
              <a:t>When the expansion is complete, we will be able to focus more on volume of vehicle serviced and be able to cut down on time to completion. Right now we have techs doubled up in bays in the Subaru building. Our express service will be able to serve more as an express timing in order to ensure customer satisfaction. </a:t>
            </a:r>
          </a:p>
          <a:p>
            <a:r>
              <a:rPr lang="en-US" dirty="0">
                <a:solidFill>
                  <a:schemeClr val="tx1"/>
                </a:solidFill>
                <a:latin typeface="Calibri" panose="020F0502020204030204" pitchFamily="34" charset="0"/>
              </a:rPr>
              <a:t>At the start of Q2 in 2025 we will be able to </a:t>
            </a:r>
            <a:r>
              <a:rPr lang="en-US" dirty="0" err="1">
                <a:solidFill>
                  <a:schemeClr val="tx1"/>
                </a:solidFill>
                <a:latin typeface="Calibri" panose="020F0502020204030204" pitchFamily="34" charset="0"/>
              </a:rPr>
              <a:t>reevalute</a:t>
            </a:r>
            <a:r>
              <a:rPr lang="en-US" dirty="0">
                <a:solidFill>
                  <a:schemeClr val="tx1"/>
                </a:solidFill>
                <a:latin typeface="Calibri" panose="020F0502020204030204" pitchFamily="34" charset="0"/>
              </a:rPr>
              <a:t> our shop utilization as our number of bays and techs will coincide much more accurately. In the meantime, we are ramping up bodies so that we are ready to hit the ground running.</a:t>
            </a:r>
            <a:endParaRPr lang="en-US" sz="1800"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92500" lnSpcReduction="20000"/>
          </a:bodyPr>
          <a:lstStyle/>
          <a:p>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Currently we have a mix of light duty, express and journeyman techs. With adding more light duty and express techs in our expansion, we will open up stalls for them to each have an individual stall. </a:t>
            </a:r>
            <a:r>
              <a:rPr lang="en-US" dirty="0">
                <a:solidFill>
                  <a:srgbClr val="221E1F"/>
                </a:solidFill>
                <a:latin typeface="Calibri" panose="020F0502020204030204" pitchFamily="34" charset="0"/>
              </a:rPr>
              <a:t>We understand that our cost of labor will go down when the jobs are handled by the correct technicians. Moving forward we will evaluate these calculations as we ramp up advertising and business volume. We will run this report monthly and go over it with the GM when we get the FS.</a:t>
            </a:r>
            <a:r>
              <a:rPr lang="en-US" sz="1800" b="0" i="0" u="none" strike="noStrike" baseline="0" dirty="0">
                <a:solidFill>
                  <a:srgbClr val="221E1F"/>
                </a:solidFill>
                <a:latin typeface="Calibri" panose="020F0502020204030204" pitchFamily="34" charset="0"/>
              </a:rPr>
              <a:t> </a:t>
            </a:r>
          </a:p>
          <a:p>
            <a:endParaRPr lang="en-US" sz="1800" b="0" i="0" u="none" strike="noStrike" baseline="0" dirty="0">
              <a:solidFill>
                <a:srgbClr val="221E1F"/>
              </a:solidFill>
              <a:latin typeface="Calibri" panose="020F0502020204030204" pitchFamily="34" charset="0"/>
            </a:endParaRPr>
          </a:p>
          <a:p>
            <a:endParaRPr lang="en-US" dirty="0"/>
          </a:p>
        </p:txBody>
      </p:sp>
      <p:pic>
        <p:nvPicPr>
          <p:cNvPr id="10" name="Content Placeholder 9">
            <a:extLst>
              <a:ext uri="{FF2B5EF4-FFF2-40B4-BE49-F238E27FC236}">
                <a16:creationId xmlns:a16="http://schemas.microsoft.com/office/drawing/2014/main" id="{C3022619-ABD1-BF3C-F7D9-E56C642C5D22}"/>
              </a:ext>
            </a:extLst>
          </p:cNvPr>
          <p:cNvPicPr>
            <a:picLocks noGrp="1" noChangeAspect="1"/>
          </p:cNvPicPr>
          <p:nvPr>
            <p:ph sz="quarter" idx="4"/>
          </p:nvPr>
        </p:nvPicPr>
        <p:blipFill>
          <a:blip r:embed="rId2"/>
          <a:stretch>
            <a:fillRect/>
          </a:stretch>
        </p:blipFill>
        <p:spPr>
          <a:xfrm>
            <a:off x="5569201" y="2293005"/>
            <a:ext cx="4186237" cy="2271990"/>
          </a:xfrm>
        </p:spPr>
      </p:pic>
      <p:pic>
        <p:nvPicPr>
          <p:cNvPr id="5" name="Picture 4">
            <a:extLst>
              <a:ext uri="{FF2B5EF4-FFF2-40B4-BE49-F238E27FC236}">
                <a16:creationId xmlns:a16="http://schemas.microsoft.com/office/drawing/2014/main" id="{AB6227B5-E248-142D-BFB5-C9E7938E592F}"/>
              </a:ext>
            </a:extLst>
          </p:cNvPr>
          <p:cNvPicPr>
            <a:picLocks noChangeAspect="1"/>
          </p:cNvPicPr>
          <p:nvPr/>
        </p:nvPicPr>
        <p:blipFill>
          <a:blip r:embed="rId3"/>
          <a:stretch>
            <a:fillRect/>
          </a:stretch>
        </p:blipFill>
        <p:spPr>
          <a:xfrm>
            <a:off x="5277488" y="2484100"/>
            <a:ext cx="4769661" cy="2158218"/>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Currently we are heavy in support staff which is causing higher personnel expenses. We plan to add techs but limit support staff which will increase our gross profit. Our future expansion plan happening early August will add 13 bays, resulting in an increased team size but individual bays so that our techs can be as efficient as possible. We will Advertise to lost and prospect as well as conquest competitor customer bases. We wil</a:t>
            </a:r>
            <a:r>
              <a:rPr lang="en-US" dirty="0">
                <a:solidFill>
                  <a:srgbClr val="221E1F"/>
                </a:solidFill>
                <a:latin typeface="Calibri" panose="020F0502020204030204" pitchFamily="34" charset="0"/>
              </a:rPr>
              <a:t>l monitor personnel expenses moving forward to make sure that our sales and gross numbers are in line. </a:t>
            </a:r>
            <a:endParaRPr lang="en-US" sz="1800" b="0" i="0" u="none" strike="noStrike" baseline="0" dirty="0">
              <a:solidFill>
                <a:srgbClr val="221E1F"/>
              </a:solidFill>
              <a:latin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id="{C2A3775D-51A5-D12F-8A3D-32A5B63F1D82}"/>
              </a:ext>
            </a:extLst>
          </p:cNvPr>
          <p:cNvPicPr>
            <a:picLocks noGrp="1" noChangeAspect="1"/>
          </p:cNvPicPr>
          <p:nvPr>
            <p:ph sz="half" idx="2"/>
          </p:nvPr>
        </p:nvPicPr>
        <p:blipFill>
          <a:blip r:embed="rId2"/>
          <a:stretch>
            <a:fillRect/>
          </a:stretch>
        </p:blipFill>
        <p:spPr>
          <a:xfrm>
            <a:off x="5089525" y="2439501"/>
            <a:ext cx="4184650" cy="3323610"/>
          </a:xfrm>
        </p:spPr>
      </p:pic>
      <p:pic>
        <p:nvPicPr>
          <p:cNvPr id="5" name="Picture 4">
            <a:extLst>
              <a:ext uri="{FF2B5EF4-FFF2-40B4-BE49-F238E27FC236}">
                <a16:creationId xmlns:a16="http://schemas.microsoft.com/office/drawing/2014/main" id="{F03A8042-F09D-9C40-EF76-6BC919662F1A}"/>
              </a:ext>
            </a:extLst>
          </p:cNvPr>
          <p:cNvPicPr>
            <a:picLocks noChangeAspect="1"/>
          </p:cNvPicPr>
          <p:nvPr/>
        </p:nvPicPr>
        <p:blipFill>
          <a:blip r:embed="rId3"/>
          <a:stretch>
            <a:fillRect/>
          </a:stretch>
        </p:blipFill>
        <p:spPr>
          <a:xfrm>
            <a:off x="5089525" y="2439501"/>
            <a:ext cx="4184035" cy="3301807"/>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We currently have some bays with two techs working in them, resulting in a lower proficiency. Moving forward we will have every bay with a productive tech working it. We currently have techs enrolled in our Luther Technical Training Program to become skilled enough to fill the new shop. They will also be cross-trained so that they can work on multiple degrees of jobs. We will run our proficiency report to monitor techs and make sure our Service Manager is doing one-on-ones weekly to hold techs and advisors accountable.</a:t>
            </a:r>
            <a:endParaRPr lang="en-US" sz="1800" b="0" i="0" u="none" strike="noStrike" baseline="0" dirty="0">
              <a:solidFill>
                <a:srgbClr val="221E1F"/>
              </a:solidFill>
              <a:latin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id="{D4C80DC3-BDC2-5C76-B2D1-6B01142DEC0F}"/>
              </a:ext>
            </a:extLst>
          </p:cNvPr>
          <p:cNvPicPr>
            <a:picLocks noGrp="1" noChangeAspect="1"/>
          </p:cNvPicPr>
          <p:nvPr>
            <p:ph sz="half" idx="2"/>
          </p:nvPr>
        </p:nvPicPr>
        <p:blipFill>
          <a:blip r:embed="rId2"/>
          <a:stretch>
            <a:fillRect/>
          </a:stretch>
        </p:blipFill>
        <p:spPr>
          <a:xfrm>
            <a:off x="4975668" y="1930400"/>
            <a:ext cx="4184650" cy="3403434"/>
          </a:xfrm>
        </p:spPr>
      </p:pic>
      <p:pic>
        <p:nvPicPr>
          <p:cNvPr id="5" name="Picture 4">
            <a:extLst>
              <a:ext uri="{FF2B5EF4-FFF2-40B4-BE49-F238E27FC236}">
                <a16:creationId xmlns:a16="http://schemas.microsoft.com/office/drawing/2014/main" id="{08ADF50F-F7CC-FD76-21BD-D18A8F097BD7}"/>
              </a:ext>
            </a:extLst>
          </p:cNvPr>
          <p:cNvPicPr>
            <a:picLocks noChangeAspect="1"/>
          </p:cNvPicPr>
          <p:nvPr/>
        </p:nvPicPr>
        <p:blipFill>
          <a:blip r:embed="rId3"/>
          <a:stretch>
            <a:fillRect/>
          </a:stretch>
        </p:blipFill>
        <p:spPr>
          <a:xfrm>
            <a:off x="4975668" y="1945034"/>
            <a:ext cx="4777932" cy="3887684"/>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In our Subaru building we have limited bay space. We have stacked techs in some bays as well as teams working in different shifts in order to maximize what we currently have. That has made it so that we have had a bit of a stall in advertising and marketing so that we don’t market to all these customers that we cannot service in a decent time. We are adding 13 bays and 1 alignment rack which is happening like I said before, in early August of this year. To evaluate this, we will monitor additional hours and our rate of increase as we add more business. </a:t>
            </a:r>
          </a:p>
          <a:p>
            <a:endParaRPr lang="en-US" dirty="0"/>
          </a:p>
        </p:txBody>
      </p:sp>
      <p:pic>
        <p:nvPicPr>
          <p:cNvPr id="6" name="Content Placeholder 5">
            <a:extLst>
              <a:ext uri="{FF2B5EF4-FFF2-40B4-BE49-F238E27FC236}">
                <a16:creationId xmlns:a16="http://schemas.microsoft.com/office/drawing/2014/main" id="{681EB027-545B-A4F6-0B0F-100EA5E6CAB4}"/>
              </a:ext>
            </a:extLst>
          </p:cNvPr>
          <p:cNvPicPr>
            <a:picLocks noGrp="1" noChangeAspect="1"/>
          </p:cNvPicPr>
          <p:nvPr>
            <p:ph sz="half" idx="2"/>
          </p:nvPr>
        </p:nvPicPr>
        <p:blipFill>
          <a:blip r:embed="rId2"/>
          <a:stretch>
            <a:fillRect/>
          </a:stretch>
        </p:blipFill>
        <p:spPr>
          <a:xfrm>
            <a:off x="5614987" y="2196306"/>
            <a:ext cx="3133725" cy="3810000"/>
          </a:xfrm>
        </p:spPr>
      </p:pic>
      <p:pic>
        <p:nvPicPr>
          <p:cNvPr id="5" name="Picture 4">
            <a:extLst>
              <a:ext uri="{FF2B5EF4-FFF2-40B4-BE49-F238E27FC236}">
                <a16:creationId xmlns:a16="http://schemas.microsoft.com/office/drawing/2014/main" id="{882E9102-D1CA-0CE5-BAFB-62B43BACAAF6}"/>
              </a:ext>
            </a:extLst>
          </p:cNvPr>
          <p:cNvPicPr>
            <a:picLocks noChangeAspect="1"/>
          </p:cNvPicPr>
          <p:nvPr/>
        </p:nvPicPr>
        <p:blipFill>
          <a:blip r:embed="rId3"/>
          <a:stretch>
            <a:fillRect/>
          </a:stretch>
        </p:blipFill>
        <p:spPr>
          <a:xfrm>
            <a:off x="5614987" y="2217360"/>
            <a:ext cx="3133725" cy="3769745"/>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85000" lnSpcReduction="20000"/>
          </a:bodyPr>
          <a:lstStyle/>
          <a:p>
            <a:r>
              <a:rPr lang="en-US" dirty="0"/>
              <a:t>We spoke and took a look at what our analysis showed. We know that we do a ton of express business as we sell a high volume of new cars. We have had training sessions with our advisors in terms of their “selling”. We have though, seen an increase in multiple line RO’s since implementing video MPIS. This has made it much easier to sell a job that a customer can see with their own eyes. Once we have our new space that will focus a lot on express business, we will be able to put a larger focus on our M and R fields to maximize GP retention on jobs. With having so many Subaru stores in a 30 miles radius, those jobs have sometimes gone elsewhere due to scheduling. That should not be the case moving forward after the start of the new year. </a:t>
            </a:r>
          </a:p>
        </p:txBody>
      </p:sp>
      <p:pic>
        <p:nvPicPr>
          <p:cNvPr id="6" name="Content Placeholder 5">
            <a:extLst>
              <a:ext uri="{FF2B5EF4-FFF2-40B4-BE49-F238E27FC236}">
                <a16:creationId xmlns:a16="http://schemas.microsoft.com/office/drawing/2014/main" id="{7D7FBF6D-1B6B-4091-9ABF-B967D33EAC3F}"/>
              </a:ext>
            </a:extLst>
          </p:cNvPr>
          <p:cNvPicPr>
            <a:picLocks noGrp="1" noChangeAspect="1"/>
          </p:cNvPicPr>
          <p:nvPr>
            <p:ph sz="half" idx="2"/>
          </p:nvPr>
        </p:nvPicPr>
        <p:blipFill>
          <a:blip r:embed="rId2"/>
          <a:srcRect/>
          <a:stretch/>
        </p:blipFill>
        <p:spPr>
          <a:xfrm>
            <a:off x="6096000" y="1478287"/>
            <a:ext cx="4184650" cy="4447526"/>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State of the Art equipment</a:t>
            </a:r>
          </a:p>
          <a:p>
            <a:r>
              <a:rPr lang="en-US" dirty="0"/>
              <a:t>Luther Direct- offering pickup and drop off for customers</a:t>
            </a:r>
          </a:p>
          <a:p>
            <a:r>
              <a:rPr lang="en-US" dirty="0"/>
              <a:t>Employee Cross Training</a:t>
            </a:r>
          </a:p>
          <a:p>
            <a:r>
              <a:rPr lang="en-US" dirty="0"/>
              <a:t>Pushing express and light duty techs to obtain higher certification</a:t>
            </a:r>
          </a:p>
          <a:p>
            <a:r>
              <a:rPr lang="en-US" dirty="0"/>
              <a:t>Partnership with local Community College for tech placements</a:t>
            </a:r>
          </a:p>
          <a:p>
            <a:r>
              <a:rPr lang="en-US" dirty="0"/>
              <a:t>CSI</a:t>
            </a:r>
          </a:p>
          <a:p>
            <a:r>
              <a:rPr lang="en-US" dirty="0"/>
              <a:t>Very loyal customers which stems from good CSI and brand loyalty</a:t>
            </a:r>
          </a:p>
          <a:p>
            <a:endParaRPr lang="en-US" dirty="0"/>
          </a:p>
          <a:p>
            <a:endParaRPr lang="en-US" dirty="0"/>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Limited Shop Stalls</a:t>
            </a:r>
          </a:p>
          <a:p>
            <a:r>
              <a:rPr lang="en-US" dirty="0"/>
              <a:t>Union Shop (have to train techs, harder to recruit experienced techs)</a:t>
            </a:r>
          </a:p>
          <a:p>
            <a:r>
              <a:rPr lang="en-US" dirty="0"/>
              <a:t>EV trained technicians</a:t>
            </a:r>
          </a:p>
          <a:p>
            <a:r>
              <a:rPr lang="en-US" dirty="0"/>
              <a:t>Newer to video MPI</a:t>
            </a:r>
          </a:p>
          <a:p>
            <a:r>
              <a:rPr lang="en-US" dirty="0"/>
              <a:t>Somewhat stale in marketing currently until expansion is closer to being completed</a:t>
            </a:r>
          </a:p>
          <a:p>
            <a:pPr marL="0" indent="0">
              <a:buNone/>
            </a:pPr>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3274</TotalTime>
  <Words>1716</Words>
  <Application>Microsoft Office PowerPoint</Application>
  <PresentationFormat>Widescreen</PresentationFormat>
  <Paragraphs>101</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landon medvec</cp:lastModifiedBy>
  <cp:revision>18</cp:revision>
  <dcterms:created xsi:type="dcterms:W3CDTF">2022-12-04T13:10:55Z</dcterms:created>
  <dcterms:modified xsi:type="dcterms:W3CDTF">2024-07-24T21:22:15Z</dcterms:modified>
</cp:coreProperties>
</file>