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9" d="100"/>
          <a:sy n="69" d="100"/>
        </p:scale>
        <p:origin x="55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477898"/>
            <a:ext cx="7766936" cy="1646302"/>
          </a:xfrm>
        </p:spPr>
        <p:txBody>
          <a:bodyPr/>
          <a:lstStyle/>
          <a:p>
            <a:r>
              <a:rPr lang="en-US" dirty="0">
                <a:solidFill>
                  <a:srgbClr val="00CCFF"/>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276600"/>
            <a:ext cx="7766936" cy="1096899"/>
          </a:xfrm>
        </p:spPr>
        <p:txBody>
          <a:bodyPr>
            <a:normAutofit lnSpcReduction="10000"/>
          </a:bodyPr>
          <a:lstStyle/>
          <a:p>
            <a:pPr algn="ctr"/>
            <a:r>
              <a:rPr lang="en-US" sz="3200" dirty="0"/>
              <a:t>Service Department</a:t>
            </a:r>
          </a:p>
          <a:p>
            <a:pPr algn="ctr"/>
            <a:r>
              <a:rPr lang="en-US" sz="3200" dirty="0"/>
              <a:t>Toyota Arecibo</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600" dirty="0"/>
              <a:t>Opportunities</a:t>
            </a:r>
          </a:p>
          <a:p>
            <a:r>
              <a:rPr lang="en-US" sz="1600" dirty="0"/>
              <a:t>1. To increase the efficiency of the workshop.</a:t>
            </a:r>
          </a:p>
          <a:p>
            <a:r>
              <a:rPr lang="en-US" sz="1600" dirty="0"/>
              <a:t>2. Increase facility utilization.</a:t>
            </a:r>
          </a:p>
          <a:p>
            <a:r>
              <a:rPr lang="en-US" sz="1600" dirty="0"/>
              <a:t>3. Our Primary Market Area (PMA) has 9,000 registered Toyota's.</a:t>
            </a:r>
          </a:p>
          <a:p>
            <a:r>
              <a:rPr lang="en-US" sz="1600" dirty="0"/>
              <a:t>4. Reach out customer to those who have not yet completed their complimentary  	    	  service (Total Care).</a:t>
            </a:r>
          </a:p>
          <a:p>
            <a:r>
              <a:rPr lang="en-US" sz="1600" dirty="0"/>
              <a:t>5. Increase recruitment of maintenance technicians.</a:t>
            </a:r>
          </a:p>
          <a:p>
            <a:endParaRPr lang="en-US" sz="1600"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Increase in the price of parts.</a:t>
            </a:r>
          </a:p>
          <a:p>
            <a:r>
              <a:rPr lang="en-US" dirty="0"/>
              <a:t>2. Increase in minimum wage.</a:t>
            </a:r>
          </a:p>
          <a:p>
            <a:r>
              <a:rPr lang="en-US" dirty="0"/>
              <a:t>3. New competitors near the dealership.</a:t>
            </a:r>
          </a:p>
          <a:p>
            <a:r>
              <a:rPr lang="en-US" dirty="0"/>
              <a:t>4. Length of sales skills training for service advisors.</a:t>
            </a:r>
          </a:p>
          <a:p>
            <a:r>
              <a:rPr lang="en-US" dirty="0"/>
              <a:t>5. Time required to process documents and review warranty fee.</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to achieve by December 31, 2024</a:t>
            </a:r>
          </a:p>
          <a:p>
            <a:r>
              <a:rPr lang="en-US" dirty="0"/>
              <a:t>Improve customer satisfaction score from 4.5 to 4.8 by December 31, 2024.</a:t>
            </a:r>
          </a:p>
          <a:p>
            <a:r>
              <a:rPr lang="en-US" dirty="0"/>
              <a:t>Increase the average hours sold per RO from 1.15 to 1.5.</a:t>
            </a:r>
          </a:p>
          <a:p>
            <a:r>
              <a:rPr lang="en-US" dirty="0"/>
              <a:t>Increase the number of monthly service appointments from 1,200 to 1,500.</a:t>
            </a:r>
          </a:p>
          <a:p>
            <a:r>
              <a:rPr lang="en-US" dirty="0"/>
              <a:t>Increase customer-paid labor for three-year units from 20% to 40%.</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Strategies</a:t>
            </a:r>
          </a:p>
          <a:p>
            <a:r>
              <a:rPr lang="en-US" dirty="0"/>
              <a:t>Social Media: We will launch an intense campaign for 2 to 3 months, publishing maintenance and repair promotions.</a:t>
            </a:r>
          </a:p>
          <a:p>
            <a:endParaRPr lang="en-US" dirty="0"/>
          </a:p>
          <a:p>
            <a:r>
              <a:rPr lang="en-US" dirty="0"/>
              <a:t>Google and YouTube: We will run an aggressive campaign, highlighting videos of our technicians performing repairs, underlining that they are certified by the manufacturer.</a:t>
            </a:r>
          </a:p>
          <a:p>
            <a:endParaRPr lang="en-US" dirty="0"/>
          </a:p>
          <a:p>
            <a:r>
              <a:rPr lang="en-US" dirty="0"/>
              <a:t>Email Marketing: We will create maintenance offers that will be massively sent to our customers via email through Auto Point.</a:t>
            </a:r>
          </a:p>
          <a:p>
            <a:endParaRPr lang="en-US" dirty="0"/>
          </a:p>
          <a:p>
            <a:r>
              <a:rPr lang="en-US" dirty="0"/>
              <a:t>Service Fairs: We will organize a service fair with the support of our business partners and sponsors to attract a large number of customers and increase traffic at the dealership.</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  Social media advertising:</a:t>
            </a:r>
          </a:p>
          <a:p>
            <a:pPr lvl="1"/>
            <a:r>
              <a:rPr lang="en-US" dirty="0"/>
              <a:t>Set budget for Facebook and Instagram ads.</a:t>
            </a:r>
          </a:p>
          <a:p>
            <a:pPr lvl="1"/>
            <a:r>
              <a:rPr lang="en-US" dirty="0"/>
              <a:t>We will publish attractive ads with competitive service offers and maintenance.</a:t>
            </a:r>
          </a:p>
          <a:p>
            <a:pPr lvl="1"/>
            <a:r>
              <a:rPr lang="en-US" dirty="0"/>
              <a:t>We will define the audience based on geographic data.</a:t>
            </a:r>
          </a:p>
          <a:p>
            <a:r>
              <a:rPr lang="en-US" dirty="0"/>
              <a:t>Google Ads</a:t>
            </a:r>
          </a:p>
          <a:p>
            <a:r>
              <a:rPr lang="en-US" dirty="0"/>
              <a:t>    Create attractive digital ads with maintenance offers.</a:t>
            </a:r>
          </a:p>
          <a:p>
            <a:r>
              <a:rPr lang="en-US" dirty="0"/>
              <a:t>    Define keywords for ads.</a:t>
            </a:r>
          </a:p>
          <a:p>
            <a:r>
              <a:rPr lang="en-US" dirty="0"/>
              <a:t>    Measure performance and optimize with keywords.</a:t>
            </a:r>
          </a:p>
          <a:p>
            <a:pPr lvl="1"/>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D3A25-C02C-7E85-C32B-9E05C5B94DC2}"/>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31FED7AA-67AA-6A8A-90CB-3F09C65C6FEA}"/>
              </a:ext>
            </a:extLst>
          </p:cNvPr>
          <p:cNvSpPr>
            <a:spLocks noGrp="1"/>
          </p:cNvSpPr>
          <p:nvPr>
            <p:ph idx="1"/>
          </p:nvPr>
        </p:nvSpPr>
        <p:spPr/>
        <p:txBody>
          <a:bodyPr/>
          <a:lstStyle/>
          <a:p>
            <a:r>
              <a:rPr lang="en-US" dirty="0"/>
              <a:t>Tactics</a:t>
            </a:r>
          </a:p>
          <a:p>
            <a:r>
              <a:rPr lang="en-US" dirty="0"/>
              <a:t>Auto Point:</a:t>
            </a:r>
          </a:p>
          <a:p>
            <a:pPr lvl="1"/>
            <a:r>
              <a:rPr lang="en-US" dirty="0"/>
              <a:t>Create list of inactive customers from our PMA.</a:t>
            </a:r>
          </a:p>
          <a:p>
            <a:pPr lvl="1"/>
            <a:r>
              <a:rPr lang="en-US" dirty="0"/>
              <a:t>Include calls in the follow-up of inactive customers.</a:t>
            </a:r>
          </a:p>
          <a:p>
            <a:pPr lvl="1"/>
            <a:r>
              <a:rPr lang="en-US" dirty="0"/>
              <a:t>Measure effort performance.</a:t>
            </a:r>
          </a:p>
        </p:txBody>
      </p:sp>
    </p:spTree>
    <p:extLst>
      <p:ext uri="{BB962C8B-B14F-4D97-AF65-F5344CB8AC3E}">
        <p14:creationId xmlns:p14="http://schemas.microsoft.com/office/powerpoint/2010/main" val="101272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2484106"/>
              </p:ext>
            </p:extLst>
          </p:nvPr>
        </p:nvGraphicFramePr>
        <p:xfrm>
          <a:off x="677334" y="1818624"/>
          <a:ext cx="9132492" cy="606776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Establishing Budget</a:t>
                      </a:r>
                    </a:p>
                    <a:p>
                      <a:endParaRPr lang="en-US" dirty="0"/>
                    </a:p>
                  </a:txBody>
                  <a:tcPr/>
                </a:tc>
                <a:tc>
                  <a:txBody>
                    <a:bodyPr/>
                    <a:lstStyle/>
                    <a:p>
                      <a:r>
                        <a:rPr lang="en-US" dirty="0"/>
                        <a:t>General Manager</a:t>
                      </a:r>
                    </a:p>
                  </a:txBody>
                  <a:tcPr/>
                </a:tc>
                <a:tc>
                  <a:txBody>
                    <a:bodyPr/>
                    <a:lstStyle/>
                    <a:p>
                      <a:r>
                        <a:rPr lang="en-US" dirty="0"/>
                        <a:t>July 15, 2024</a:t>
                      </a:r>
                    </a:p>
                  </a:txBody>
                  <a:tcPr/>
                </a:tc>
                <a:extLst>
                  <a:ext uri="{0D108BD9-81ED-4DB2-BD59-A6C34878D82A}">
                    <a16:rowId xmlns:a16="http://schemas.microsoft.com/office/drawing/2014/main" val="2400365483"/>
                  </a:ext>
                </a:extLst>
              </a:tr>
              <a:tr h="565004">
                <a:tc>
                  <a:txBody>
                    <a:bodyPr/>
                    <a:lstStyle/>
                    <a:p>
                      <a:r>
                        <a:rPr lang="en-US" dirty="0"/>
                        <a:t>Define goals and expectations with Team</a:t>
                      </a:r>
                    </a:p>
                    <a:p>
                      <a:endParaRPr lang="en-US" dirty="0"/>
                    </a:p>
                  </a:txBody>
                  <a:tcPr/>
                </a:tc>
                <a:tc>
                  <a:txBody>
                    <a:bodyPr/>
                    <a:lstStyle/>
                    <a:p>
                      <a:r>
                        <a:rPr lang="en-US" dirty="0"/>
                        <a:t>Service Manager</a:t>
                      </a:r>
                    </a:p>
                  </a:txBody>
                  <a:tcPr/>
                </a:tc>
                <a:tc>
                  <a:txBody>
                    <a:bodyPr/>
                    <a:lstStyle/>
                    <a:p>
                      <a:r>
                        <a:rPr lang="en-US" dirty="0"/>
                        <a:t>July 17, 2024</a:t>
                      </a:r>
                    </a:p>
                  </a:txBody>
                  <a:tcPr/>
                </a:tc>
                <a:extLst>
                  <a:ext uri="{0D108BD9-81ED-4DB2-BD59-A6C34878D82A}">
                    <a16:rowId xmlns:a16="http://schemas.microsoft.com/office/drawing/2014/main" val="107845787"/>
                  </a:ext>
                </a:extLst>
              </a:tr>
              <a:tr h="565004">
                <a:tc>
                  <a:txBody>
                    <a:bodyPr/>
                    <a:lstStyle/>
                    <a:p>
                      <a:r>
                        <a:rPr lang="en-US" dirty="0"/>
                        <a:t>Meeting with advertising agency</a:t>
                      </a:r>
                    </a:p>
                    <a:p>
                      <a:endParaRPr lang="en-US" dirty="0"/>
                    </a:p>
                  </a:txBody>
                  <a:tcPr/>
                </a:tc>
                <a:tc>
                  <a:txBody>
                    <a:bodyPr/>
                    <a:lstStyle/>
                    <a:p>
                      <a:r>
                        <a:rPr lang="en-US" dirty="0"/>
                        <a:t>SM, GM and Agency</a:t>
                      </a:r>
                    </a:p>
                  </a:txBody>
                  <a:tcPr/>
                </a:tc>
                <a:tc>
                  <a:txBody>
                    <a:bodyPr/>
                    <a:lstStyle/>
                    <a:p>
                      <a:r>
                        <a:rPr lang="en-US" dirty="0"/>
                        <a:t>July 18, 2024 – July 25, 2024</a:t>
                      </a:r>
                    </a:p>
                    <a:p>
                      <a:endParaRPr lang="en-US" dirty="0"/>
                    </a:p>
                  </a:txBody>
                  <a:tcPr/>
                </a:tc>
                <a:extLst>
                  <a:ext uri="{0D108BD9-81ED-4DB2-BD59-A6C34878D82A}">
                    <a16:rowId xmlns:a16="http://schemas.microsoft.com/office/drawing/2014/main" val="1530126605"/>
                  </a:ext>
                </a:extLst>
              </a:tr>
              <a:tr h="565004">
                <a:tc>
                  <a:txBody>
                    <a:bodyPr/>
                    <a:lstStyle/>
                    <a:p>
                      <a:r>
                        <a:rPr lang="en-US" dirty="0"/>
                        <a:t>Meeting with staff</a:t>
                      </a:r>
                    </a:p>
                    <a:p>
                      <a:endParaRPr lang="en-US" dirty="0"/>
                    </a:p>
                  </a:txBody>
                  <a:tcPr/>
                </a:tc>
                <a:tc>
                  <a:txBody>
                    <a:bodyPr/>
                    <a:lstStyle/>
                    <a:p>
                      <a:r>
                        <a:rPr lang="en-US" dirty="0"/>
                        <a:t>SM</a:t>
                      </a:r>
                    </a:p>
                  </a:txBody>
                  <a:tcPr/>
                </a:tc>
                <a:tc>
                  <a:txBody>
                    <a:bodyPr/>
                    <a:lstStyle/>
                    <a:p>
                      <a:r>
                        <a:rPr lang="en-US" dirty="0"/>
                        <a:t>July 30, 2024</a:t>
                      </a:r>
                    </a:p>
                  </a:txBody>
                  <a:tcPr/>
                </a:tc>
                <a:extLst>
                  <a:ext uri="{0D108BD9-81ED-4DB2-BD59-A6C34878D82A}">
                    <a16:rowId xmlns:a16="http://schemas.microsoft.com/office/drawing/2014/main" val="1950345431"/>
                  </a:ext>
                </a:extLst>
              </a:tr>
              <a:tr h="565004">
                <a:tc>
                  <a:txBody>
                    <a:bodyPr/>
                    <a:lstStyle/>
                    <a:p>
                      <a:r>
                        <a:rPr lang="en-US" dirty="0"/>
                        <a:t>Start</a:t>
                      </a:r>
                    </a:p>
                  </a:txBody>
                  <a:tcPr/>
                </a:tc>
                <a:tc>
                  <a:txBody>
                    <a:bodyPr/>
                    <a:lstStyle/>
                    <a:p>
                      <a:r>
                        <a:rPr lang="en-US" dirty="0"/>
                        <a:t>SM </a:t>
                      </a:r>
                    </a:p>
                  </a:txBody>
                  <a:tcPr/>
                </a:tc>
                <a:tc>
                  <a:txBody>
                    <a:bodyPr/>
                    <a:lstStyle/>
                    <a:p>
                      <a:r>
                        <a:rPr lang="en-US" dirty="0"/>
                        <a:t>August 1, 2024</a:t>
                      </a:r>
                    </a:p>
                  </a:txBody>
                  <a:tcPr/>
                </a:tc>
                <a:extLst>
                  <a:ext uri="{0D108BD9-81ED-4DB2-BD59-A6C34878D82A}">
                    <a16:rowId xmlns:a16="http://schemas.microsoft.com/office/drawing/2014/main" val="1960891333"/>
                  </a:ext>
                </a:extLst>
              </a:tr>
              <a:tr h="565004">
                <a:tc>
                  <a:txBody>
                    <a:bodyPr/>
                    <a:lstStyle/>
                    <a:p>
                      <a:r>
                        <a:rPr lang="en-US" dirty="0"/>
                        <a:t>Monitoring &amp; Evaluation</a:t>
                      </a:r>
                    </a:p>
                  </a:txBody>
                  <a:tcPr/>
                </a:tc>
                <a:tc>
                  <a:txBody>
                    <a:bodyPr/>
                    <a:lstStyle/>
                    <a:p>
                      <a:r>
                        <a:rPr lang="en-US" dirty="0"/>
                        <a:t>SM and GM</a:t>
                      </a:r>
                    </a:p>
                  </a:txBody>
                  <a:tcPr/>
                </a:tc>
                <a:tc>
                  <a:txBody>
                    <a:bodyPr/>
                    <a:lstStyle/>
                    <a:p>
                      <a:r>
                        <a:rPr lang="en-US" dirty="0"/>
                        <a:t>Track and assess progress every day to meet our goals by December 31,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The dealership leverages Auto Point for maintenance reminders and promotes services. Technicians earn $13.52/hour, to increase labor rates from $69.15 to $75/hour. Objectives include enhancing customer satisfaction, sales efficiency, and facility utilization. Key strategies involve intense social media campaigns, Google and YouTube ads, email Blast via Auto Point, and organizing service fairs. Goals include boosting customer satisfaction from 4.5 to 4.8, raising monthly service appointments from 1,200 to 1,500, and increasing average hours sold per repair order from 1.15 to 1.5 by December 31, 2024.</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just"/>
            <a:r>
              <a:rPr lang="en-US" sz="1800" b="0" i="0" u="none" strike="noStrike" baseline="0" dirty="0">
                <a:solidFill>
                  <a:schemeClr val="tx1"/>
                </a:solidFill>
                <a:latin typeface="Calibri" panose="020F0502020204030204" pitchFamily="34" charset="0"/>
              </a:rPr>
              <a:t>We have a maintenance reminder strategy through Auto Point, a loyalty </a:t>
            </a:r>
            <a:r>
              <a:rPr lang="en-US" dirty="0">
                <a:solidFill>
                  <a:schemeClr val="tx1"/>
                </a:solidFill>
                <a:latin typeface="Calibri" panose="020F0502020204030204" pitchFamily="34" charset="0"/>
              </a:rPr>
              <a:t>R</a:t>
            </a:r>
            <a:r>
              <a:rPr lang="en-US" sz="1800" b="0" i="0" u="none" strike="noStrike" baseline="0" dirty="0">
                <a:solidFill>
                  <a:schemeClr val="tx1"/>
                </a:solidFill>
                <a:latin typeface="Calibri" panose="020F0502020204030204" pitchFamily="34" charset="0"/>
              </a:rPr>
              <a:t>ewards </a:t>
            </a:r>
            <a:r>
              <a:rPr lang="en-US" dirty="0">
                <a:solidFill>
                  <a:schemeClr val="tx1"/>
                </a:solidFill>
                <a:latin typeface="Calibri" panose="020F0502020204030204" pitchFamily="34" charset="0"/>
              </a:rPr>
              <a:t>P</a:t>
            </a:r>
            <a:r>
              <a:rPr lang="en-US" sz="1800" b="0" i="0" u="none" strike="noStrike" baseline="0" dirty="0">
                <a:solidFill>
                  <a:schemeClr val="tx1"/>
                </a:solidFill>
                <a:latin typeface="Calibri" panose="020F0502020204030204" pitchFamily="34" charset="0"/>
              </a:rPr>
              <a:t>rogram, Facebook, and digital posts through the dealership's website. With Auto Point, we send emails and postcards during the first two years after the sale of the vehicle.</a:t>
            </a:r>
          </a:p>
          <a:p>
            <a:pPr algn="just"/>
            <a:r>
              <a:rPr lang="en-US" sz="1800" b="0" i="0" u="none" strike="noStrike" baseline="0" dirty="0">
                <a:solidFill>
                  <a:schemeClr val="tx1"/>
                </a:solidFill>
                <a:latin typeface="Calibri" panose="020F0502020204030204" pitchFamily="34" charset="0"/>
              </a:rPr>
              <a:t>On our Facebook and other digital media platforms, we post maintenance offers and additional services, such as tire balancing and alignment, every month. We also have an appointment department that is in charge of continuously following up with our customers, ensuring personalized attention.</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marL="0" indent="0" algn="just">
              <a:buNone/>
            </a:pPr>
            <a:r>
              <a:rPr lang="en-US" sz="1800" b="0" i="0" u="none" strike="noStrike" baseline="0" dirty="0">
                <a:solidFill>
                  <a:srgbClr val="221E1F"/>
                </a:solidFill>
                <a:latin typeface="Calibri" panose="020F0502020204030204" pitchFamily="34" charset="0"/>
              </a:rPr>
              <a:t>We pay our technicians an average of $16.74 per hour, which includes wages and commissions. This payment represents 21.95% of our labor costs. We currently charge a variable rate of $69.15 per hour for labor. Our goal is to increase this rate to an average of $75 per hour. To achieve this, we need to improve both the customer-paid rates and the warranty-paid rates.</a:t>
            </a:r>
          </a:p>
          <a:p>
            <a:endParaRPr lang="en-US" dirty="0"/>
          </a:p>
        </p:txBody>
      </p:sp>
      <p:pic>
        <p:nvPicPr>
          <p:cNvPr id="8" name="Content Placeholder 7">
            <a:extLst>
              <a:ext uri="{FF2B5EF4-FFF2-40B4-BE49-F238E27FC236}">
                <a16:creationId xmlns:a16="http://schemas.microsoft.com/office/drawing/2014/main" id="{FC64AD97-72C6-76FD-E419-D889FBC92629}"/>
              </a:ext>
            </a:extLst>
          </p:cNvPr>
          <p:cNvPicPr>
            <a:picLocks noGrp="1" noChangeAspect="1"/>
          </p:cNvPicPr>
          <p:nvPr>
            <p:ph sz="quarter" idx="4"/>
          </p:nvPr>
        </p:nvPicPr>
        <p:blipFill>
          <a:blip r:embed="rId2"/>
          <a:stretch>
            <a:fillRect/>
          </a:stretch>
        </p:blipFill>
        <p:spPr>
          <a:xfrm>
            <a:off x="5031716" y="2086491"/>
            <a:ext cx="4186237" cy="2343339"/>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r>
              <a:rPr lang="en-US" sz="1800" b="0" i="0" u="none" strike="noStrike" baseline="0" dirty="0">
                <a:solidFill>
                  <a:srgbClr val="221E1F"/>
                </a:solidFill>
                <a:latin typeface="Calibri" panose="020F0502020204030204" pitchFamily="34" charset="0"/>
              </a:rPr>
              <a:t>Selling expense represents 33.80% instead of 24%. According to the NADA guide, operating expenses are 23.83% instead of 20%, and overhead expenses are 42.88% instead of 37%. We need to review these expense accounts in detail and simultaneously increase the volume of sales in services.</a:t>
            </a:r>
            <a:endParaRPr lang="en-US" dirty="0"/>
          </a:p>
        </p:txBody>
      </p:sp>
      <p:pic>
        <p:nvPicPr>
          <p:cNvPr id="7" name="Content Placeholder 6">
            <a:extLst>
              <a:ext uri="{FF2B5EF4-FFF2-40B4-BE49-F238E27FC236}">
                <a16:creationId xmlns:a16="http://schemas.microsoft.com/office/drawing/2014/main" id="{DD4FA87A-A831-9B70-6378-C74B1B14AFFA}"/>
              </a:ext>
            </a:extLst>
          </p:cNvPr>
          <p:cNvPicPr>
            <a:picLocks noGrp="1" noChangeAspect="1"/>
          </p:cNvPicPr>
          <p:nvPr>
            <p:ph sz="half" idx="2"/>
          </p:nvPr>
        </p:nvPicPr>
        <p:blipFill>
          <a:blip r:embed="rId2"/>
          <a:stretch>
            <a:fillRect/>
          </a:stretch>
        </p:blipFill>
        <p:spPr>
          <a:xfrm>
            <a:off x="5089352" y="1978836"/>
            <a:ext cx="4184650" cy="3424324"/>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55291" y="1722204"/>
            <a:ext cx="4184035" cy="388077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pPr algn="just"/>
            <a:r>
              <a:rPr lang="en-US" dirty="0"/>
              <a:t>It is important to mention that our proficiency is close to 100%. To reach 125%, we will collaborate with the BDC department to increase the number of daily appointments. We will also train service advisors in sales techniques, to increase additional sales and hours per repair order. In addition, we will develop an advertising strategy on Facebook and other traditional media to promote the sale of maintenance parts such as batteries, wipers, brake pads, and filters.</a:t>
            </a:r>
          </a:p>
          <a:p>
            <a:endParaRPr lang="en-US" dirty="0"/>
          </a:p>
        </p:txBody>
      </p:sp>
      <p:pic>
        <p:nvPicPr>
          <p:cNvPr id="7" name="Content Placeholder 6">
            <a:extLst>
              <a:ext uri="{FF2B5EF4-FFF2-40B4-BE49-F238E27FC236}">
                <a16:creationId xmlns:a16="http://schemas.microsoft.com/office/drawing/2014/main" id="{D09F55B8-A7BA-CC6E-1F69-D51BE6D92AA8}"/>
              </a:ext>
            </a:extLst>
          </p:cNvPr>
          <p:cNvPicPr>
            <a:picLocks noGrp="1" noChangeAspect="1"/>
          </p:cNvPicPr>
          <p:nvPr>
            <p:ph sz="half" idx="2"/>
          </p:nvPr>
        </p:nvPicPr>
        <p:blipFill>
          <a:blip r:embed="rId2"/>
          <a:stretch>
            <a:fillRect/>
          </a:stretch>
        </p:blipFill>
        <p:spPr>
          <a:xfrm>
            <a:off x="5089352" y="1930400"/>
            <a:ext cx="4184650" cy="359843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lstStyle/>
          <a:p>
            <a:pPr algn="l"/>
            <a:endParaRPr lang="en-US" sz="1800" b="0" i="0" u="none" strike="noStrike" baseline="0" dirty="0">
              <a:solidFill>
                <a:srgbClr val="000000"/>
              </a:solidFill>
              <a:latin typeface="Calibri" panose="020F0502020204030204" pitchFamily="34" charset="0"/>
            </a:endParaRPr>
          </a:p>
          <a:p>
            <a:pPr algn="just"/>
            <a:r>
              <a:rPr lang="en-US" sz="1800" b="0" i="0" u="none" strike="noStrike" baseline="0" dirty="0">
                <a:solidFill>
                  <a:srgbClr val="221E1F"/>
                </a:solidFill>
                <a:latin typeface="Calibri" panose="020F0502020204030204" pitchFamily="34" charset="0"/>
              </a:rPr>
              <a:t>Our strategy to improve facility utilization includes hiring three more technicians to form a team of 10, improving their skills, implementing a training plan, and motivating them with performance-based incentives.</a:t>
            </a:r>
            <a:endParaRPr lang="en-US" dirty="0"/>
          </a:p>
        </p:txBody>
      </p:sp>
      <p:pic>
        <p:nvPicPr>
          <p:cNvPr id="12" name="Content Placeholder 11">
            <a:extLst>
              <a:ext uri="{FF2B5EF4-FFF2-40B4-BE49-F238E27FC236}">
                <a16:creationId xmlns:a16="http://schemas.microsoft.com/office/drawing/2014/main" id="{F43D4CDB-F36B-B4B2-D43A-D023CA7BCA46}"/>
              </a:ext>
            </a:extLst>
          </p:cNvPr>
          <p:cNvPicPr>
            <a:picLocks noGrp="1" noChangeAspect="1"/>
          </p:cNvPicPr>
          <p:nvPr>
            <p:ph sz="half" idx="2"/>
          </p:nvPr>
        </p:nvPicPr>
        <p:blipFill>
          <a:blip r:embed="rId2"/>
          <a:stretch>
            <a:fillRect/>
          </a:stretch>
        </p:blipFill>
        <p:spPr>
          <a:xfrm>
            <a:off x="5203519" y="1930400"/>
            <a:ext cx="3288650" cy="4151784"/>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a:bodyPr>
          <a:lstStyle/>
          <a:p>
            <a:r>
              <a:rPr lang="en-US" sz="1400" dirty="0"/>
              <a:t>Currently, 86.35% of the jobs in our service department are competitive manufacturer-required maintenance, while only 13.65% are repairs. This results in our effective labor rate being $4.68 below guidance. Our goal is to increase the effective labor rate to $75.00 in the short term. Presently, our labor cost per technician is $16.76.</a:t>
            </a:r>
          </a:p>
          <a:p>
            <a:r>
              <a:rPr lang="en-US" sz="1400" dirty="0"/>
              <a:t>Additionally, 65% of repair orders include only one line of work. Notably, 50% of the vehicles entering the shop are more than three years old. This represents a significant opportunity to improve the average sales per repair order and the effective labor rate further.</a:t>
            </a:r>
          </a:p>
        </p:txBody>
      </p:sp>
      <p:pic>
        <p:nvPicPr>
          <p:cNvPr id="8" name="Content Placeholder 7">
            <a:extLst>
              <a:ext uri="{FF2B5EF4-FFF2-40B4-BE49-F238E27FC236}">
                <a16:creationId xmlns:a16="http://schemas.microsoft.com/office/drawing/2014/main" id="{7AA8DD35-F26A-DA57-1924-E08DFAEEDBE6}"/>
              </a:ext>
            </a:extLst>
          </p:cNvPr>
          <p:cNvPicPr>
            <a:picLocks noGrp="1" noChangeAspect="1"/>
          </p:cNvPicPr>
          <p:nvPr>
            <p:ph sz="half" idx="2"/>
          </p:nvPr>
        </p:nvPicPr>
        <p:blipFill>
          <a:blip r:embed="rId2"/>
          <a:stretch>
            <a:fillRect/>
          </a:stretch>
        </p:blipFill>
        <p:spPr>
          <a:xfrm>
            <a:off x="5089525" y="2336176"/>
            <a:ext cx="4184650" cy="3530260"/>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700" dirty="0"/>
              <a:t>Strengths</a:t>
            </a:r>
          </a:p>
          <a:p>
            <a:r>
              <a:rPr lang="en-US" sz="1700" dirty="0"/>
              <a:t>1. We have a highly experienced brand staff.  </a:t>
            </a:r>
          </a:p>
          <a:p>
            <a:r>
              <a:rPr lang="en-US" sz="1700" dirty="0"/>
              <a:t>2. We are known for providing excellent customer service.</a:t>
            </a:r>
            <a:endParaRPr lang="es-ES" sz="1700" dirty="0"/>
          </a:p>
          <a:p>
            <a:r>
              <a:rPr lang="en-US" sz="1700" dirty="0"/>
              <a:t>3. All our technicians are certified by Toyota.</a:t>
            </a:r>
          </a:p>
          <a:p>
            <a:r>
              <a:rPr lang="en-US" sz="1700" dirty="0"/>
              <a:t>4. Our staff is committed to providing quality service to our customers.</a:t>
            </a:r>
          </a:p>
          <a:p>
            <a:r>
              <a:rPr lang="en-US" sz="1700" dirty="0"/>
              <a:t>5. The percentage of gross per technician is within the guidelines</a:t>
            </a:r>
            <a:r>
              <a:rPr lang="es-ES" sz="1700" dirty="0"/>
              <a:t>.</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37143"/>
            <a:ext cx="8596668" cy="3880773"/>
          </a:xfrm>
        </p:spPr>
        <p:txBody>
          <a:bodyPr>
            <a:normAutofit/>
          </a:bodyPr>
          <a:lstStyle/>
          <a:p>
            <a:r>
              <a:rPr lang="en-US" sz="1600" dirty="0"/>
              <a:t>Weaknesses</a:t>
            </a:r>
          </a:p>
          <a:p>
            <a:r>
              <a:rPr lang="en-US" sz="1600" dirty="0"/>
              <a:t>1. The service department fails to sell all the hours it has available.</a:t>
            </a:r>
          </a:p>
          <a:p>
            <a:r>
              <a:rPr lang="en-US" sz="1600" dirty="0"/>
              <a:t>2. There is an average sale of 1.15 hours per repair order.</a:t>
            </a:r>
          </a:p>
          <a:p>
            <a:r>
              <a:rPr lang="en-US" sz="1600" dirty="0"/>
              <a:t>3. Multi-point inspection is not performed on workshop vehicles 100% of the time.</a:t>
            </a:r>
          </a:p>
          <a:p>
            <a:pPr>
              <a:buFont typeface="+mj-lt"/>
              <a:buAutoNum type="arabicPeriod"/>
            </a:pPr>
            <a:r>
              <a:rPr lang="en-US" sz="1600" dirty="0"/>
              <a:t>4. Provides service advisors with training in sales techniques.</a:t>
            </a:r>
          </a:p>
          <a:p>
            <a:pPr>
              <a:buFont typeface="+mj-lt"/>
              <a:buAutoNum type="arabicPeriod"/>
            </a:pPr>
            <a:r>
              <a:rPr lang="en-US" sz="1600" dirty="0"/>
              <a:t>5. The Business Development Center staff does not make enough outbound calls to</a:t>
            </a:r>
          </a:p>
          <a:p>
            <a:pPr marL="457200" lvl="1" indent="0">
              <a:buNone/>
            </a:pPr>
            <a:r>
              <a:rPr lang="en-US" dirty="0"/>
              <a:t>   schedule new appointments.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3733</TotalTime>
  <Words>1213</Words>
  <Application>Microsoft Office PowerPoint</Application>
  <PresentationFormat>Widescreen</PresentationFormat>
  <Paragraphs>105</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NATALIA  ORTIZ MARQUEZ</cp:lastModifiedBy>
  <cp:revision>44</cp:revision>
  <dcterms:created xsi:type="dcterms:W3CDTF">2022-12-04T13:10:55Z</dcterms:created>
  <dcterms:modified xsi:type="dcterms:W3CDTF">2024-07-12T02:32:16Z</dcterms:modified>
</cp:coreProperties>
</file>