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5" r:id="rId1"/>
  </p:sldMasterIdLst>
  <p:notesMasterIdLst>
    <p:notesMasterId r:id="rId18"/>
  </p:notesMasterIdLst>
  <p:sldIdLst>
    <p:sldId id="279" r:id="rId2"/>
    <p:sldId id="313" r:id="rId3"/>
    <p:sldId id="314" r:id="rId4"/>
    <p:sldId id="315" r:id="rId5"/>
    <p:sldId id="316" r:id="rId6"/>
    <p:sldId id="317" r:id="rId7"/>
    <p:sldId id="318" r:id="rId8"/>
    <p:sldId id="312" r:id="rId9"/>
    <p:sldId id="319" r:id="rId10"/>
    <p:sldId id="320" r:id="rId11"/>
    <p:sldId id="321" r:id="rId12"/>
    <p:sldId id="322" r:id="rId13"/>
    <p:sldId id="323" r:id="rId14"/>
    <p:sldId id="324" r:id="rId15"/>
    <p:sldId id="325" r:id="rId16"/>
    <p:sldId id="326"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DDA147"/>
    <a:srgbClr val="B54C2D"/>
    <a:srgbClr val="B66952"/>
    <a:srgbClr val="B56D45"/>
    <a:srgbClr val="DF985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519414F-FE9D-4207-8C54-386944471384}" v="10" dt="2024-07-30T00:18:43.63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64" d="100"/>
          <a:sy n="164" d="100"/>
        </p:scale>
        <p:origin x="2364" y="1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A0ADFB-862C-4647-826B-3ECF2318BAB8}" type="datetimeFigureOut">
              <a:rPr lang="en-US" smtClean="0"/>
              <a:t>7/29/2024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064F3F4-5501-4D5E-9E9F-AB41832A3477}" type="slidenum">
              <a:rPr lang="en-US" smtClean="0"/>
              <a:t>‹#›</a:t>
            </a:fld>
            <a:endParaRPr lang="en-US"/>
          </a:p>
        </p:txBody>
      </p:sp>
    </p:spTree>
    <p:extLst>
      <p:ext uri="{BB962C8B-B14F-4D97-AF65-F5344CB8AC3E}">
        <p14:creationId xmlns:p14="http://schemas.microsoft.com/office/powerpoint/2010/main" val="24159024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0693" y="1769540"/>
            <a:ext cx="9440034" cy="1828801"/>
          </a:xfrm>
        </p:spPr>
        <p:txBody>
          <a:bodyPr anchor="b">
            <a:normAutofit/>
          </a:bodyPr>
          <a:lstStyle>
            <a:lvl1pPr algn="ctr">
              <a:defRPr sz="5400"/>
            </a:lvl1pPr>
          </a:lstStyle>
          <a:p>
            <a:r>
              <a:rPr lang="en-US"/>
              <a:t>Click to edit Master title style</a:t>
            </a:r>
          </a:p>
        </p:txBody>
      </p:sp>
      <p:sp>
        <p:nvSpPr>
          <p:cNvPr id="3" name="Subtitle 2"/>
          <p:cNvSpPr>
            <a:spLocks noGrp="1"/>
          </p:cNvSpPr>
          <p:nvPr>
            <p:ph type="subTitle" idx="1"/>
          </p:nvPr>
        </p:nvSpPr>
        <p:spPr>
          <a:xfrm>
            <a:off x="1370693" y="3773489"/>
            <a:ext cx="9440034" cy="1049867"/>
          </a:xfrm>
        </p:spPr>
        <p:txBody>
          <a:bodyPr anchor="t"/>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88D38747-4367-4BD2-8D51-C97E202738E2}" type="datetime1">
              <a:rPr lang="en-US" smtClean="0"/>
              <a:t>7/29/2024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38525254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6" name="Picture 15" descr="Slate-V2-HD-panoPhotoInset.png">
            <a:extLst>
              <a:ext uri="{FF2B5EF4-FFF2-40B4-BE49-F238E27FC236}">
                <a16:creationId xmlns:a16="http://schemas.microsoft.com/office/drawing/2014/main" id="{CE39118B-B3AD-4BD4-BA22-DEFF4E76CE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883" y="547807"/>
            <a:ext cx="10141799" cy="3816806"/>
          </a:xfrm>
          <a:prstGeom prst="rect">
            <a:avLst/>
          </a:prstGeom>
        </p:spPr>
      </p:pic>
      <p:sp>
        <p:nvSpPr>
          <p:cNvPr id="2" name="Title 1"/>
          <p:cNvSpPr>
            <a:spLocks noGrp="1"/>
          </p:cNvSpPr>
          <p:nvPr>
            <p:ph type="title"/>
          </p:nvPr>
        </p:nvSpPr>
        <p:spPr>
          <a:xfrm>
            <a:off x="913806" y="4565255"/>
            <a:ext cx="10355326" cy="543472"/>
          </a:xfrm>
        </p:spPr>
        <p:txBody>
          <a:bodyPr anchor="b">
            <a:normAutofit/>
          </a:bodyPr>
          <a:lstStyle>
            <a:lvl1pPr algn="ctr">
              <a:defRPr sz="2800"/>
            </a:lvl1pPr>
          </a:lstStyle>
          <a:p>
            <a:r>
              <a:rPr lang="en-US"/>
              <a:t>Click to edit Master title style</a:t>
            </a:r>
          </a:p>
        </p:txBody>
      </p:sp>
      <p:sp>
        <p:nvSpPr>
          <p:cNvPr id="3" name="Picture Placeholder 2"/>
          <p:cNvSpPr>
            <a:spLocks noGrp="1" noChangeAspect="1"/>
          </p:cNvSpPr>
          <p:nvPr>
            <p:ph type="pic" idx="1"/>
          </p:nvPr>
        </p:nvSpPr>
        <p:spPr>
          <a:xfrm>
            <a:off x="1169349" y="695009"/>
            <a:ext cx="9845346" cy="3525671"/>
          </a:xfrm>
          <a:effectLst>
            <a:outerShdw blurRad="38100" dist="25400" dir="4440000">
              <a:srgbClr val="000000">
                <a:alpha val="36000"/>
              </a:srgbClr>
            </a:outerShdw>
          </a:effectLst>
        </p:spPr>
        <p:txBody>
          <a:bodyPr anchor="t">
            <a:normAutofit/>
          </a:bodyPr>
          <a:lstStyle>
            <a:lvl1pPr marL="0" indent="0" algn="ctr">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913795" y="5247728"/>
            <a:ext cx="10353762" cy="543472"/>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1F1B079-7EF0-44EE-B798-BCC497C9F3B2}" type="datetime1">
              <a:rPr lang="en-US" smtClean="0"/>
              <a:t>7/29/2024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2146655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8437"/>
            <a:ext cx="10353762" cy="3534344"/>
          </a:xfrm>
        </p:spPr>
        <p:txBody>
          <a:bodyPr anchor="ctr">
            <a:normAutofit/>
          </a:bodyPr>
          <a:lstStyle>
            <a:lvl1pPr>
              <a:defRPr sz="4000"/>
            </a:lvl1pPr>
          </a:lstStyle>
          <a:p>
            <a:r>
              <a:rPr lang="en-US"/>
              <a:t>Click to edit Master title style</a:t>
            </a:r>
          </a:p>
        </p:txBody>
      </p:sp>
      <p:sp>
        <p:nvSpPr>
          <p:cNvPr id="4" name="Text Placeholder 3"/>
          <p:cNvSpPr>
            <a:spLocks noGrp="1"/>
          </p:cNvSpPr>
          <p:nvPr>
            <p:ph type="body" sz="half" idx="2"/>
          </p:nvPr>
        </p:nvSpPr>
        <p:spPr>
          <a:xfrm>
            <a:off x="913794" y="4295180"/>
            <a:ext cx="10353763" cy="150182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8FF70A8-1D13-4657-95F0-A9EA54967B8D}" type="datetime1">
              <a:rPr lang="en-US" smtClean="0"/>
              <a:t>7/29/2024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5812055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normAutofit/>
          </a:bodyPr>
          <a:lstStyle>
            <a:lvl1pPr>
              <a:defRPr sz="3600"/>
            </a:lvl1pPr>
          </a:lstStyle>
          <a:p>
            <a:r>
              <a:rPr lang="en-US"/>
              <a:t>Click to edit Master title style</a:t>
            </a:r>
          </a:p>
        </p:txBody>
      </p:sp>
      <p:sp>
        <p:nvSpPr>
          <p:cNvPr id="12" name="Text Placeholder 3"/>
          <p:cNvSpPr>
            <a:spLocks noGrp="1"/>
          </p:cNvSpPr>
          <p:nvPr>
            <p:ph type="body" sz="half" idx="13"/>
          </p:nvPr>
        </p:nvSpPr>
        <p:spPr>
          <a:xfrm>
            <a:off x="1720644" y="3610032"/>
            <a:ext cx="8752299" cy="532749"/>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913794" y="4304353"/>
            <a:ext cx="10353763" cy="1489496"/>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1EB90AC-71BD-4C7F-8ACA-7B3F18292E63}" type="datetime1">
              <a:rPr lang="en-US" smtClean="0"/>
              <a:t>7/29/2024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
        <p:nvSpPr>
          <p:cNvPr id="11" name="TextBox 10">
            <a:extLst>
              <a:ext uri="{FF2B5EF4-FFF2-40B4-BE49-F238E27FC236}">
                <a16:creationId xmlns:a16="http://schemas.microsoft.com/office/drawing/2014/main" id="{223F0D53-0705-41B7-8554-09D21E7807F9}"/>
              </a:ext>
            </a:extLst>
          </p:cNvPr>
          <p:cNvSpPr txBox="1"/>
          <p:nvPr/>
        </p:nvSpPr>
        <p:spPr>
          <a:xfrm>
            <a:off x="990600" y="88479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a:extLst>
              <a:ext uri="{FF2B5EF4-FFF2-40B4-BE49-F238E27FC236}">
                <a16:creationId xmlns:a16="http://schemas.microsoft.com/office/drawing/2014/main" id="{C7F647CD-0F1A-4BB3-89E0-A74F1E1B098D}"/>
              </a:ext>
            </a:extLst>
          </p:cNvPr>
          <p:cNvSpPr txBox="1"/>
          <p:nvPr/>
        </p:nvSpPr>
        <p:spPr>
          <a:xfrm>
            <a:off x="10504716" y="292825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14805943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913794" y="2126942"/>
            <a:ext cx="10353763" cy="2511835"/>
          </a:xfrm>
        </p:spPr>
        <p:txBody>
          <a:bodyPr anchor="b"/>
          <a:lstStyle>
            <a:lvl1pPr>
              <a:defRPr sz="3200"/>
            </a:lvl1pPr>
          </a:lstStyle>
          <a:p>
            <a:r>
              <a:rPr lang="en-US"/>
              <a:t>Click to edit Master title style</a:t>
            </a:r>
          </a:p>
        </p:txBody>
      </p:sp>
      <p:sp>
        <p:nvSpPr>
          <p:cNvPr id="4" name="Text Placeholder 3"/>
          <p:cNvSpPr>
            <a:spLocks noGrp="1"/>
          </p:cNvSpPr>
          <p:nvPr>
            <p:ph type="body" sz="half" idx="2"/>
          </p:nvPr>
        </p:nvSpPr>
        <p:spPr>
          <a:xfrm>
            <a:off x="913784" y="4650556"/>
            <a:ext cx="10352199"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E6EFC2C-8905-46F0-B443-CE905B76BA01}" type="datetime1">
              <a:rPr lang="en-US" smtClean="0"/>
              <a:t>7/29/2024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1588362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913795" y="609600"/>
            <a:ext cx="10353762" cy="970450"/>
          </a:xfrm>
        </p:spPr>
        <p:txBody>
          <a:bodyPr/>
          <a:lstStyle/>
          <a:p>
            <a:r>
              <a:rPr lang="en-US"/>
              <a:t>Click to edit Master title style</a:t>
            </a:r>
          </a:p>
        </p:txBody>
      </p:sp>
      <p:sp>
        <p:nvSpPr>
          <p:cNvPr id="7" name="Text Placeholder 2"/>
          <p:cNvSpPr>
            <a:spLocks noGrp="1"/>
          </p:cNvSpPr>
          <p:nvPr>
            <p:ph type="body" idx="1"/>
          </p:nvPr>
        </p:nvSpPr>
        <p:spPr>
          <a:xfrm>
            <a:off x="913795" y="1885950"/>
            <a:ext cx="3300984" cy="764782"/>
          </a:xfrm>
        </p:spPr>
        <p:txBody>
          <a:bodyPr anchor="b">
            <a:noAutofit/>
          </a:bodyPr>
          <a:lstStyle>
            <a:lvl1pPr marL="0" indent="0" algn="ctr">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913795" y="2768112"/>
            <a:ext cx="3300984" cy="302308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446711" y="1885949"/>
            <a:ext cx="3300984" cy="764783"/>
          </a:xfrm>
        </p:spPr>
        <p:txBody>
          <a:bodyPr anchor="b">
            <a:noAutofit/>
          </a:bodyPr>
          <a:lstStyle>
            <a:lvl1pPr marL="0" indent="0" algn="ctr">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441435" y="2768112"/>
            <a:ext cx="3300984" cy="302308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966572" y="1885950"/>
            <a:ext cx="3300984" cy="764782"/>
          </a:xfrm>
        </p:spPr>
        <p:txBody>
          <a:bodyPr anchor="b">
            <a:noAutofit/>
          </a:bodyPr>
          <a:lstStyle>
            <a:lvl1pPr marL="0" indent="0" algn="ctr">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966572" y="2768110"/>
            <a:ext cx="3300984" cy="302308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D9079DC3-C9B5-499E-9140-0DC28B7074E2}" type="datetime1">
              <a:rPr lang="en-US" smtClean="0"/>
              <a:t>7/29/2024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3874069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2" name="Picture 1" descr="Slate-V2-HD-3colPhotoInset.png">
            <a:extLst>
              <a:ext uri="{FF2B5EF4-FFF2-40B4-BE49-F238E27FC236}">
                <a16:creationId xmlns:a16="http://schemas.microsoft.com/office/drawing/2014/main" id="{7E87C569-D426-4615-ADA7-B370EA98340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7962" y="1818214"/>
            <a:ext cx="3339972" cy="1847851"/>
          </a:xfrm>
          <a:prstGeom prst="rect">
            <a:avLst/>
          </a:prstGeom>
        </p:spPr>
      </p:pic>
      <p:pic>
        <p:nvPicPr>
          <p:cNvPr id="36" name="Picture 35" descr="Slate-V2-HD-3colPhotoInset.png">
            <a:extLst>
              <a:ext uri="{FF2B5EF4-FFF2-40B4-BE49-F238E27FC236}">
                <a16:creationId xmlns:a16="http://schemas.microsoft.com/office/drawing/2014/main" id="{7B353ED4-7AD0-46C9-88ED-1A16B1433AF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03800" y="1818214"/>
            <a:ext cx="3339972" cy="1847851"/>
          </a:xfrm>
          <a:prstGeom prst="rect">
            <a:avLst/>
          </a:prstGeom>
        </p:spPr>
      </p:pic>
      <p:pic>
        <p:nvPicPr>
          <p:cNvPr id="37" name="Picture 36" descr="Slate-V2-HD-3colPhotoInset.png">
            <a:extLst>
              <a:ext uri="{FF2B5EF4-FFF2-40B4-BE49-F238E27FC236}">
                <a16:creationId xmlns:a16="http://schemas.microsoft.com/office/drawing/2014/main" id="{F561D985-AD57-459A-B3A6-EBF2960397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36051" y="1818214"/>
            <a:ext cx="3339972" cy="1847851"/>
          </a:xfrm>
          <a:prstGeom prst="rect">
            <a:avLst/>
          </a:prstGeom>
        </p:spPr>
      </p:pic>
      <p:sp>
        <p:nvSpPr>
          <p:cNvPr id="30" name="Title 1"/>
          <p:cNvSpPr>
            <a:spLocks noGrp="1"/>
          </p:cNvSpPr>
          <p:nvPr>
            <p:ph type="title"/>
          </p:nvPr>
        </p:nvSpPr>
        <p:spPr>
          <a:xfrm>
            <a:off x="913794" y="609600"/>
            <a:ext cx="10353763" cy="970450"/>
          </a:xfrm>
        </p:spPr>
        <p:txBody>
          <a:bodyPr/>
          <a:lstStyle/>
          <a:p>
            <a:r>
              <a:rPr lang="en-US"/>
              <a:t>Click to edit Master title style</a:t>
            </a:r>
          </a:p>
        </p:txBody>
      </p:sp>
      <p:sp>
        <p:nvSpPr>
          <p:cNvPr id="19" name="Text Placeholder 2"/>
          <p:cNvSpPr>
            <a:spLocks noGrp="1"/>
          </p:cNvSpPr>
          <p:nvPr>
            <p:ph type="body" idx="1"/>
          </p:nvPr>
        </p:nvSpPr>
        <p:spPr>
          <a:xfrm>
            <a:off x="913795"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018102" y="1938918"/>
            <a:ext cx="3092368" cy="160295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1" name="Text Placeholder 3"/>
          <p:cNvSpPr>
            <a:spLocks noGrp="1"/>
          </p:cNvSpPr>
          <p:nvPr>
            <p:ph type="body" sz="half" idx="18"/>
          </p:nvPr>
        </p:nvSpPr>
        <p:spPr>
          <a:xfrm>
            <a:off x="913795" y="4572443"/>
            <a:ext cx="3300984" cy="121875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42788"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545743" y="1939094"/>
            <a:ext cx="3092368" cy="160816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4" name="Text Placeholder 3"/>
          <p:cNvSpPr>
            <a:spLocks noGrp="1"/>
          </p:cNvSpPr>
          <p:nvPr>
            <p:ph type="body" sz="half" idx="19"/>
          </p:nvPr>
        </p:nvSpPr>
        <p:spPr>
          <a:xfrm>
            <a:off x="4441435" y="4572442"/>
            <a:ext cx="3300984" cy="121875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966697"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8075698" y="1934432"/>
            <a:ext cx="3092368" cy="160729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27" name="Text Placeholder 3"/>
          <p:cNvSpPr>
            <a:spLocks noGrp="1"/>
          </p:cNvSpPr>
          <p:nvPr>
            <p:ph type="body" sz="half" idx="20"/>
          </p:nvPr>
        </p:nvSpPr>
        <p:spPr>
          <a:xfrm>
            <a:off x="7966572" y="4572442"/>
            <a:ext cx="3300984" cy="121875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30BB33EA-E472-4D22-9C03-A9C14AA21CED}" type="datetime1">
              <a:rPr lang="en-US" smtClean="0"/>
              <a:t>7/29/2024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46230268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17E833E-1B6D-415F-AD29-75AE8C43BD0D}" type="datetime1">
              <a:rPr lang="en-US" smtClean="0"/>
              <a:t>7/29/2024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0941586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83068" y="609599"/>
            <a:ext cx="2284487" cy="5181601"/>
          </a:xfrm>
        </p:spPr>
        <p:txBody>
          <a:bodyPr vert="eaVert"/>
          <a:lstStyle>
            <a:lvl1pPr algn="l">
              <a:defRPr/>
            </a:lvl1pPr>
          </a:lstStyle>
          <a:p>
            <a:r>
              <a:rPr lang="en-US"/>
              <a:t>Click to edit Master title style</a:t>
            </a:r>
          </a:p>
        </p:txBody>
      </p:sp>
      <p:sp>
        <p:nvSpPr>
          <p:cNvPr id="3" name="Vertical Text Placeholder 2"/>
          <p:cNvSpPr>
            <a:spLocks noGrp="1"/>
          </p:cNvSpPr>
          <p:nvPr>
            <p:ph type="body" orient="vert" idx="1"/>
          </p:nvPr>
        </p:nvSpPr>
        <p:spPr>
          <a:xfrm>
            <a:off x="913796" y="609599"/>
            <a:ext cx="7916872" cy="5181601"/>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52596F-08A7-4B70-989A-F2B1CF31E66B}" type="datetime1">
              <a:rPr lang="en-US" smtClean="0"/>
              <a:t>7/29/2024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5345277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3C55A3C-5767-4844-A0A3-83778C2E5409}" type="datetime1">
              <a:rPr lang="en-US" smtClean="0"/>
              <a:t>7/29/2024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7858651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95401" y="1761067"/>
            <a:ext cx="9590550" cy="1828813"/>
          </a:xfrm>
        </p:spPr>
        <p:txBody>
          <a:bodyPr anchor="b"/>
          <a:lstStyle>
            <a:lvl1pPr algn="ctr">
              <a:defRPr sz="4000" b="0" cap="none"/>
            </a:lvl1pPr>
          </a:lstStyle>
          <a:p>
            <a:r>
              <a:rPr lang="en-US"/>
              <a:t>Click to edit Master title style</a:t>
            </a:r>
          </a:p>
        </p:txBody>
      </p:sp>
      <p:sp>
        <p:nvSpPr>
          <p:cNvPr id="3" name="Text Placeholder 2"/>
          <p:cNvSpPr>
            <a:spLocks noGrp="1"/>
          </p:cNvSpPr>
          <p:nvPr>
            <p:ph type="body" idx="1"/>
          </p:nvPr>
        </p:nvSpPr>
        <p:spPr>
          <a:xfrm>
            <a:off x="1295401" y="3763439"/>
            <a:ext cx="9590550" cy="1333494"/>
          </a:xfrm>
        </p:spPr>
        <p:txBody>
          <a:bodyPr anchor="t"/>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AE507A8-A5CF-4D38-AB86-7EDDA87A85D4}" type="datetime1">
              <a:rPr lang="en-US" smtClean="0"/>
              <a:t>7/29/2024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12264868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2" cy="1261872"/>
          </a:xfrm>
        </p:spPr>
        <p:txBody>
          <a:bodyPr/>
          <a:lstStyle/>
          <a:p>
            <a:r>
              <a:rPr lang="en-US"/>
              <a:t>Click to edit Master title style</a:t>
            </a:r>
          </a:p>
        </p:txBody>
      </p:sp>
      <p:sp>
        <p:nvSpPr>
          <p:cNvPr id="3" name="Content Placeholder 2"/>
          <p:cNvSpPr>
            <a:spLocks noGrp="1"/>
          </p:cNvSpPr>
          <p:nvPr>
            <p:ph sz="half" idx="1"/>
          </p:nvPr>
        </p:nvSpPr>
        <p:spPr>
          <a:xfrm>
            <a:off x="913795" y="2076450"/>
            <a:ext cx="4856841" cy="3622671"/>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410716" y="2076451"/>
            <a:ext cx="4856841" cy="3622672"/>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DFCD27C-8599-43EF-BA1D-14DDC1946E06}" type="datetime1">
              <a:rPr lang="en-US" smtClean="0"/>
              <a:t>7/29/2024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1751756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20" name="Picture 19" descr="Slate-V2-HD-compPhotoInset.png">
            <a:extLst>
              <a:ext uri="{FF2B5EF4-FFF2-40B4-BE49-F238E27FC236}">
                <a16:creationId xmlns:a16="http://schemas.microsoft.com/office/drawing/2014/main" id="{37B721FF-D609-4D98-9D19-CF75AA8A54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3795" y="1734506"/>
            <a:ext cx="5029200" cy="4099959"/>
          </a:xfrm>
          <a:prstGeom prst="rect">
            <a:avLst/>
          </a:prstGeom>
        </p:spPr>
      </p:pic>
      <p:pic>
        <p:nvPicPr>
          <p:cNvPr id="21" name="Picture 20" descr="Slate-V2-HD-compPhotoInset.png">
            <a:extLst>
              <a:ext uri="{FF2B5EF4-FFF2-40B4-BE49-F238E27FC236}">
                <a16:creationId xmlns:a16="http://schemas.microsoft.com/office/drawing/2014/main" id="{073936BD-C868-433F-8E84-D6DD8E640E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38357" y="1734506"/>
            <a:ext cx="5029200" cy="4099959"/>
          </a:xfrm>
          <a:prstGeom prst="rect">
            <a:avLst/>
          </a:prstGeom>
        </p:spPr>
      </p:pic>
      <p:sp>
        <p:nvSpPr>
          <p:cNvPr id="2" name="Title 1"/>
          <p:cNvSpPr>
            <a:spLocks noGrp="1"/>
          </p:cNvSpPr>
          <p:nvPr>
            <p:ph type="title"/>
          </p:nvPr>
        </p:nvSpPr>
        <p:spPr>
          <a:xfrm>
            <a:off x="913795" y="609600"/>
            <a:ext cx="10353762" cy="97045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046013" y="1855153"/>
            <a:ext cx="4764764" cy="692494"/>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46013" y="2702103"/>
            <a:ext cx="4764764" cy="3043533"/>
          </a:xfrm>
        </p:spPr>
        <p:txBody>
          <a:bodyPr anchor="t">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363166" y="1855152"/>
            <a:ext cx="4779582" cy="692495"/>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363167" y="2702103"/>
            <a:ext cx="4779581" cy="3043533"/>
          </a:xfrm>
        </p:spPr>
        <p:txBody>
          <a:bodyPr anchor="t">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9343D99-809A-49C0-96E5-4250D0B498EE}" type="datetime1">
              <a:rPr lang="en-US" smtClean="0"/>
              <a:t>7/29/2024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6088870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143DE9B-B678-4EFB-BB7D-A4370204A0B0}" type="datetime1">
              <a:rPr lang="en-US" smtClean="0"/>
              <a:t>7/29/2024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1648886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68812DA-F765-4142-A6A3-A8ED7235E082}" type="datetime1">
              <a:rPr lang="en-US" smtClean="0"/>
              <a:t>7/29/2024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7659166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3706889" cy="1821918"/>
          </a:xfrm>
        </p:spPr>
        <p:txBody>
          <a:bodyPr anchor="b">
            <a:normAutofit/>
          </a:bodyPr>
          <a:lstStyle>
            <a:lvl1pPr algn="ctr">
              <a:defRPr sz="2800" b="0"/>
            </a:lvl1pPr>
          </a:lstStyle>
          <a:p>
            <a:r>
              <a:rPr lang="en-US"/>
              <a:t>Click to edit Master title style</a:t>
            </a:r>
          </a:p>
        </p:txBody>
      </p:sp>
      <p:sp>
        <p:nvSpPr>
          <p:cNvPr id="3" name="Content Placeholder 2"/>
          <p:cNvSpPr>
            <a:spLocks noGrp="1"/>
          </p:cNvSpPr>
          <p:nvPr>
            <p:ph idx="1"/>
          </p:nvPr>
        </p:nvSpPr>
        <p:spPr>
          <a:xfrm>
            <a:off x="4855633" y="609600"/>
            <a:ext cx="6411924" cy="5080001"/>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913795" y="2673351"/>
            <a:ext cx="3706889" cy="3016250"/>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E0277FD-7DE6-41D4-930D-AC99F5AFE54E}" type="datetime1">
              <a:rPr lang="en-US" smtClean="0"/>
              <a:t>7/29/2024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5964791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22" name="Picture 21" descr="Slate-V2-HD-vertPhotoInset.png">
            <a:extLst>
              <a:ext uri="{FF2B5EF4-FFF2-40B4-BE49-F238E27FC236}">
                <a16:creationId xmlns:a16="http://schemas.microsoft.com/office/drawing/2014/main" id="{4D06E496-ACBA-4063-B4A1-C5C484EE5A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93665" y="609600"/>
            <a:ext cx="3584166" cy="5204832"/>
          </a:xfrm>
          <a:prstGeom prst="rect">
            <a:avLst/>
          </a:prstGeom>
        </p:spPr>
      </p:pic>
      <p:sp>
        <p:nvSpPr>
          <p:cNvPr id="2" name="Title 1"/>
          <p:cNvSpPr>
            <a:spLocks noGrp="1"/>
          </p:cNvSpPr>
          <p:nvPr>
            <p:ph type="title"/>
          </p:nvPr>
        </p:nvSpPr>
        <p:spPr>
          <a:xfrm>
            <a:off x="913795" y="763701"/>
            <a:ext cx="5707899" cy="1675559"/>
          </a:xfrm>
        </p:spPr>
        <p:txBody>
          <a:bodyPr anchor="b">
            <a:noAutofit/>
          </a:bodyPr>
          <a:lstStyle>
            <a:lvl1pPr algn="ctr">
              <a:defRPr sz="3200" b="0"/>
            </a:lvl1pPr>
          </a:lstStyle>
          <a:p>
            <a:r>
              <a:rPr lang="en-US"/>
              <a:t>Click to edit Master title style</a:t>
            </a:r>
          </a:p>
        </p:txBody>
      </p:sp>
      <p:sp>
        <p:nvSpPr>
          <p:cNvPr id="3" name="Picture Placeholder 2"/>
          <p:cNvSpPr>
            <a:spLocks noGrp="1" noChangeAspect="1"/>
          </p:cNvSpPr>
          <p:nvPr>
            <p:ph type="pic" idx="1"/>
          </p:nvPr>
        </p:nvSpPr>
        <p:spPr>
          <a:xfrm>
            <a:off x="7442551" y="763702"/>
            <a:ext cx="3275751" cy="4912822"/>
          </a:xfr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a:xfrm>
            <a:off x="1473698" y="2679699"/>
            <a:ext cx="4588094" cy="3135695"/>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EA15526-7079-4B7B-987C-1B5FAE11A0FF}" type="datetime1">
              <a:rPr lang="en-US" smtClean="0"/>
              <a:t>7/29/2024</a:t>
            </a:fld>
            <a:endParaRPr lang="en-US" dirty="0"/>
          </a:p>
        </p:txBody>
      </p:sp>
      <p:sp>
        <p:nvSpPr>
          <p:cNvPr id="6" name="Footer Placeholder 5"/>
          <p:cNvSpPr>
            <a:spLocks noGrp="1"/>
          </p:cNvSpPr>
          <p:nvPr>
            <p:ph type="ftr" sz="quarter" idx="11"/>
          </p:nvPr>
        </p:nvSpPr>
        <p:spPr/>
        <p:txBody>
          <a:bodyPr/>
          <a:lstStyle/>
          <a:p>
            <a:pPr algn="l"/>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4263787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2" cy="1257300"/>
          </a:xfrm>
          <a:prstGeom prst="rect">
            <a:avLst/>
          </a:prstGeom>
          <a:effectLst>
            <a:outerShdw blurRad="25400" dir="17880000">
              <a:srgbClr val="000000">
                <a:alpha val="46000"/>
              </a:srgbClr>
            </a:outerShdw>
          </a:effectLst>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913795" y="2076450"/>
            <a:ext cx="10353762" cy="3714749"/>
          </a:xfrm>
          <a:prstGeom prst="rect">
            <a:avLst/>
          </a:prstGeom>
          <a:effectLst>
            <a:outerShdw blurRad="25400" dir="17880000">
              <a:srgbClr val="000000">
                <a:alpha val="46000"/>
              </a:srgbClr>
            </a:outerShdw>
          </a:effectLst>
        </p:spPr>
        <p:txBody>
          <a:bodyPr vert="horz" lIns="91440" tIns="45720" rIns="91440" bIns="45720" rtlCol="0"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7678736" y="6000749"/>
            <a:ext cx="2743200" cy="365125"/>
          </a:xfrm>
          <a:prstGeom prst="rect">
            <a:avLst/>
          </a:prstGeom>
        </p:spPr>
        <p:txBody>
          <a:bodyPr vert="horz" lIns="91440" tIns="45720" rIns="91440" bIns="45720" rtlCol="0" anchor="ctr"/>
          <a:lstStyle>
            <a:lvl1pPr algn="r">
              <a:defRPr sz="1100">
                <a:solidFill>
                  <a:schemeClr val="tx1">
                    <a:lumMod val="95000"/>
                  </a:schemeClr>
                </a:solidFill>
                <a:effectLst>
                  <a:outerShdw blurRad="50800" dist="38100" dir="2700000" algn="tl" rotWithShape="0">
                    <a:schemeClr val="bg1">
                      <a:alpha val="43000"/>
                    </a:schemeClr>
                  </a:outerShdw>
                </a:effectLst>
              </a:defRPr>
            </a:lvl1pPr>
          </a:lstStyle>
          <a:p>
            <a:fld id="{073ED0CC-082F-4160-86E5-0D6041F12778}" type="datetime1">
              <a:rPr lang="en-US" smtClean="0"/>
              <a:t>7/29/2024</a:t>
            </a:fld>
            <a:endParaRPr lang="en-US" dirty="0"/>
          </a:p>
        </p:txBody>
      </p:sp>
      <p:sp>
        <p:nvSpPr>
          <p:cNvPr id="5" name="Footer Placeholder 4"/>
          <p:cNvSpPr>
            <a:spLocks noGrp="1"/>
          </p:cNvSpPr>
          <p:nvPr>
            <p:ph type="ftr" sz="quarter" idx="3"/>
          </p:nvPr>
        </p:nvSpPr>
        <p:spPr>
          <a:xfrm>
            <a:off x="913795" y="6000749"/>
            <a:ext cx="6672865" cy="365125"/>
          </a:xfrm>
          <a:prstGeom prst="rect">
            <a:avLst/>
          </a:prstGeom>
        </p:spPr>
        <p:txBody>
          <a:bodyPr vert="horz" lIns="91440" tIns="45720" rIns="91440" bIns="45720" rtlCol="0" anchor="ctr"/>
          <a:lstStyle>
            <a:lvl1pPr algn="l">
              <a:defRPr sz="1100">
                <a:solidFill>
                  <a:schemeClr val="tx1">
                    <a:lumMod val="95000"/>
                  </a:schemeClr>
                </a:solidFill>
                <a:effectLst>
                  <a:outerShdw blurRad="50800" dist="38100" dir="2700000" algn="tl" rotWithShape="0">
                    <a:schemeClr val="bg1">
                      <a:alpha val="43000"/>
                    </a:schemeClr>
                  </a:outerShdw>
                </a:effectLst>
              </a:defRPr>
            </a:lvl1pPr>
          </a:lstStyle>
          <a:p>
            <a:endParaRPr lang="en-US" dirty="0"/>
          </a:p>
        </p:txBody>
      </p:sp>
      <p:sp>
        <p:nvSpPr>
          <p:cNvPr id="6" name="Slide Number Placeholder 5"/>
          <p:cNvSpPr>
            <a:spLocks noGrp="1"/>
          </p:cNvSpPr>
          <p:nvPr>
            <p:ph type="sldNum" sz="quarter" idx="4"/>
          </p:nvPr>
        </p:nvSpPr>
        <p:spPr>
          <a:xfrm>
            <a:off x="10514011" y="6000749"/>
            <a:ext cx="753545" cy="365125"/>
          </a:xfrm>
          <a:prstGeom prst="rect">
            <a:avLst/>
          </a:prstGeom>
        </p:spPr>
        <p:txBody>
          <a:bodyPr vert="horz" lIns="91440" tIns="45720" rIns="91440" bIns="45720" rtlCol="0" anchor="ctr"/>
          <a:lstStyle>
            <a:lvl1pPr algn="r">
              <a:defRPr sz="1100">
                <a:solidFill>
                  <a:schemeClr val="tx1">
                    <a:lumMod val="95000"/>
                  </a:schemeClr>
                </a:solidFill>
                <a:effectLst>
                  <a:outerShdw blurRad="50800" dist="38100" dir="2700000" algn="tl" rotWithShape="0">
                    <a:schemeClr val="bg1">
                      <a:alpha val="43000"/>
                    </a:schemeClr>
                  </a:outerShdw>
                </a:effectLst>
              </a:defRPr>
            </a:lvl1pPr>
          </a:lstStyle>
          <a:p>
            <a:fld id="{3A98EE3D-8CD1-4C3F-BD1C-C98C9596463C}" type="slidenum">
              <a:rPr lang="en-US" smtClean="0"/>
              <a:t>‹#›</a:t>
            </a:fld>
            <a:endParaRPr lang="en-US" dirty="0"/>
          </a:p>
        </p:txBody>
      </p:sp>
    </p:spTree>
    <p:extLst>
      <p:ext uri="{BB962C8B-B14F-4D97-AF65-F5344CB8AC3E}">
        <p14:creationId xmlns:p14="http://schemas.microsoft.com/office/powerpoint/2010/main" val="1069802776"/>
      </p:ext>
    </p:extLst>
  </p:cSld>
  <p:clrMap bg1="dk1" tx1="lt1" bg2="dk2" tx2="lt2" accent1="accent1" accent2="accent2" accent3="accent3" accent4="accent4" accent5="accent5" accent6="accent6" hlink="hlink" folHlink="folHlink"/>
  <p:sldLayoutIdLst>
    <p:sldLayoutId id="2147483713" r:id="rId1"/>
    <p:sldLayoutId id="2147483715" r:id="rId2"/>
    <p:sldLayoutId id="2147483716" r:id="rId3"/>
    <p:sldLayoutId id="2147483714" r:id="rId4"/>
    <p:sldLayoutId id="2147483710" r:id="rId5"/>
    <p:sldLayoutId id="2147483694" r:id="rId6"/>
    <p:sldLayoutId id="2147483695" r:id="rId7"/>
    <p:sldLayoutId id="2147483696" r:id="rId8"/>
    <p:sldLayoutId id="2147483697" r:id="rId9"/>
    <p:sldLayoutId id="2147483699" r:id="rId10"/>
    <p:sldLayoutId id="2147483693" r:id="rId11"/>
    <p:sldLayoutId id="2147483700" r:id="rId12"/>
    <p:sldLayoutId id="2147483701" r:id="rId13"/>
    <p:sldLayoutId id="2147483703" r:id="rId14"/>
    <p:sldLayoutId id="2147483704" r:id="rId15"/>
    <p:sldLayoutId id="2147483702" r:id="rId16"/>
    <p:sldLayoutId id="2147483698" r:id="rId17"/>
  </p:sldLayoutIdLst>
  <p:hf sldNum="0" hdr="0" ftr="0" dt="0"/>
  <p:txStyles>
    <p:titleStyle>
      <a:lvl1pPr algn="ctr" defTabSz="457200" rtl="0" eaLnBrk="1" latinLnBrk="0" hangingPunct="1">
        <a:lnSpc>
          <a:spcPct val="90000"/>
        </a:lnSpc>
        <a:spcBef>
          <a:spcPct val="0"/>
        </a:spcBef>
        <a:buNone/>
        <a:defRPr sz="4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06000" algn="l" defTabSz="457200" rtl="0" eaLnBrk="1" latinLnBrk="0" hangingPunct="1">
        <a:lnSpc>
          <a:spcPct val="110000"/>
        </a:lnSpc>
        <a:spcBef>
          <a:spcPct val="20000"/>
        </a:spcBef>
        <a:spcAft>
          <a:spcPts val="600"/>
        </a:spcAft>
        <a:buClr>
          <a:schemeClr val="tx2"/>
        </a:buClr>
        <a:buSzPct val="70000"/>
        <a:buFont typeface="Wingdings 2" charset="2"/>
        <a:buChar char=""/>
        <a:defRPr sz="23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1pPr>
      <a:lvl2pPr marL="720000" indent="-270000" algn="l" defTabSz="457200" rtl="0" eaLnBrk="1" latinLnBrk="0" hangingPunct="1">
        <a:spcBef>
          <a:spcPct val="20000"/>
        </a:spcBef>
        <a:spcAft>
          <a:spcPts val="600"/>
        </a:spcAft>
        <a:buClr>
          <a:schemeClr val="tx2"/>
        </a:buClr>
        <a:buSzPct val="70000"/>
        <a:buFont typeface="Wingdings 2" charset="2"/>
        <a:buChar char=""/>
        <a:defRPr sz="21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2pPr>
      <a:lvl3pPr marL="1026000" indent="-216000" algn="l" defTabSz="457200" rtl="0" eaLnBrk="1" latinLnBrk="0" hangingPunct="1">
        <a:spcBef>
          <a:spcPct val="20000"/>
        </a:spcBef>
        <a:spcAft>
          <a:spcPts val="600"/>
        </a:spcAft>
        <a:buClr>
          <a:schemeClr val="tx2"/>
        </a:buClr>
        <a:buSzPct val="70000"/>
        <a:buFont typeface="Wingdings 2" charset="2"/>
        <a:buChar char=""/>
        <a:defRPr sz="18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3pPr>
      <a:lvl4pPr marL="1386000" indent="-216000" algn="l" defTabSz="457200" rtl="0" eaLnBrk="1" latinLnBrk="0" hangingPunct="1">
        <a:spcBef>
          <a:spcPct val="20000"/>
        </a:spcBef>
        <a:spcAft>
          <a:spcPts val="600"/>
        </a:spcAft>
        <a:buClr>
          <a:schemeClr val="tx2"/>
        </a:buClr>
        <a:buSzPct val="70000"/>
        <a:buFont typeface="Wingdings 2" charset="2"/>
        <a:buChar char=""/>
        <a:defRPr sz="1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4pPr>
      <a:lvl5pPr marL="1674000" indent="-216000" algn="l" defTabSz="457200" rtl="0" eaLnBrk="1" latinLnBrk="0" hangingPunct="1">
        <a:spcBef>
          <a:spcPct val="20000"/>
        </a:spcBef>
        <a:spcAft>
          <a:spcPts val="600"/>
        </a:spcAft>
        <a:buClr>
          <a:schemeClr val="tx2"/>
        </a:buClr>
        <a:buSzPct val="70000"/>
        <a:buFont typeface="Wingdings 2" charset="2"/>
        <a:buChar char=""/>
        <a:defRPr sz="1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5pPr>
      <a:lvl6pPr marL="20146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6pPr>
      <a:lvl7pPr marL="24018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7pPr>
      <a:lvl8pPr marL="27890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8pPr>
      <a:lvl9pPr marL="31062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1">
                <a:shade val="80000"/>
                <a:lumMod val="80000"/>
              </a:schemeClr>
              <a:schemeClr val="bg1">
                <a:tint val="98000"/>
              </a:schemeClr>
            </a:duotone>
          </a:blip>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2E6E815-042C-911A-72FE-95665CD91F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5167" y="5875370"/>
            <a:ext cx="6779941" cy="509770"/>
          </a:xfrm>
          <a:prstGeom prst="rect">
            <a:avLst/>
          </a:prstGeom>
        </p:spPr>
      </p:pic>
      <p:sp>
        <p:nvSpPr>
          <p:cNvPr id="2" name="TextBox 1">
            <a:extLst>
              <a:ext uri="{FF2B5EF4-FFF2-40B4-BE49-F238E27FC236}">
                <a16:creationId xmlns:a16="http://schemas.microsoft.com/office/drawing/2014/main" id="{DD35474C-8277-8B62-029F-C796A0507CBA}"/>
              </a:ext>
            </a:extLst>
          </p:cNvPr>
          <p:cNvSpPr txBox="1"/>
          <p:nvPr/>
        </p:nvSpPr>
        <p:spPr>
          <a:xfrm>
            <a:off x="523875" y="2199337"/>
            <a:ext cx="11144250" cy="2092881"/>
          </a:xfrm>
          <a:prstGeom prst="rect">
            <a:avLst/>
          </a:prstGeom>
          <a:noFill/>
        </p:spPr>
        <p:txBody>
          <a:bodyPr wrap="square" rtlCol="0">
            <a:spAutoFit/>
          </a:bodyPr>
          <a:lstStyle/>
          <a:p>
            <a:pPr algn="ctr"/>
            <a:r>
              <a:rPr lang="en-US" sz="6500" dirty="0"/>
              <a:t>NADA Service Homework</a:t>
            </a:r>
          </a:p>
          <a:p>
            <a:pPr algn="ctr"/>
            <a:r>
              <a:rPr lang="en-US" sz="6500" dirty="0"/>
              <a:t>June 2024 </a:t>
            </a:r>
          </a:p>
        </p:txBody>
      </p:sp>
    </p:spTree>
    <p:extLst>
      <p:ext uri="{BB962C8B-B14F-4D97-AF65-F5344CB8AC3E}">
        <p14:creationId xmlns:p14="http://schemas.microsoft.com/office/powerpoint/2010/main" val="21058274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1">
                <a:shade val="80000"/>
                <a:lumMod val="80000"/>
              </a:schemeClr>
              <a:schemeClr val="bg1">
                <a:tint val="98000"/>
              </a:schemeClr>
            </a:duotone>
          </a:blip>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2E6E815-042C-911A-72FE-95665CD91F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5167" y="5875370"/>
            <a:ext cx="6779941" cy="509770"/>
          </a:xfrm>
          <a:prstGeom prst="rect">
            <a:avLst/>
          </a:prstGeom>
        </p:spPr>
      </p:pic>
      <p:sp>
        <p:nvSpPr>
          <p:cNvPr id="7" name="TextBox 6">
            <a:extLst>
              <a:ext uri="{FF2B5EF4-FFF2-40B4-BE49-F238E27FC236}">
                <a16:creationId xmlns:a16="http://schemas.microsoft.com/office/drawing/2014/main" id="{10F7E029-E55A-6FCC-2DDF-C611DE08D37E}"/>
              </a:ext>
            </a:extLst>
          </p:cNvPr>
          <p:cNvSpPr txBox="1"/>
          <p:nvPr/>
        </p:nvSpPr>
        <p:spPr>
          <a:xfrm>
            <a:off x="1510484" y="421064"/>
            <a:ext cx="9305026" cy="769441"/>
          </a:xfrm>
          <a:prstGeom prst="rect">
            <a:avLst/>
          </a:prstGeom>
          <a:noFill/>
        </p:spPr>
        <p:txBody>
          <a:bodyPr wrap="square" rtlCol="0">
            <a:spAutoFit/>
          </a:bodyPr>
          <a:lstStyle/>
          <a:p>
            <a:r>
              <a:rPr lang="en-US" sz="4400" dirty="0"/>
              <a:t>SWOT Analysis- Opportunities</a:t>
            </a:r>
          </a:p>
        </p:txBody>
      </p:sp>
      <p:sp>
        <p:nvSpPr>
          <p:cNvPr id="2" name="TextBox 1">
            <a:extLst>
              <a:ext uri="{FF2B5EF4-FFF2-40B4-BE49-F238E27FC236}">
                <a16:creationId xmlns:a16="http://schemas.microsoft.com/office/drawing/2014/main" id="{CB3CAC5E-7385-C830-C913-14BC414379AD}"/>
              </a:ext>
            </a:extLst>
          </p:cNvPr>
          <p:cNvSpPr txBox="1"/>
          <p:nvPr/>
        </p:nvSpPr>
        <p:spPr>
          <a:xfrm>
            <a:off x="1510484" y="1580802"/>
            <a:ext cx="9305026" cy="4968027"/>
          </a:xfrm>
          <a:prstGeom prst="rect">
            <a:avLst/>
          </a:prstGeom>
          <a:noFill/>
        </p:spPr>
        <p:txBody>
          <a:bodyPr wrap="square" rtlCol="0">
            <a:spAutoFit/>
          </a:bodyPr>
          <a:lstStyle/>
          <a:p>
            <a:endParaRPr lang="en-US" b="1" dirty="0"/>
          </a:p>
          <a:p>
            <a:pPr marL="342900" marR="0" lvl="0" indent="-342900">
              <a:lnSpc>
                <a:spcPct val="115000"/>
              </a:lnSpc>
              <a:spcBef>
                <a:spcPts val="0"/>
              </a:spcBef>
              <a:spcAft>
                <a:spcPts val="800"/>
              </a:spcAft>
              <a:buFont typeface="+mj-lt"/>
              <a:buAutoNum type="arabicPeriod"/>
              <a:tabLst>
                <a:tab pos="4572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Aggressively market our service department highlighting our capacity and CX scores</a:t>
            </a:r>
          </a:p>
          <a:p>
            <a:pPr marL="342900" marR="0" lvl="0" indent="-342900">
              <a:lnSpc>
                <a:spcPct val="115000"/>
              </a:lnSpc>
              <a:spcBef>
                <a:spcPts val="0"/>
              </a:spcBef>
              <a:spcAft>
                <a:spcPts val="800"/>
              </a:spcAft>
              <a:buFont typeface="+mj-lt"/>
              <a:buAutoNum type="arabicPeriod"/>
              <a:tabLst>
                <a:tab pos="4572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Digitize a menu pricing board</a:t>
            </a:r>
          </a:p>
          <a:p>
            <a:pPr marL="342900" marR="0" lvl="0" indent="-342900">
              <a:lnSpc>
                <a:spcPct val="115000"/>
              </a:lnSpc>
              <a:spcBef>
                <a:spcPts val="0"/>
              </a:spcBef>
              <a:spcAft>
                <a:spcPts val="800"/>
              </a:spcAft>
              <a:buFont typeface="+mj-lt"/>
              <a:buAutoNum type="arabicPeriod"/>
              <a:tabLst>
                <a:tab pos="4572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Sales Training for Advisors</a:t>
            </a:r>
          </a:p>
          <a:p>
            <a:pPr marL="342900" marR="0" lvl="0" indent="-342900">
              <a:lnSpc>
                <a:spcPct val="115000"/>
              </a:lnSpc>
              <a:spcBef>
                <a:spcPts val="0"/>
              </a:spcBef>
              <a:spcAft>
                <a:spcPts val="800"/>
              </a:spcAft>
              <a:buFont typeface="+mj-lt"/>
              <a:buAutoNum type="arabicPeriod"/>
              <a:tabLst>
                <a:tab pos="4572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Potentially look at adjusting hours of operation to include Sunday</a:t>
            </a:r>
          </a:p>
          <a:p>
            <a:pPr marL="342900" marR="0" lvl="0" indent="-342900">
              <a:lnSpc>
                <a:spcPct val="115000"/>
              </a:lnSpc>
              <a:spcBef>
                <a:spcPts val="0"/>
              </a:spcBef>
              <a:spcAft>
                <a:spcPts val="800"/>
              </a:spcAft>
              <a:buFont typeface="+mj-lt"/>
              <a:buAutoNum type="arabicPeriod"/>
              <a:tabLst>
                <a:tab pos="4572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Video MPI to increase gross profit</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1926143725"/>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1">
                <a:shade val="80000"/>
                <a:lumMod val="80000"/>
              </a:schemeClr>
              <a:schemeClr val="bg1">
                <a:tint val="98000"/>
              </a:schemeClr>
            </a:duotone>
          </a:blip>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2E6E815-042C-911A-72FE-95665CD91F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5167" y="5875370"/>
            <a:ext cx="6779941" cy="509770"/>
          </a:xfrm>
          <a:prstGeom prst="rect">
            <a:avLst/>
          </a:prstGeom>
        </p:spPr>
      </p:pic>
      <p:sp>
        <p:nvSpPr>
          <p:cNvPr id="7" name="TextBox 6">
            <a:extLst>
              <a:ext uri="{FF2B5EF4-FFF2-40B4-BE49-F238E27FC236}">
                <a16:creationId xmlns:a16="http://schemas.microsoft.com/office/drawing/2014/main" id="{10F7E029-E55A-6FCC-2DDF-C611DE08D37E}"/>
              </a:ext>
            </a:extLst>
          </p:cNvPr>
          <p:cNvSpPr txBox="1"/>
          <p:nvPr/>
        </p:nvSpPr>
        <p:spPr>
          <a:xfrm>
            <a:off x="1510484" y="421064"/>
            <a:ext cx="9305026" cy="769441"/>
          </a:xfrm>
          <a:prstGeom prst="rect">
            <a:avLst/>
          </a:prstGeom>
          <a:noFill/>
        </p:spPr>
        <p:txBody>
          <a:bodyPr wrap="square" rtlCol="0">
            <a:spAutoFit/>
          </a:bodyPr>
          <a:lstStyle/>
          <a:p>
            <a:r>
              <a:rPr lang="en-US" sz="4400" dirty="0"/>
              <a:t>SWOT Analysis- Threats</a:t>
            </a:r>
          </a:p>
        </p:txBody>
      </p:sp>
      <p:sp>
        <p:nvSpPr>
          <p:cNvPr id="2" name="TextBox 1">
            <a:extLst>
              <a:ext uri="{FF2B5EF4-FFF2-40B4-BE49-F238E27FC236}">
                <a16:creationId xmlns:a16="http://schemas.microsoft.com/office/drawing/2014/main" id="{CB3CAC5E-7385-C830-C913-14BC414379AD}"/>
              </a:ext>
            </a:extLst>
          </p:cNvPr>
          <p:cNvSpPr txBox="1"/>
          <p:nvPr/>
        </p:nvSpPr>
        <p:spPr>
          <a:xfrm>
            <a:off x="1510484" y="1580802"/>
            <a:ext cx="9305026" cy="4546886"/>
          </a:xfrm>
          <a:prstGeom prst="rect">
            <a:avLst/>
          </a:prstGeom>
          <a:noFill/>
        </p:spPr>
        <p:txBody>
          <a:bodyPr wrap="square" rtlCol="0">
            <a:spAutoFit/>
          </a:bodyPr>
          <a:lstStyle/>
          <a:p>
            <a:endParaRPr lang="en-US" b="1" dirty="0"/>
          </a:p>
          <a:p>
            <a:pPr marL="342900" marR="0" lvl="0" indent="-342900">
              <a:lnSpc>
                <a:spcPct val="115000"/>
              </a:lnSpc>
              <a:spcBef>
                <a:spcPts val="0"/>
              </a:spcBef>
              <a:spcAft>
                <a:spcPts val="800"/>
              </a:spcAft>
              <a:buFont typeface="+mj-lt"/>
              <a:buAutoNum type="arabicPeriod"/>
              <a:tabLst>
                <a:tab pos="4572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New Brand.  We are just starting to see older make vehicles come in from 2018</a:t>
            </a:r>
          </a:p>
          <a:p>
            <a:pPr marL="342900" marR="0" lvl="0" indent="-342900">
              <a:lnSpc>
                <a:spcPct val="115000"/>
              </a:lnSpc>
              <a:spcBef>
                <a:spcPts val="0"/>
              </a:spcBef>
              <a:spcAft>
                <a:spcPts val="800"/>
              </a:spcAft>
              <a:buFont typeface="+mj-lt"/>
              <a:buAutoNum type="arabicPeriod"/>
              <a:tabLst>
                <a:tab pos="4572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High lease penetrations which are affecting CP</a:t>
            </a:r>
          </a:p>
          <a:p>
            <a:pPr marL="342900" marR="0" lvl="0" indent="-342900">
              <a:lnSpc>
                <a:spcPct val="115000"/>
              </a:lnSpc>
              <a:spcBef>
                <a:spcPts val="0"/>
              </a:spcBef>
              <a:spcAft>
                <a:spcPts val="800"/>
              </a:spcAft>
              <a:buFont typeface="+mj-lt"/>
              <a:buAutoNum type="arabicPeriod"/>
              <a:tabLst>
                <a:tab pos="4572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Lack of training to increase profits per RO</a:t>
            </a:r>
          </a:p>
          <a:p>
            <a:pPr marL="342900" marR="0" lvl="0" indent="-342900">
              <a:lnSpc>
                <a:spcPct val="115000"/>
              </a:lnSpc>
              <a:spcBef>
                <a:spcPts val="0"/>
              </a:spcBef>
              <a:spcAft>
                <a:spcPts val="800"/>
              </a:spcAft>
              <a:buFont typeface="+mj-lt"/>
              <a:buAutoNum type="arabicPeriod"/>
              <a:tabLst>
                <a:tab pos="4572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Longer service intervals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240407759"/>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1">
                <a:shade val="80000"/>
                <a:lumMod val="80000"/>
              </a:schemeClr>
              <a:schemeClr val="bg1">
                <a:tint val="98000"/>
              </a:schemeClr>
            </a:duotone>
          </a:blip>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2E6E815-042C-911A-72FE-95665CD91F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5167" y="5875370"/>
            <a:ext cx="6779941" cy="509770"/>
          </a:xfrm>
          <a:prstGeom prst="rect">
            <a:avLst/>
          </a:prstGeom>
        </p:spPr>
      </p:pic>
      <p:sp>
        <p:nvSpPr>
          <p:cNvPr id="7" name="TextBox 6">
            <a:extLst>
              <a:ext uri="{FF2B5EF4-FFF2-40B4-BE49-F238E27FC236}">
                <a16:creationId xmlns:a16="http://schemas.microsoft.com/office/drawing/2014/main" id="{10F7E029-E55A-6FCC-2DDF-C611DE08D37E}"/>
              </a:ext>
            </a:extLst>
          </p:cNvPr>
          <p:cNvSpPr txBox="1"/>
          <p:nvPr/>
        </p:nvSpPr>
        <p:spPr>
          <a:xfrm>
            <a:off x="1510484" y="421064"/>
            <a:ext cx="9305026" cy="769441"/>
          </a:xfrm>
          <a:prstGeom prst="rect">
            <a:avLst/>
          </a:prstGeom>
          <a:noFill/>
        </p:spPr>
        <p:txBody>
          <a:bodyPr wrap="square" rtlCol="0">
            <a:spAutoFit/>
          </a:bodyPr>
          <a:lstStyle/>
          <a:p>
            <a:r>
              <a:rPr lang="en-US" sz="4400" dirty="0"/>
              <a:t>SWOT Analysis- Objectives</a:t>
            </a:r>
          </a:p>
        </p:txBody>
      </p:sp>
      <p:sp>
        <p:nvSpPr>
          <p:cNvPr id="2" name="TextBox 1">
            <a:extLst>
              <a:ext uri="{FF2B5EF4-FFF2-40B4-BE49-F238E27FC236}">
                <a16:creationId xmlns:a16="http://schemas.microsoft.com/office/drawing/2014/main" id="{CB3CAC5E-7385-C830-C913-14BC414379AD}"/>
              </a:ext>
            </a:extLst>
          </p:cNvPr>
          <p:cNvSpPr txBox="1"/>
          <p:nvPr/>
        </p:nvSpPr>
        <p:spPr>
          <a:xfrm>
            <a:off x="1510484" y="1580802"/>
            <a:ext cx="9305026" cy="5286575"/>
          </a:xfrm>
          <a:prstGeom prst="rect">
            <a:avLst/>
          </a:prstGeom>
          <a:noFill/>
        </p:spPr>
        <p:txBody>
          <a:bodyPr wrap="square" rtlCol="0">
            <a:spAutoFit/>
          </a:bodyPr>
          <a:lstStyle/>
          <a:p>
            <a:endParaRPr lang="en-US" b="1" dirty="0"/>
          </a:p>
          <a:p>
            <a:pPr marL="342900" marR="0" lvl="0" indent="-342900">
              <a:lnSpc>
                <a:spcPct val="115000"/>
              </a:lnSpc>
              <a:spcBef>
                <a:spcPts val="0"/>
              </a:spcBef>
              <a:spcAft>
                <a:spcPts val="800"/>
              </a:spcAft>
              <a:buFont typeface="+mj-lt"/>
              <a:buAutoNum type="arabicPeriod"/>
              <a:tabLst>
                <a:tab pos="4572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Aggressively market our service department highlighting our capacity and CX scores to increase daily RO count</a:t>
            </a:r>
          </a:p>
          <a:p>
            <a:pPr marL="342900" marR="0" lvl="0" indent="-342900">
              <a:lnSpc>
                <a:spcPct val="115000"/>
              </a:lnSpc>
              <a:spcBef>
                <a:spcPts val="0"/>
              </a:spcBef>
              <a:spcAft>
                <a:spcPts val="800"/>
              </a:spcAft>
              <a:buFont typeface="+mj-lt"/>
              <a:buAutoNum type="arabicPeriod"/>
              <a:tabLst>
                <a:tab pos="4572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Digitize a menu pricing board</a:t>
            </a:r>
          </a:p>
          <a:p>
            <a:pPr marL="342900" marR="0" lvl="0" indent="-342900">
              <a:lnSpc>
                <a:spcPct val="115000"/>
              </a:lnSpc>
              <a:spcBef>
                <a:spcPts val="0"/>
              </a:spcBef>
              <a:spcAft>
                <a:spcPts val="800"/>
              </a:spcAft>
              <a:buFont typeface="+mj-lt"/>
              <a:buAutoNum type="arabicPeriod"/>
              <a:tabLst>
                <a:tab pos="4572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Sales Training for Advisors to improve gross</a:t>
            </a:r>
          </a:p>
          <a:p>
            <a:pPr marL="342900" marR="0" lvl="0" indent="-342900">
              <a:lnSpc>
                <a:spcPct val="115000"/>
              </a:lnSpc>
              <a:spcBef>
                <a:spcPts val="0"/>
              </a:spcBef>
              <a:spcAft>
                <a:spcPts val="800"/>
              </a:spcAft>
              <a:buFont typeface="+mj-lt"/>
              <a:buAutoNum type="arabicPeriod"/>
              <a:tabLst>
                <a:tab pos="4572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Track lost sales due to appointment availability</a:t>
            </a:r>
          </a:p>
          <a:p>
            <a:pPr marL="342900" marR="0" lvl="0" indent="-342900">
              <a:lnSpc>
                <a:spcPct val="115000"/>
              </a:lnSpc>
              <a:spcBef>
                <a:spcPts val="0"/>
              </a:spcBef>
              <a:spcAft>
                <a:spcPts val="800"/>
              </a:spcAft>
              <a:buFont typeface="+mj-lt"/>
              <a:buAutoNum type="arabicPeriod"/>
              <a:tabLst>
                <a:tab pos="457200" algn="l"/>
              </a:tabLst>
            </a:pPr>
            <a:r>
              <a:rPr lang="fr-CA" sz="1800" kern="100" dirty="0">
                <a:effectLst/>
                <a:latin typeface="Aptos" panose="020B0004020202020204" pitchFamily="34" charset="0"/>
                <a:ea typeface="Aptos" panose="020B0004020202020204" pitchFamily="34" charset="0"/>
                <a:cs typeface="Times New Roman" panose="02020603050405020304" pitchFamily="18" charset="0"/>
              </a:rPr>
              <a:t>Train, train, train!!! Managers, </a:t>
            </a:r>
            <a:r>
              <a:rPr lang="fr-CA" sz="1800" kern="100" dirty="0" err="1">
                <a:effectLst/>
                <a:latin typeface="Aptos" panose="020B0004020202020204" pitchFamily="34" charset="0"/>
                <a:ea typeface="Aptos" panose="020B0004020202020204" pitchFamily="34" charset="0"/>
                <a:cs typeface="Times New Roman" panose="02020603050405020304" pitchFamily="18" charset="0"/>
              </a:rPr>
              <a:t>advisors</a:t>
            </a:r>
            <a:r>
              <a:rPr lang="fr-CA" sz="1800" kern="100" dirty="0">
                <a:effectLst/>
                <a:latin typeface="Aptos" panose="020B0004020202020204" pitchFamily="34" charset="0"/>
                <a:ea typeface="Aptos" panose="020B0004020202020204" pitchFamily="34" charset="0"/>
                <a:cs typeface="Times New Roman" panose="02020603050405020304" pitchFamily="18" charset="0"/>
              </a:rPr>
              <a:t> and techs.</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003402217"/>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1">
                <a:shade val="80000"/>
                <a:lumMod val="80000"/>
              </a:schemeClr>
              <a:schemeClr val="bg1">
                <a:tint val="98000"/>
              </a:schemeClr>
            </a:duotone>
          </a:blip>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2E6E815-042C-911A-72FE-95665CD91F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5167" y="5875370"/>
            <a:ext cx="6779941" cy="509770"/>
          </a:xfrm>
          <a:prstGeom prst="rect">
            <a:avLst/>
          </a:prstGeom>
        </p:spPr>
      </p:pic>
      <p:sp>
        <p:nvSpPr>
          <p:cNvPr id="7" name="TextBox 6">
            <a:extLst>
              <a:ext uri="{FF2B5EF4-FFF2-40B4-BE49-F238E27FC236}">
                <a16:creationId xmlns:a16="http://schemas.microsoft.com/office/drawing/2014/main" id="{10F7E029-E55A-6FCC-2DDF-C611DE08D37E}"/>
              </a:ext>
            </a:extLst>
          </p:cNvPr>
          <p:cNvSpPr txBox="1"/>
          <p:nvPr/>
        </p:nvSpPr>
        <p:spPr>
          <a:xfrm>
            <a:off x="1510484" y="421064"/>
            <a:ext cx="9305026" cy="769441"/>
          </a:xfrm>
          <a:prstGeom prst="rect">
            <a:avLst/>
          </a:prstGeom>
          <a:noFill/>
        </p:spPr>
        <p:txBody>
          <a:bodyPr wrap="square" rtlCol="0">
            <a:spAutoFit/>
          </a:bodyPr>
          <a:lstStyle/>
          <a:p>
            <a:r>
              <a:rPr lang="en-US" sz="4400" dirty="0"/>
              <a:t>SWOT Analysis- Strategies</a:t>
            </a:r>
          </a:p>
        </p:txBody>
      </p:sp>
      <p:sp>
        <p:nvSpPr>
          <p:cNvPr id="2" name="TextBox 1">
            <a:extLst>
              <a:ext uri="{FF2B5EF4-FFF2-40B4-BE49-F238E27FC236}">
                <a16:creationId xmlns:a16="http://schemas.microsoft.com/office/drawing/2014/main" id="{CB3CAC5E-7385-C830-C913-14BC414379AD}"/>
              </a:ext>
            </a:extLst>
          </p:cNvPr>
          <p:cNvSpPr txBox="1"/>
          <p:nvPr/>
        </p:nvSpPr>
        <p:spPr>
          <a:xfrm>
            <a:off x="1510484" y="1580802"/>
            <a:ext cx="9305026" cy="5183983"/>
          </a:xfrm>
          <a:prstGeom prst="rect">
            <a:avLst/>
          </a:prstGeom>
          <a:noFill/>
        </p:spPr>
        <p:txBody>
          <a:bodyPr wrap="square" rtlCol="0">
            <a:spAutoFit/>
          </a:bodyPr>
          <a:lstStyle/>
          <a:p>
            <a:endParaRPr lang="en-US" b="1" dirty="0"/>
          </a:p>
          <a:p>
            <a:pPr marL="342900" marR="0" lvl="0" indent="-342900">
              <a:lnSpc>
                <a:spcPct val="115000"/>
              </a:lnSpc>
              <a:spcBef>
                <a:spcPts val="0"/>
              </a:spcBef>
              <a:spcAft>
                <a:spcPts val="800"/>
              </a:spcAft>
              <a:buFont typeface="+mj-lt"/>
              <a:buAutoNum type="arabicPeriod"/>
              <a:tabLst>
                <a:tab pos="4572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Review pay plans for Lube techs who are being trained by Shop Foreman.</a:t>
            </a:r>
          </a:p>
          <a:p>
            <a:pPr marL="342900" marR="0" lvl="0" indent="-342900">
              <a:lnSpc>
                <a:spcPct val="115000"/>
              </a:lnSpc>
              <a:spcBef>
                <a:spcPts val="0"/>
              </a:spcBef>
              <a:spcAft>
                <a:spcPts val="800"/>
              </a:spcAft>
              <a:buFont typeface="+mj-lt"/>
              <a:buAutoNum type="arabicPeriod"/>
              <a:tabLst>
                <a:tab pos="4572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Create menu board pricing and digitize it to show on screens in the advisors offices as a part of the display rotation</a:t>
            </a:r>
          </a:p>
          <a:p>
            <a:pPr marL="342900" marR="0" lvl="0" indent="-342900">
              <a:lnSpc>
                <a:spcPct val="115000"/>
              </a:lnSpc>
              <a:spcBef>
                <a:spcPts val="0"/>
              </a:spcBef>
              <a:spcAft>
                <a:spcPts val="800"/>
              </a:spcAft>
              <a:buFont typeface="+mj-lt"/>
              <a:buAutoNum type="arabicPeriod"/>
              <a:tabLst>
                <a:tab pos="4572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Sign up for NADA subscription service for training in all departments</a:t>
            </a:r>
          </a:p>
          <a:p>
            <a:pPr marL="342900" marR="0" lvl="0" indent="-342900">
              <a:lnSpc>
                <a:spcPct val="115000"/>
              </a:lnSpc>
              <a:spcBef>
                <a:spcPts val="0"/>
              </a:spcBef>
              <a:spcAft>
                <a:spcPts val="800"/>
              </a:spcAft>
              <a:buFont typeface="+mj-lt"/>
              <a:buAutoNum type="arabicPeriod"/>
              <a:tabLst>
                <a:tab pos="4572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Hold separate meetings with Fixed Ops to really delve into their numbers apart from weekly department heads meeting.</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102060848"/>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1">
                <a:shade val="80000"/>
                <a:lumMod val="80000"/>
              </a:schemeClr>
              <a:schemeClr val="bg1">
                <a:tint val="98000"/>
              </a:schemeClr>
            </a:duotone>
          </a:blip>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2E6E815-042C-911A-72FE-95665CD91F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5167" y="5875370"/>
            <a:ext cx="6779941" cy="509770"/>
          </a:xfrm>
          <a:prstGeom prst="rect">
            <a:avLst/>
          </a:prstGeom>
        </p:spPr>
      </p:pic>
      <p:sp>
        <p:nvSpPr>
          <p:cNvPr id="7" name="TextBox 6">
            <a:extLst>
              <a:ext uri="{FF2B5EF4-FFF2-40B4-BE49-F238E27FC236}">
                <a16:creationId xmlns:a16="http://schemas.microsoft.com/office/drawing/2014/main" id="{10F7E029-E55A-6FCC-2DDF-C611DE08D37E}"/>
              </a:ext>
            </a:extLst>
          </p:cNvPr>
          <p:cNvSpPr txBox="1"/>
          <p:nvPr/>
        </p:nvSpPr>
        <p:spPr>
          <a:xfrm>
            <a:off x="1510484" y="421064"/>
            <a:ext cx="9305026" cy="769441"/>
          </a:xfrm>
          <a:prstGeom prst="rect">
            <a:avLst/>
          </a:prstGeom>
          <a:noFill/>
        </p:spPr>
        <p:txBody>
          <a:bodyPr wrap="square" rtlCol="0">
            <a:spAutoFit/>
          </a:bodyPr>
          <a:lstStyle/>
          <a:p>
            <a:r>
              <a:rPr lang="en-US" sz="4400" dirty="0"/>
              <a:t>SWOT Analysis- Tactics</a:t>
            </a:r>
          </a:p>
        </p:txBody>
      </p:sp>
      <p:sp>
        <p:nvSpPr>
          <p:cNvPr id="2" name="TextBox 1">
            <a:extLst>
              <a:ext uri="{FF2B5EF4-FFF2-40B4-BE49-F238E27FC236}">
                <a16:creationId xmlns:a16="http://schemas.microsoft.com/office/drawing/2014/main" id="{CB3CAC5E-7385-C830-C913-14BC414379AD}"/>
              </a:ext>
            </a:extLst>
          </p:cNvPr>
          <p:cNvSpPr txBox="1"/>
          <p:nvPr/>
        </p:nvSpPr>
        <p:spPr>
          <a:xfrm>
            <a:off x="1510484" y="1580802"/>
            <a:ext cx="9305026" cy="5605124"/>
          </a:xfrm>
          <a:prstGeom prst="rect">
            <a:avLst/>
          </a:prstGeom>
          <a:noFill/>
        </p:spPr>
        <p:txBody>
          <a:bodyPr wrap="square" rtlCol="0">
            <a:spAutoFit/>
          </a:bodyPr>
          <a:lstStyle/>
          <a:p>
            <a:endParaRPr lang="en-US" b="1" dirty="0"/>
          </a:p>
          <a:p>
            <a:pPr marL="342900" marR="0" lvl="0" indent="-342900">
              <a:lnSpc>
                <a:spcPct val="115000"/>
              </a:lnSpc>
              <a:spcBef>
                <a:spcPts val="0"/>
              </a:spcBef>
              <a:spcAft>
                <a:spcPts val="800"/>
              </a:spcAft>
              <a:buFont typeface="+mj-lt"/>
              <a:buAutoNum type="arabicPeriod"/>
              <a:tabLst>
                <a:tab pos="4572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Mandatory that NADA classes are taken once subscription has begun.</a:t>
            </a:r>
          </a:p>
          <a:p>
            <a:pPr marL="342900" marR="0" lvl="0" indent="-342900">
              <a:lnSpc>
                <a:spcPct val="115000"/>
              </a:lnSpc>
              <a:spcBef>
                <a:spcPts val="0"/>
              </a:spcBef>
              <a:spcAft>
                <a:spcPts val="800"/>
              </a:spcAft>
              <a:buFont typeface="+mj-lt"/>
              <a:buAutoNum type="arabicPeriod"/>
              <a:tabLst>
                <a:tab pos="4572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Discounts must be authorized by Service and Parts Managers </a:t>
            </a:r>
          </a:p>
          <a:p>
            <a:pPr marL="342900" marR="0" lvl="0" indent="-342900">
              <a:lnSpc>
                <a:spcPct val="115000"/>
              </a:lnSpc>
              <a:spcBef>
                <a:spcPts val="0"/>
              </a:spcBef>
              <a:spcAft>
                <a:spcPts val="800"/>
              </a:spcAft>
              <a:buFont typeface="+mj-lt"/>
              <a:buAutoNum type="arabicPeriod"/>
              <a:tabLst>
                <a:tab pos="4572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Add specials to Website and internal display boards by connecting the Managers to our website vendor.</a:t>
            </a:r>
          </a:p>
          <a:p>
            <a:pPr marL="342900" marR="0" lvl="0" indent="-342900">
              <a:lnSpc>
                <a:spcPct val="115000"/>
              </a:lnSpc>
              <a:spcBef>
                <a:spcPts val="0"/>
              </a:spcBef>
              <a:spcAft>
                <a:spcPts val="800"/>
              </a:spcAft>
              <a:buFont typeface="+mj-lt"/>
              <a:buAutoNum type="arabicPeriod"/>
              <a:tabLst>
                <a:tab pos="4572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Work with Service Manager and Epsilon to market service department</a:t>
            </a:r>
          </a:p>
          <a:p>
            <a:pPr marL="342900" marR="0" lvl="0" indent="-342900">
              <a:lnSpc>
                <a:spcPct val="115000"/>
              </a:lnSpc>
              <a:spcBef>
                <a:spcPts val="0"/>
              </a:spcBef>
              <a:spcAft>
                <a:spcPts val="800"/>
              </a:spcAft>
              <a:buFont typeface="+mj-lt"/>
              <a:buAutoNum type="arabicPeriod"/>
              <a:tabLst>
                <a:tab pos="4572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Weekly check in with Service Manager, Parts Manager and Fixed Ops Director on back ordered parts status and the disposition of vehicles where the parts have been received</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1645476165"/>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1">
                <a:shade val="80000"/>
                <a:lumMod val="80000"/>
              </a:schemeClr>
              <a:schemeClr val="bg1">
                <a:tint val="98000"/>
              </a:schemeClr>
            </a:duotone>
          </a:blip>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2E6E815-042C-911A-72FE-95665CD91F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5167" y="5875370"/>
            <a:ext cx="6779941" cy="509770"/>
          </a:xfrm>
          <a:prstGeom prst="rect">
            <a:avLst/>
          </a:prstGeom>
        </p:spPr>
      </p:pic>
      <p:sp>
        <p:nvSpPr>
          <p:cNvPr id="7" name="TextBox 6">
            <a:extLst>
              <a:ext uri="{FF2B5EF4-FFF2-40B4-BE49-F238E27FC236}">
                <a16:creationId xmlns:a16="http://schemas.microsoft.com/office/drawing/2014/main" id="{10F7E029-E55A-6FCC-2DDF-C611DE08D37E}"/>
              </a:ext>
            </a:extLst>
          </p:cNvPr>
          <p:cNvSpPr txBox="1"/>
          <p:nvPr/>
        </p:nvSpPr>
        <p:spPr>
          <a:xfrm>
            <a:off x="1510484" y="421064"/>
            <a:ext cx="9305026" cy="769441"/>
          </a:xfrm>
          <a:prstGeom prst="rect">
            <a:avLst/>
          </a:prstGeom>
          <a:noFill/>
        </p:spPr>
        <p:txBody>
          <a:bodyPr wrap="square" rtlCol="0">
            <a:spAutoFit/>
          </a:bodyPr>
          <a:lstStyle/>
          <a:p>
            <a:r>
              <a:rPr lang="en-US" sz="4400" dirty="0"/>
              <a:t>Action Plan</a:t>
            </a:r>
          </a:p>
        </p:txBody>
      </p:sp>
      <p:graphicFrame>
        <p:nvGraphicFramePr>
          <p:cNvPr id="3" name="Table 2">
            <a:extLst>
              <a:ext uri="{FF2B5EF4-FFF2-40B4-BE49-F238E27FC236}">
                <a16:creationId xmlns:a16="http://schemas.microsoft.com/office/drawing/2014/main" id="{A644B9CD-DE52-7AB7-CFFE-A4F1CFA49C46}"/>
              </a:ext>
            </a:extLst>
          </p:cNvPr>
          <p:cNvGraphicFramePr>
            <a:graphicFrameLocks noGrp="1"/>
          </p:cNvGraphicFramePr>
          <p:nvPr>
            <p:extLst>
              <p:ext uri="{D42A27DB-BD31-4B8C-83A1-F6EECF244321}">
                <p14:modId xmlns:p14="http://schemas.microsoft.com/office/powerpoint/2010/main" val="1713302623"/>
              </p:ext>
            </p:extLst>
          </p:nvPr>
        </p:nvGraphicFramePr>
        <p:xfrm>
          <a:off x="1510484" y="1675563"/>
          <a:ext cx="8577896" cy="3714749"/>
        </p:xfrm>
        <a:graphic>
          <a:graphicData uri="http://schemas.openxmlformats.org/drawingml/2006/table">
            <a:tbl>
              <a:tblPr firstRow="1" bandRow="1"/>
              <a:tblGrid>
                <a:gridCol w="2857700">
                  <a:extLst>
                    <a:ext uri="{9D8B030D-6E8A-4147-A177-3AD203B41FA5}">
                      <a16:colId xmlns:a16="http://schemas.microsoft.com/office/drawing/2014/main" val="3877642647"/>
                    </a:ext>
                  </a:extLst>
                </a:gridCol>
                <a:gridCol w="2860098">
                  <a:extLst>
                    <a:ext uri="{9D8B030D-6E8A-4147-A177-3AD203B41FA5}">
                      <a16:colId xmlns:a16="http://schemas.microsoft.com/office/drawing/2014/main" val="3852413617"/>
                    </a:ext>
                  </a:extLst>
                </a:gridCol>
                <a:gridCol w="2860098">
                  <a:extLst>
                    <a:ext uri="{9D8B030D-6E8A-4147-A177-3AD203B41FA5}">
                      <a16:colId xmlns:a16="http://schemas.microsoft.com/office/drawing/2014/main" val="3212705838"/>
                    </a:ext>
                  </a:extLst>
                </a:gridCol>
              </a:tblGrid>
              <a:tr h="649262">
                <a:tc>
                  <a:txBody>
                    <a:bodyPr/>
                    <a:lstStyle/>
                    <a:p>
                      <a:pPr marL="0" marR="0">
                        <a:lnSpc>
                          <a:spcPct val="115000"/>
                        </a:lnSpc>
                        <a:spcBef>
                          <a:spcPts val="0"/>
                        </a:spcBef>
                        <a:spcAft>
                          <a:spcPts val="0"/>
                        </a:spcAft>
                      </a:pPr>
                      <a:r>
                        <a:rPr lang="en-US" sz="1100" b="1" kern="1200">
                          <a:solidFill>
                            <a:srgbClr val="000000"/>
                          </a:solidFill>
                          <a:effectLst/>
                          <a:highlight>
                            <a:srgbClr val="DDDDDD"/>
                          </a:highlight>
                          <a:latin typeface="Trebuchet MS" panose="020B0603020202020204" pitchFamily="34" charset="0"/>
                          <a:ea typeface="Times New Roman" panose="02020603050405020304" pitchFamily="18" charset="0"/>
                          <a:cs typeface="Arial" panose="020B0604020202020204" pitchFamily="34" charset="0"/>
                        </a:rPr>
                        <a:t>TASK</a:t>
                      </a:r>
                      <a:endParaRPr lang="en-US" sz="800" kern="100">
                        <a:effectLst/>
                        <a:highlight>
                          <a:srgbClr val="DDDDDD"/>
                        </a:highlight>
                        <a:latin typeface="Aptos" panose="020B0004020202020204" pitchFamily="34" charset="0"/>
                        <a:ea typeface="Aptos" panose="020B0004020202020204" pitchFamily="34" charset="0"/>
                        <a:cs typeface="Times New Roman" panose="02020603050405020304" pitchFamily="18" charset="0"/>
                      </a:endParaRPr>
                    </a:p>
                  </a:txBody>
                  <a:tcPr marL="58212" marR="58212" marT="29106" marB="29106">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DDDDDD"/>
                    </a:solidFill>
                  </a:tcPr>
                </a:tc>
                <a:tc>
                  <a:txBody>
                    <a:bodyPr/>
                    <a:lstStyle/>
                    <a:p>
                      <a:pPr marL="0" marR="0">
                        <a:lnSpc>
                          <a:spcPct val="115000"/>
                        </a:lnSpc>
                        <a:spcBef>
                          <a:spcPts val="0"/>
                        </a:spcBef>
                        <a:spcAft>
                          <a:spcPts val="0"/>
                        </a:spcAft>
                      </a:pPr>
                      <a:r>
                        <a:rPr lang="en-US" sz="1100" b="1" kern="1200">
                          <a:solidFill>
                            <a:srgbClr val="000000"/>
                          </a:solidFill>
                          <a:effectLst/>
                          <a:highlight>
                            <a:srgbClr val="DDDDDD"/>
                          </a:highlight>
                          <a:latin typeface="Trebuchet MS" panose="020B0603020202020204" pitchFamily="34" charset="0"/>
                          <a:ea typeface="Times New Roman" panose="02020603050405020304" pitchFamily="18" charset="0"/>
                          <a:cs typeface="Arial" panose="020B0604020202020204" pitchFamily="34" charset="0"/>
                        </a:rPr>
                        <a:t>Position responsible</a:t>
                      </a:r>
                      <a:endParaRPr lang="en-US" sz="800" kern="100">
                        <a:effectLst/>
                        <a:highlight>
                          <a:srgbClr val="DDDDDD"/>
                        </a:highlight>
                        <a:latin typeface="Aptos" panose="020B0004020202020204" pitchFamily="34" charset="0"/>
                        <a:ea typeface="Aptos" panose="020B0004020202020204" pitchFamily="34" charset="0"/>
                        <a:cs typeface="Times New Roman" panose="02020603050405020304" pitchFamily="18" charset="0"/>
                      </a:endParaRPr>
                    </a:p>
                  </a:txBody>
                  <a:tcPr marL="58212" marR="58212" marT="29106" marB="29106">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DDDDDD"/>
                    </a:solidFill>
                  </a:tcPr>
                </a:tc>
                <a:tc>
                  <a:txBody>
                    <a:bodyPr/>
                    <a:lstStyle/>
                    <a:p>
                      <a:pPr marL="0" marR="0">
                        <a:lnSpc>
                          <a:spcPct val="115000"/>
                        </a:lnSpc>
                        <a:spcBef>
                          <a:spcPts val="0"/>
                        </a:spcBef>
                        <a:spcAft>
                          <a:spcPts val="0"/>
                        </a:spcAft>
                      </a:pPr>
                      <a:r>
                        <a:rPr lang="en-US" sz="1100" b="1" kern="1200">
                          <a:solidFill>
                            <a:srgbClr val="000000"/>
                          </a:solidFill>
                          <a:effectLst/>
                          <a:highlight>
                            <a:srgbClr val="DDDDDD"/>
                          </a:highlight>
                          <a:latin typeface="Trebuchet MS" panose="020B0603020202020204" pitchFamily="34" charset="0"/>
                          <a:ea typeface="Times New Roman" panose="02020603050405020304" pitchFamily="18" charset="0"/>
                          <a:cs typeface="Arial" panose="020B0604020202020204" pitchFamily="34" charset="0"/>
                        </a:rPr>
                        <a:t>Check in/completion schedule</a:t>
                      </a:r>
                      <a:endParaRPr lang="en-US" sz="800" kern="100">
                        <a:effectLst/>
                        <a:highlight>
                          <a:srgbClr val="DDDDDD"/>
                        </a:highlight>
                        <a:latin typeface="Aptos" panose="020B0004020202020204" pitchFamily="34" charset="0"/>
                        <a:ea typeface="Aptos" panose="020B0004020202020204" pitchFamily="34" charset="0"/>
                        <a:cs typeface="Times New Roman" panose="02020603050405020304" pitchFamily="18" charset="0"/>
                      </a:endParaRPr>
                    </a:p>
                  </a:txBody>
                  <a:tcPr marL="58212" marR="58212" marT="29106" marB="29106">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DDDDDD"/>
                    </a:solidFill>
                  </a:tcPr>
                </a:tc>
                <a:extLst>
                  <a:ext uri="{0D108BD9-81ED-4DB2-BD59-A6C34878D82A}">
                    <a16:rowId xmlns:a16="http://schemas.microsoft.com/office/drawing/2014/main" val="90386526"/>
                  </a:ext>
                </a:extLst>
              </a:tr>
              <a:tr h="405217">
                <a:tc>
                  <a:txBody>
                    <a:bodyPr/>
                    <a:lstStyle/>
                    <a:p>
                      <a:pPr marL="0" marR="0">
                        <a:lnSpc>
                          <a:spcPct val="115000"/>
                        </a:lnSpc>
                        <a:spcBef>
                          <a:spcPts val="0"/>
                        </a:spcBef>
                        <a:spcAft>
                          <a:spcPts val="0"/>
                        </a:spcAft>
                      </a:pPr>
                      <a:r>
                        <a:rPr lang="en-US" sz="1000" kern="0">
                          <a:solidFill>
                            <a:srgbClr val="000000"/>
                          </a:solidFill>
                          <a:effectLst/>
                          <a:highlight>
                            <a:srgbClr val="F2F2F2"/>
                          </a:highlight>
                          <a:latin typeface="Times New Roman" panose="02020603050405020304" pitchFamily="18" charset="0"/>
                          <a:ea typeface="Times New Roman" panose="02020603050405020304" pitchFamily="18" charset="0"/>
                          <a:cs typeface="Times New Roman" panose="02020603050405020304" pitchFamily="18" charset="0"/>
                        </a:rPr>
                        <a:t>Schedule NADA  Training</a:t>
                      </a:r>
                      <a:endParaRPr lang="en-US" sz="800" kern="100">
                        <a:effectLst/>
                        <a:highlight>
                          <a:srgbClr val="F2F2F2"/>
                        </a:highlight>
                        <a:latin typeface="Aptos" panose="020B0004020202020204" pitchFamily="34" charset="0"/>
                        <a:ea typeface="Aptos" panose="020B0004020202020204" pitchFamily="34" charset="0"/>
                        <a:cs typeface="Times New Roman" panose="02020603050405020304" pitchFamily="18" charset="0"/>
                      </a:endParaRPr>
                    </a:p>
                  </a:txBody>
                  <a:tcPr marL="58212" marR="58212" marT="29106" marB="29106">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marL="0" marR="0">
                        <a:lnSpc>
                          <a:spcPct val="115000"/>
                        </a:lnSpc>
                        <a:spcBef>
                          <a:spcPts val="0"/>
                        </a:spcBef>
                        <a:spcAft>
                          <a:spcPts val="0"/>
                        </a:spcAft>
                      </a:pPr>
                      <a:r>
                        <a:rPr lang="en-US" sz="1000" kern="0">
                          <a:solidFill>
                            <a:srgbClr val="000000"/>
                          </a:solidFill>
                          <a:effectLst/>
                          <a:highlight>
                            <a:srgbClr val="F2F2F2"/>
                          </a:highlight>
                          <a:latin typeface="Times New Roman" panose="02020603050405020304" pitchFamily="18" charset="0"/>
                          <a:ea typeface="Times New Roman" panose="02020603050405020304" pitchFamily="18" charset="0"/>
                          <a:cs typeface="Times New Roman" panose="02020603050405020304" pitchFamily="18" charset="0"/>
                        </a:rPr>
                        <a:t>GM/SM/Office Manager</a:t>
                      </a:r>
                      <a:endParaRPr lang="en-US" sz="800" kern="100">
                        <a:effectLst/>
                        <a:highlight>
                          <a:srgbClr val="F2F2F2"/>
                        </a:highlight>
                        <a:latin typeface="Aptos" panose="020B0004020202020204" pitchFamily="34" charset="0"/>
                        <a:ea typeface="Aptos" panose="020B0004020202020204" pitchFamily="34" charset="0"/>
                        <a:cs typeface="Times New Roman" panose="02020603050405020304" pitchFamily="18" charset="0"/>
                      </a:endParaRPr>
                    </a:p>
                  </a:txBody>
                  <a:tcPr marL="58212" marR="58212" marT="29106" marB="29106">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marL="0" marR="0">
                        <a:lnSpc>
                          <a:spcPct val="115000"/>
                        </a:lnSpc>
                        <a:spcBef>
                          <a:spcPts val="0"/>
                        </a:spcBef>
                        <a:spcAft>
                          <a:spcPts val="0"/>
                        </a:spcAft>
                      </a:pPr>
                      <a:r>
                        <a:rPr lang="en-US" sz="1000" kern="0">
                          <a:solidFill>
                            <a:srgbClr val="000000"/>
                          </a:solidFill>
                          <a:effectLst/>
                          <a:highlight>
                            <a:srgbClr val="F2F2F2"/>
                          </a:highlight>
                          <a:latin typeface="Times New Roman" panose="02020603050405020304" pitchFamily="18" charset="0"/>
                          <a:ea typeface="Times New Roman" panose="02020603050405020304" pitchFamily="18" charset="0"/>
                          <a:cs typeface="Times New Roman" panose="02020603050405020304" pitchFamily="18" charset="0"/>
                        </a:rPr>
                        <a:t>Monthly based upon availability</a:t>
                      </a:r>
                      <a:endParaRPr lang="en-US" sz="800" kern="100">
                        <a:effectLst/>
                        <a:highlight>
                          <a:srgbClr val="F2F2F2"/>
                        </a:highlight>
                        <a:latin typeface="Aptos" panose="020B0004020202020204" pitchFamily="34" charset="0"/>
                        <a:ea typeface="Aptos" panose="020B0004020202020204" pitchFamily="34" charset="0"/>
                        <a:cs typeface="Times New Roman" panose="02020603050405020304" pitchFamily="18" charset="0"/>
                      </a:endParaRPr>
                    </a:p>
                  </a:txBody>
                  <a:tcPr marL="58212" marR="58212" marT="29106" marB="29106">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extLst>
                  <a:ext uri="{0D108BD9-81ED-4DB2-BD59-A6C34878D82A}">
                    <a16:rowId xmlns:a16="http://schemas.microsoft.com/office/drawing/2014/main" val="4148819288"/>
                  </a:ext>
                </a:extLst>
              </a:tr>
              <a:tr h="341185">
                <a:tc>
                  <a:txBody>
                    <a:bodyPr/>
                    <a:lstStyle/>
                    <a:p>
                      <a:pPr marL="0" marR="0">
                        <a:lnSpc>
                          <a:spcPct val="115000"/>
                        </a:lnSpc>
                        <a:spcBef>
                          <a:spcPts val="0"/>
                        </a:spcBef>
                        <a:spcAft>
                          <a:spcPts val="0"/>
                        </a:spcAft>
                      </a:pPr>
                      <a:r>
                        <a:rPr lang="en-US" sz="1000" kern="0">
                          <a:solidFill>
                            <a:srgbClr val="000000"/>
                          </a:solidFill>
                          <a:effectLst/>
                          <a:highlight>
                            <a:srgbClr val="F9F9F9"/>
                          </a:highlight>
                          <a:latin typeface="Times New Roman" panose="02020603050405020304" pitchFamily="18" charset="0"/>
                          <a:ea typeface="Times New Roman" panose="02020603050405020304" pitchFamily="18" charset="0"/>
                          <a:cs typeface="Times New Roman" panose="02020603050405020304" pitchFamily="18" charset="0"/>
                        </a:rPr>
                        <a:t>Monitor Video MPI</a:t>
                      </a:r>
                      <a:endParaRPr lang="en-US" sz="800" kern="100">
                        <a:effectLst/>
                        <a:highlight>
                          <a:srgbClr val="F9F9F9"/>
                        </a:highlight>
                        <a:latin typeface="Aptos" panose="020B0004020202020204" pitchFamily="34" charset="0"/>
                        <a:ea typeface="Aptos" panose="020B0004020202020204" pitchFamily="34" charset="0"/>
                        <a:cs typeface="Times New Roman" panose="02020603050405020304" pitchFamily="18" charset="0"/>
                      </a:endParaRPr>
                    </a:p>
                  </a:txBody>
                  <a:tcPr marL="58212" marR="58212" marT="29106" marB="29106">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9F9F9"/>
                    </a:solidFill>
                  </a:tcPr>
                </a:tc>
                <a:tc>
                  <a:txBody>
                    <a:bodyPr/>
                    <a:lstStyle/>
                    <a:p>
                      <a:pPr marL="0" marR="0">
                        <a:lnSpc>
                          <a:spcPct val="115000"/>
                        </a:lnSpc>
                        <a:spcBef>
                          <a:spcPts val="0"/>
                        </a:spcBef>
                        <a:spcAft>
                          <a:spcPts val="0"/>
                        </a:spcAft>
                      </a:pPr>
                      <a:r>
                        <a:rPr lang="en-US" sz="1000" kern="0">
                          <a:solidFill>
                            <a:srgbClr val="000000"/>
                          </a:solidFill>
                          <a:effectLst/>
                          <a:highlight>
                            <a:srgbClr val="F9F9F9"/>
                          </a:highlight>
                          <a:latin typeface="Times New Roman" panose="02020603050405020304" pitchFamily="18" charset="0"/>
                          <a:ea typeface="Times New Roman" panose="02020603050405020304" pitchFamily="18" charset="0"/>
                          <a:cs typeface="Times New Roman" panose="02020603050405020304" pitchFamily="18" charset="0"/>
                        </a:rPr>
                        <a:t>GM/SM</a:t>
                      </a:r>
                      <a:endParaRPr lang="en-US" sz="800" kern="100">
                        <a:effectLst/>
                        <a:highlight>
                          <a:srgbClr val="F9F9F9"/>
                        </a:highlight>
                        <a:latin typeface="Aptos" panose="020B0004020202020204" pitchFamily="34" charset="0"/>
                        <a:ea typeface="Aptos" panose="020B0004020202020204" pitchFamily="34" charset="0"/>
                        <a:cs typeface="Times New Roman" panose="02020603050405020304" pitchFamily="18" charset="0"/>
                      </a:endParaRPr>
                    </a:p>
                  </a:txBody>
                  <a:tcPr marL="58212" marR="58212" marT="29106" marB="29106">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9F9F9"/>
                    </a:solidFill>
                  </a:tcPr>
                </a:tc>
                <a:tc>
                  <a:txBody>
                    <a:bodyPr/>
                    <a:lstStyle/>
                    <a:p>
                      <a:pPr marL="0" marR="0">
                        <a:lnSpc>
                          <a:spcPct val="115000"/>
                        </a:lnSpc>
                        <a:spcBef>
                          <a:spcPts val="0"/>
                        </a:spcBef>
                        <a:spcAft>
                          <a:spcPts val="0"/>
                        </a:spcAft>
                      </a:pPr>
                      <a:r>
                        <a:rPr lang="en-US" sz="1000" kern="0">
                          <a:solidFill>
                            <a:srgbClr val="000000"/>
                          </a:solidFill>
                          <a:effectLst/>
                          <a:highlight>
                            <a:srgbClr val="F9F9F9"/>
                          </a:highlight>
                          <a:latin typeface="Times New Roman" panose="02020603050405020304" pitchFamily="18" charset="0"/>
                          <a:ea typeface="Times New Roman" panose="02020603050405020304" pitchFamily="18" charset="0"/>
                          <a:cs typeface="Times New Roman" panose="02020603050405020304" pitchFamily="18" charset="0"/>
                        </a:rPr>
                        <a:t>Bi-weekly </a:t>
                      </a:r>
                      <a:endParaRPr lang="en-US" sz="800" kern="100">
                        <a:effectLst/>
                        <a:highlight>
                          <a:srgbClr val="F9F9F9"/>
                        </a:highlight>
                        <a:latin typeface="Aptos" panose="020B0004020202020204" pitchFamily="34" charset="0"/>
                        <a:ea typeface="Aptos" panose="020B0004020202020204" pitchFamily="34" charset="0"/>
                        <a:cs typeface="Times New Roman" panose="02020603050405020304" pitchFamily="18" charset="0"/>
                      </a:endParaRPr>
                    </a:p>
                  </a:txBody>
                  <a:tcPr marL="58212" marR="58212" marT="29106" marB="29106">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9F9F9"/>
                    </a:solidFill>
                  </a:tcPr>
                </a:tc>
                <a:extLst>
                  <a:ext uri="{0D108BD9-81ED-4DB2-BD59-A6C34878D82A}">
                    <a16:rowId xmlns:a16="http://schemas.microsoft.com/office/drawing/2014/main" val="2246418892"/>
                  </a:ext>
                </a:extLst>
              </a:tr>
              <a:tr h="405217">
                <a:tc>
                  <a:txBody>
                    <a:bodyPr/>
                    <a:lstStyle/>
                    <a:p>
                      <a:pPr marL="0" marR="0">
                        <a:lnSpc>
                          <a:spcPct val="115000"/>
                        </a:lnSpc>
                        <a:spcBef>
                          <a:spcPts val="0"/>
                        </a:spcBef>
                        <a:spcAft>
                          <a:spcPts val="0"/>
                        </a:spcAft>
                      </a:pPr>
                      <a:r>
                        <a:rPr lang="en-US" sz="1000" kern="0">
                          <a:solidFill>
                            <a:srgbClr val="000000"/>
                          </a:solidFill>
                          <a:effectLst/>
                          <a:highlight>
                            <a:srgbClr val="F2F2F2"/>
                          </a:highlight>
                          <a:latin typeface="Times New Roman" panose="02020603050405020304" pitchFamily="18" charset="0"/>
                          <a:ea typeface="Times New Roman" panose="02020603050405020304" pitchFamily="18" charset="0"/>
                          <a:cs typeface="Times New Roman" panose="02020603050405020304" pitchFamily="18" charset="0"/>
                        </a:rPr>
                        <a:t>Evaluate hours of operation</a:t>
                      </a:r>
                      <a:endParaRPr lang="en-US" sz="800" kern="100">
                        <a:effectLst/>
                        <a:highlight>
                          <a:srgbClr val="F2F2F2"/>
                        </a:highlight>
                        <a:latin typeface="Aptos" panose="020B0004020202020204" pitchFamily="34" charset="0"/>
                        <a:ea typeface="Aptos" panose="020B0004020202020204" pitchFamily="34" charset="0"/>
                        <a:cs typeface="Times New Roman" panose="02020603050405020304" pitchFamily="18" charset="0"/>
                      </a:endParaRPr>
                    </a:p>
                  </a:txBody>
                  <a:tcPr marL="58212" marR="58212" marT="29106" marB="29106">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marL="0" marR="0">
                        <a:lnSpc>
                          <a:spcPct val="115000"/>
                        </a:lnSpc>
                        <a:spcBef>
                          <a:spcPts val="0"/>
                        </a:spcBef>
                        <a:spcAft>
                          <a:spcPts val="0"/>
                        </a:spcAft>
                      </a:pPr>
                      <a:r>
                        <a:rPr lang="en-US" sz="1000" kern="0">
                          <a:solidFill>
                            <a:srgbClr val="000000"/>
                          </a:solidFill>
                          <a:effectLst/>
                          <a:highlight>
                            <a:srgbClr val="F2F2F2"/>
                          </a:highlight>
                          <a:latin typeface="Times New Roman" panose="02020603050405020304" pitchFamily="18" charset="0"/>
                          <a:ea typeface="Times New Roman" panose="02020603050405020304" pitchFamily="18" charset="0"/>
                          <a:cs typeface="Times New Roman" panose="02020603050405020304" pitchFamily="18" charset="0"/>
                        </a:rPr>
                        <a:t>GM</a:t>
                      </a:r>
                      <a:endParaRPr lang="en-US" sz="800" kern="100">
                        <a:effectLst/>
                        <a:highlight>
                          <a:srgbClr val="F2F2F2"/>
                        </a:highlight>
                        <a:latin typeface="Aptos" panose="020B0004020202020204" pitchFamily="34" charset="0"/>
                        <a:ea typeface="Aptos" panose="020B0004020202020204" pitchFamily="34" charset="0"/>
                        <a:cs typeface="Times New Roman" panose="02020603050405020304" pitchFamily="18" charset="0"/>
                      </a:endParaRPr>
                    </a:p>
                  </a:txBody>
                  <a:tcPr marL="58212" marR="58212" marT="29106" marB="29106">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marL="0" marR="0">
                        <a:lnSpc>
                          <a:spcPct val="115000"/>
                        </a:lnSpc>
                        <a:spcBef>
                          <a:spcPts val="0"/>
                        </a:spcBef>
                        <a:spcAft>
                          <a:spcPts val="0"/>
                        </a:spcAft>
                      </a:pPr>
                      <a:r>
                        <a:rPr lang="en-US" sz="1000" kern="0">
                          <a:solidFill>
                            <a:srgbClr val="000000"/>
                          </a:solidFill>
                          <a:effectLst/>
                          <a:highlight>
                            <a:srgbClr val="F2F2F2"/>
                          </a:highlight>
                          <a:latin typeface="Times New Roman" panose="02020603050405020304" pitchFamily="18" charset="0"/>
                          <a:ea typeface="Times New Roman" panose="02020603050405020304" pitchFamily="18" charset="0"/>
                          <a:cs typeface="Times New Roman" panose="02020603050405020304" pitchFamily="18" charset="0"/>
                        </a:rPr>
                        <a:t>8/31/2024</a:t>
                      </a:r>
                      <a:endParaRPr lang="en-US" sz="800" kern="100">
                        <a:effectLst/>
                        <a:highlight>
                          <a:srgbClr val="F2F2F2"/>
                        </a:highlight>
                        <a:latin typeface="Aptos" panose="020B0004020202020204" pitchFamily="34" charset="0"/>
                        <a:ea typeface="Aptos" panose="020B0004020202020204" pitchFamily="34" charset="0"/>
                        <a:cs typeface="Times New Roman" panose="02020603050405020304" pitchFamily="18" charset="0"/>
                      </a:endParaRPr>
                    </a:p>
                  </a:txBody>
                  <a:tcPr marL="58212" marR="58212" marT="29106" marB="29106">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extLst>
                  <a:ext uri="{0D108BD9-81ED-4DB2-BD59-A6C34878D82A}">
                    <a16:rowId xmlns:a16="http://schemas.microsoft.com/office/drawing/2014/main" val="3387228029"/>
                  </a:ext>
                </a:extLst>
              </a:tr>
              <a:tr h="583733">
                <a:tc>
                  <a:txBody>
                    <a:bodyPr/>
                    <a:lstStyle/>
                    <a:p>
                      <a:pPr marL="0" marR="0">
                        <a:lnSpc>
                          <a:spcPct val="115000"/>
                        </a:lnSpc>
                        <a:spcBef>
                          <a:spcPts val="0"/>
                        </a:spcBef>
                        <a:spcAft>
                          <a:spcPts val="0"/>
                        </a:spcAft>
                      </a:pPr>
                      <a:r>
                        <a:rPr lang="en-US" sz="1000" kern="0">
                          <a:solidFill>
                            <a:srgbClr val="000000"/>
                          </a:solidFill>
                          <a:effectLst/>
                          <a:highlight>
                            <a:srgbClr val="F9F9F9"/>
                          </a:highlight>
                          <a:latin typeface="Times New Roman" panose="02020603050405020304" pitchFamily="18" charset="0"/>
                          <a:ea typeface="Times New Roman" panose="02020603050405020304" pitchFamily="18" charset="0"/>
                          <a:cs typeface="Times New Roman" panose="02020603050405020304" pitchFamily="18" charset="0"/>
                        </a:rPr>
                        <a:t>Meet with Epsilon to come up with marketing strategy</a:t>
                      </a:r>
                      <a:endParaRPr lang="en-US" sz="800" kern="100">
                        <a:effectLst/>
                        <a:highlight>
                          <a:srgbClr val="F9F9F9"/>
                        </a:highlight>
                        <a:latin typeface="Aptos" panose="020B0004020202020204" pitchFamily="34" charset="0"/>
                        <a:ea typeface="Aptos" panose="020B0004020202020204" pitchFamily="34" charset="0"/>
                        <a:cs typeface="Times New Roman" panose="02020603050405020304" pitchFamily="18" charset="0"/>
                      </a:endParaRPr>
                    </a:p>
                  </a:txBody>
                  <a:tcPr marL="58212" marR="58212" marT="29106" marB="29106">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9F9F9"/>
                    </a:solidFill>
                  </a:tcPr>
                </a:tc>
                <a:tc>
                  <a:txBody>
                    <a:bodyPr/>
                    <a:lstStyle/>
                    <a:p>
                      <a:pPr marL="0" marR="0">
                        <a:lnSpc>
                          <a:spcPct val="115000"/>
                        </a:lnSpc>
                        <a:spcBef>
                          <a:spcPts val="0"/>
                        </a:spcBef>
                        <a:spcAft>
                          <a:spcPts val="0"/>
                        </a:spcAft>
                      </a:pPr>
                      <a:r>
                        <a:rPr lang="en-US" sz="1000" kern="0">
                          <a:solidFill>
                            <a:srgbClr val="000000"/>
                          </a:solidFill>
                          <a:effectLst/>
                          <a:highlight>
                            <a:srgbClr val="F9F9F9"/>
                          </a:highlight>
                          <a:latin typeface="Times New Roman" panose="02020603050405020304" pitchFamily="18" charset="0"/>
                          <a:ea typeface="Times New Roman" panose="02020603050405020304" pitchFamily="18" charset="0"/>
                          <a:cs typeface="Times New Roman" panose="02020603050405020304" pitchFamily="18" charset="0"/>
                        </a:rPr>
                        <a:t>GM/SM</a:t>
                      </a:r>
                      <a:endParaRPr lang="en-US" sz="800" kern="100">
                        <a:effectLst/>
                        <a:highlight>
                          <a:srgbClr val="F9F9F9"/>
                        </a:highlight>
                        <a:latin typeface="Aptos" panose="020B0004020202020204" pitchFamily="34" charset="0"/>
                        <a:ea typeface="Aptos" panose="020B0004020202020204" pitchFamily="34" charset="0"/>
                        <a:cs typeface="Times New Roman" panose="02020603050405020304" pitchFamily="18" charset="0"/>
                      </a:endParaRPr>
                    </a:p>
                  </a:txBody>
                  <a:tcPr marL="58212" marR="58212" marT="29106" marB="29106">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9F9F9"/>
                    </a:solidFill>
                  </a:tcPr>
                </a:tc>
                <a:tc>
                  <a:txBody>
                    <a:bodyPr/>
                    <a:lstStyle/>
                    <a:p>
                      <a:pPr marL="0" marR="0">
                        <a:lnSpc>
                          <a:spcPct val="115000"/>
                        </a:lnSpc>
                        <a:spcBef>
                          <a:spcPts val="0"/>
                        </a:spcBef>
                        <a:spcAft>
                          <a:spcPts val="0"/>
                        </a:spcAft>
                      </a:pPr>
                      <a:r>
                        <a:rPr lang="en-US" sz="1000" kern="0">
                          <a:solidFill>
                            <a:srgbClr val="000000"/>
                          </a:solidFill>
                          <a:effectLst/>
                          <a:highlight>
                            <a:srgbClr val="F9F9F9"/>
                          </a:highlight>
                          <a:latin typeface="Times New Roman" panose="02020603050405020304" pitchFamily="18" charset="0"/>
                          <a:ea typeface="Times New Roman" panose="02020603050405020304" pitchFamily="18" charset="0"/>
                          <a:cs typeface="Times New Roman" panose="02020603050405020304" pitchFamily="18" charset="0"/>
                        </a:rPr>
                        <a:t>8/31/2024</a:t>
                      </a:r>
                      <a:endParaRPr lang="en-US" sz="800" kern="100">
                        <a:effectLst/>
                        <a:highlight>
                          <a:srgbClr val="F9F9F9"/>
                        </a:highlight>
                        <a:latin typeface="Aptos" panose="020B0004020202020204" pitchFamily="34" charset="0"/>
                        <a:ea typeface="Aptos" panose="020B0004020202020204" pitchFamily="34" charset="0"/>
                        <a:cs typeface="Times New Roman" panose="02020603050405020304" pitchFamily="18" charset="0"/>
                      </a:endParaRPr>
                    </a:p>
                  </a:txBody>
                  <a:tcPr marL="58212" marR="58212" marT="29106" marB="29106">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9F9F9"/>
                    </a:solidFill>
                  </a:tcPr>
                </a:tc>
                <a:extLst>
                  <a:ext uri="{0D108BD9-81ED-4DB2-BD59-A6C34878D82A}">
                    <a16:rowId xmlns:a16="http://schemas.microsoft.com/office/drawing/2014/main" val="3792440938"/>
                  </a:ext>
                </a:extLst>
              </a:tr>
              <a:tr h="583733">
                <a:tc>
                  <a:txBody>
                    <a:bodyPr/>
                    <a:lstStyle/>
                    <a:p>
                      <a:pPr marL="0" marR="0">
                        <a:lnSpc>
                          <a:spcPct val="115000"/>
                        </a:lnSpc>
                        <a:spcBef>
                          <a:spcPts val="0"/>
                        </a:spcBef>
                        <a:spcAft>
                          <a:spcPts val="0"/>
                        </a:spcAft>
                      </a:pPr>
                      <a:r>
                        <a:rPr lang="en-US" sz="1000" kern="0">
                          <a:solidFill>
                            <a:srgbClr val="000000"/>
                          </a:solidFill>
                          <a:effectLst/>
                          <a:highlight>
                            <a:srgbClr val="F2F2F2"/>
                          </a:highlight>
                          <a:latin typeface="Times New Roman" panose="02020603050405020304" pitchFamily="18" charset="0"/>
                          <a:ea typeface="Times New Roman" panose="02020603050405020304" pitchFamily="18" charset="0"/>
                          <a:cs typeface="Times New Roman" panose="02020603050405020304" pitchFamily="18" charset="0"/>
                        </a:rPr>
                        <a:t>Create Tracking tool to measure lost appointments</a:t>
                      </a:r>
                      <a:endParaRPr lang="en-US" sz="800" kern="100">
                        <a:effectLst/>
                        <a:highlight>
                          <a:srgbClr val="F2F2F2"/>
                        </a:highlight>
                        <a:latin typeface="Aptos" panose="020B0004020202020204" pitchFamily="34" charset="0"/>
                        <a:ea typeface="Aptos" panose="020B0004020202020204" pitchFamily="34" charset="0"/>
                        <a:cs typeface="Times New Roman" panose="02020603050405020304" pitchFamily="18" charset="0"/>
                      </a:endParaRPr>
                    </a:p>
                  </a:txBody>
                  <a:tcPr marL="58212" marR="58212" marT="29106" marB="29106">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marL="0" marR="0">
                        <a:lnSpc>
                          <a:spcPct val="115000"/>
                        </a:lnSpc>
                        <a:spcBef>
                          <a:spcPts val="0"/>
                        </a:spcBef>
                        <a:spcAft>
                          <a:spcPts val="0"/>
                        </a:spcAft>
                      </a:pPr>
                      <a:r>
                        <a:rPr lang="en-US" sz="1000" kern="0">
                          <a:solidFill>
                            <a:srgbClr val="000000"/>
                          </a:solidFill>
                          <a:effectLst/>
                          <a:highlight>
                            <a:srgbClr val="F2F2F2"/>
                          </a:highlight>
                          <a:latin typeface="Times New Roman" panose="02020603050405020304" pitchFamily="18" charset="0"/>
                          <a:ea typeface="Times New Roman" panose="02020603050405020304" pitchFamily="18" charset="0"/>
                          <a:cs typeface="Times New Roman" panose="02020603050405020304" pitchFamily="18" charset="0"/>
                        </a:rPr>
                        <a:t>SM</a:t>
                      </a:r>
                      <a:endParaRPr lang="en-US" sz="800" kern="100">
                        <a:effectLst/>
                        <a:highlight>
                          <a:srgbClr val="F2F2F2"/>
                        </a:highlight>
                        <a:latin typeface="Aptos" panose="020B0004020202020204" pitchFamily="34" charset="0"/>
                        <a:ea typeface="Aptos" panose="020B0004020202020204" pitchFamily="34" charset="0"/>
                        <a:cs typeface="Times New Roman" panose="02020603050405020304" pitchFamily="18" charset="0"/>
                      </a:endParaRPr>
                    </a:p>
                  </a:txBody>
                  <a:tcPr marL="58212" marR="58212" marT="29106" marB="29106">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marL="0" marR="0">
                        <a:lnSpc>
                          <a:spcPct val="115000"/>
                        </a:lnSpc>
                        <a:spcBef>
                          <a:spcPts val="0"/>
                        </a:spcBef>
                        <a:spcAft>
                          <a:spcPts val="0"/>
                        </a:spcAft>
                      </a:pPr>
                      <a:r>
                        <a:rPr lang="en-US" sz="1000" kern="0">
                          <a:solidFill>
                            <a:srgbClr val="000000"/>
                          </a:solidFill>
                          <a:effectLst/>
                          <a:highlight>
                            <a:srgbClr val="F2F2F2"/>
                          </a:highlight>
                          <a:latin typeface="Times New Roman" panose="02020603050405020304" pitchFamily="18" charset="0"/>
                          <a:ea typeface="Times New Roman" panose="02020603050405020304" pitchFamily="18" charset="0"/>
                          <a:cs typeface="Times New Roman" panose="02020603050405020304" pitchFamily="18" charset="0"/>
                        </a:rPr>
                        <a:t>8/31/2024</a:t>
                      </a:r>
                      <a:endParaRPr lang="en-US" sz="800" kern="100">
                        <a:effectLst/>
                        <a:highlight>
                          <a:srgbClr val="F2F2F2"/>
                        </a:highlight>
                        <a:latin typeface="Aptos" panose="020B0004020202020204" pitchFamily="34" charset="0"/>
                        <a:ea typeface="Aptos" panose="020B0004020202020204" pitchFamily="34" charset="0"/>
                        <a:cs typeface="Times New Roman" panose="02020603050405020304" pitchFamily="18" charset="0"/>
                      </a:endParaRPr>
                    </a:p>
                  </a:txBody>
                  <a:tcPr marL="58212" marR="58212" marT="29106" marB="29106">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extLst>
                  <a:ext uri="{0D108BD9-81ED-4DB2-BD59-A6C34878D82A}">
                    <a16:rowId xmlns:a16="http://schemas.microsoft.com/office/drawing/2014/main" val="196337947"/>
                  </a:ext>
                </a:extLst>
              </a:tr>
              <a:tr h="405217">
                <a:tc>
                  <a:txBody>
                    <a:bodyPr/>
                    <a:lstStyle/>
                    <a:p>
                      <a:pPr marL="0" marR="0">
                        <a:lnSpc>
                          <a:spcPct val="115000"/>
                        </a:lnSpc>
                        <a:spcBef>
                          <a:spcPts val="0"/>
                        </a:spcBef>
                        <a:spcAft>
                          <a:spcPts val="0"/>
                        </a:spcAft>
                      </a:pPr>
                      <a:r>
                        <a:rPr lang="en-US" sz="1000" kern="0">
                          <a:solidFill>
                            <a:srgbClr val="000000"/>
                          </a:solidFill>
                          <a:effectLst/>
                          <a:highlight>
                            <a:srgbClr val="F9F9F9"/>
                          </a:highlight>
                          <a:latin typeface="Times New Roman" panose="02020603050405020304" pitchFamily="18" charset="0"/>
                          <a:ea typeface="Times New Roman" panose="02020603050405020304" pitchFamily="18" charset="0"/>
                          <a:cs typeface="Times New Roman" panose="02020603050405020304" pitchFamily="18" charset="0"/>
                        </a:rPr>
                        <a:t>Create and Digitize Menu Board</a:t>
                      </a:r>
                      <a:endParaRPr lang="en-US" sz="800" kern="100">
                        <a:effectLst/>
                        <a:highlight>
                          <a:srgbClr val="F9F9F9"/>
                        </a:highlight>
                        <a:latin typeface="Aptos" panose="020B0004020202020204" pitchFamily="34" charset="0"/>
                        <a:ea typeface="Aptos" panose="020B0004020202020204" pitchFamily="34" charset="0"/>
                        <a:cs typeface="Times New Roman" panose="02020603050405020304" pitchFamily="18" charset="0"/>
                      </a:endParaRPr>
                    </a:p>
                  </a:txBody>
                  <a:tcPr marL="58212" marR="58212" marT="29106" marB="29106">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9F9F9"/>
                    </a:solidFill>
                  </a:tcPr>
                </a:tc>
                <a:tc>
                  <a:txBody>
                    <a:bodyPr/>
                    <a:lstStyle/>
                    <a:p>
                      <a:pPr marL="0" marR="0">
                        <a:lnSpc>
                          <a:spcPct val="115000"/>
                        </a:lnSpc>
                        <a:spcBef>
                          <a:spcPts val="0"/>
                        </a:spcBef>
                        <a:spcAft>
                          <a:spcPts val="0"/>
                        </a:spcAft>
                      </a:pPr>
                      <a:r>
                        <a:rPr lang="en-US" sz="1000" kern="0">
                          <a:solidFill>
                            <a:srgbClr val="000000"/>
                          </a:solidFill>
                          <a:effectLst/>
                          <a:highlight>
                            <a:srgbClr val="F9F9F9"/>
                          </a:highlight>
                          <a:latin typeface="Times New Roman" panose="02020603050405020304" pitchFamily="18" charset="0"/>
                          <a:ea typeface="Times New Roman" panose="02020603050405020304" pitchFamily="18" charset="0"/>
                          <a:cs typeface="Times New Roman" panose="02020603050405020304" pitchFamily="18" charset="0"/>
                        </a:rPr>
                        <a:t>SM/GM</a:t>
                      </a:r>
                      <a:endParaRPr lang="en-US" sz="800" kern="100">
                        <a:effectLst/>
                        <a:highlight>
                          <a:srgbClr val="F9F9F9"/>
                        </a:highlight>
                        <a:latin typeface="Aptos" panose="020B0004020202020204" pitchFamily="34" charset="0"/>
                        <a:ea typeface="Aptos" panose="020B0004020202020204" pitchFamily="34" charset="0"/>
                        <a:cs typeface="Times New Roman" panose="02020603050405020304" pitchFamily="18" charset="0"/>
                      </a:endParaRPr>
                    </a:p>
                  </a:txBody>
                  <a:tcPr marL="58212" marR="58212" marT="29106" marB="29106">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9F9F9"/>
                    </a:solidFill>
                  </a:tcPr>
                </a:tc>
                <a:tc>
                  <a:txBody>
                    <a:bodyPr/>
                    <a:lstStyle/>
                    <a:p>
                      <a:pPr marL="0" marR="0">
                        <a:lnSpc>
                          <a:spcPct val="115000"/>
                        </a:lnSpc>
                        <a:spcBef>
                          <a:spcPts val="0"/>
                        </a:spcBef>
                        <a:spcAft>
                          <a:spcPts val="0"/>
                        </a:spcAft>
                      </a:pPr>
                      <a:r>
                        <a:rPr lang="en-US" sz="1000" kern="0">
                          <a:solidFill>
                            <a:srgbClr val="000000"/>
                          </a:solidFill>
                          <a:effectLst/>
                          <a:highlight>
                            <a:srgbClr val="F9F9F9"/>
                          </a:highlight>
                          <a:latin typeface="Times New Roman" panose="02020603050405020304" pitchFamily="18" charset="0"/>
                          <a:ea typeface="Times New Roman" panose="02020603050405020304" pitchFamily="18" charset="0"/>
                          <a:cs typeface="Times New Roman" panose="02020603050405020304" pitchFamily="18" charset="0"/>
                        </a:rPr>
                        <a:t>8/31/2024</a:t>
                      </a:r>
                      <a:endParaRPr lang="en-US" sz="800" kern="100">
                        <a:effectLst/>
                        <a:highlight>
                          <a:srgbClr val="F9F9F9"/>
                        </a:highlight>
                        <a:latin typeface="Aptos" panose="020B0004020202020204" pitchFamily="34" charset="0"/>
                        <a:ea typeface="Aptos" panose="020B0004020202020204" pitchFamily="34" charset="0"/>
                        <a:cs typeface="Times New Roman" panose="02020603050405020304" pitchFamily="18" charset="0"/>
                      </a:endParaRPr>
                    </a:p>
                  </a:txBody>
                  <a:tcPr marL="58212" marR="58212" marT="29106" marB="29106">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9F9F9"/>
                    </a:solidFill>
                  </a:tcPr>
                </a:tc>
                <a:extLst>
                  <a:ext uri="{0D108BD9-81ED-4DB2-BD59-A6C34878D82A}">
                    <a16:rowId xmlns:a16="http://schemas.microsoft.com/office/drawing/2014/main" val="3316355879"/>
                  </a:ext>
                </a:extLst>
              </a:tr>
              <a:tr h="341185">
                <a:tc>
                  <a:txBody>
                    <a:bodyPr/>
                    <a:lstStyle/>
                    <a:p>
                      <a:pPr marL="0" marR="0">
                        <a:lnSpc>
                          <a:spcPct val="115000"/>
                        </a:lnSpc>
                        <a:spcBef>
                          <a:spcPts val="0"/>
                        </a:spcBef>
                        <a:spcAft>
                          <a:spcPts val="0"/>
                        </a:spcAft>
                      </a:pPr>
                      <a:r>
                        <a:rPr lang="en-US" sz="1000" kern="0">
                          <a:solidFill>
                            <a:srgbClr val="000000"/>
                          </a:solidFill>
                          <a:effectLst/>
                          <a:highlight>
                            <a:srgbClr val="F2F2F2"/>
                          </a:highlight>
                          <a:latin typeface="Times New Roman" panose="02020603050405020304" pitchFamily="18" charset="0"/>
                          <a:ea typeface="Times New Roman" panose="02020603050405020304" pitchFamily="18" charset="0"/>
                          <a:cs typeface="Times New Roman" panose="02020603050405020304" pitchFamily="18" charset="0"/>
                        </a:rPr>
                        <a:t>Review Pay plans</a:t>
                      </a:r>
                      <a:endParaRPr lang="en-US" sz="800" kern="100">
                        <a:effectLst/>
                        <a:highlight>
                          <a:srgbClr val="F2F2F2"/>
                        </a:highlight>
                        <a:latin typeface="Aptos" panose="020B0004020202020204" pitchFamily="34" charset="0"/>
                        <a:ea typeface="Aptos" panose="020B0004020202020204" pitchFamily="34" charset="0"/>
                        <a:cs typeface="Times New Roman" panose="02020603050405020304" pitchFamily="18" charset="0"/>
                      </a:endParaRPr>
                    </a:p>
                  </a:txBody>
                  <a:tcPr marL="58212" marR="58212" marT="29106" marB="29106">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marL="0" marR="0">
                        <a:lnSpc>
                          <a:spcPct val="115000"/>
                        </a:lnSpc>
                        <a:spcBef>
                          <a:spcPts val="0"/>
                        </a:spcBef>
                        <a:spcAft>
                          <a:spcPts val="0"/>
                        </a:spcAft>
                      </a:pPr>
                      <a:r>
                        <a:rPr lang="en-US" sz="1000" kern="0">
                          <a:solidFill>
                            <a:srgbClr val="000000"/>
                          </a:solidFill>
                          <a:effectLst/>
                          <a:highlight>
                            <a:srgbClr val="F2F2F2"/>
                          </a:highlight>
                          <a:latin typeface="Times New Roman" panose="02020603050405020304" pitchFamily="18" charset="0"/>
                          <a:ea typeface="Times New Roman" panose="02020603050405020304" pitchFamily="18" charset="0"/>
                          <a:cs typeface="Times New Roman" panose="02020603050405020304" pitchFamily="18" charset="0"/>
                        </a:rPr>
                        <a:t>GM/SM/PM</a:t>
                      </a:r>
                      <a:endParaRPr lang="en-US" sz="800" kern="100">
                        <a:effectLst/>
                        <a:highlight>
                          <a:srgbClr val="F2F2F2"/>
                        </a:highlight>
                        <a:latin typeface="Aptos" panose="020B0004020202020204" pitchFamily="34" charset="0"/>
                        <a:ea typeface="Aptos" panose="020B0004020202020204" pitchFamily="34" charset="0"/>
                        <a:cs typeface="Times New Roman" panose="02020603050405020304" pitchFamily="18" charset="0"/>
                      </a:endParaRPr>
                    </a:p>
                  </a:txBody>
                  <a:tcPr marL="58212" marR="58212" marT="29106" marB="29106">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tc>
                  <a:txBody>
                    <a:bodyPr/>
                    <a:lstStyle/>
                    <a:p>
                      <a:pPr marL="0" marR="0">
                        <a:lnSpc>
                          <a:spcPct val="115000"/>
                        </a:lnSpc>
                        <a:spcBef>
                          <a:spcPts val="0"/>
                        </a:spcBef>
                        <a:spcAft>
                          <a:spcPts val="0"/>
                        </a:spcAft>
                      </a:pPr>
                      <a:r>
                        <a:rPr lang="en-US" sz="1000" kern="0" dirty="0">
                          <a:solidFill>
                            <a:srgbClr val="000000"/>
                          </a:solidFill>
                          <a:effectLst/>
                          <a:highlight>
                            <a:srgbClr val="F2F2F2"/>
                          </a:highlight>
                          <a:latin typeface="Times New Roman" panose="02020603050405020304" pitchFamily="18" charset="0"/>
                          <a:ea typeface="Times New Roman" panose="02020603050405020304" pitchFamily="18" charset="0"/>
                          <a:cs typeface="Times New Roman" panose="02020603050405020304" pitchFamily="18" charset="0"/>
                        </a:rPr>
                        <a:t>9/30/24</a:t>
                      </a:r>
                      <a:endParaRPr lang="en-US" sz="800" kern="100" dirty="0">
                        <a:effectLst/>
                        <a:highlight>
                          <a:srgbClr val="F2F2F2"/>
                        </a:highlight>
                        <a:latin typeface="Aptos" panose="020B0004020202020204" pitchFamily="34" charset="0"/>
                        <a:ea typeface="Aptos" panose="020B0004020202020204" pitchFamily="34" charset="0"/>
                        <a:cs typeface="Times New Roman" panose="02020603050405020304" pitchFamily="18" charset="0"/>
                      </a:endParaRPr>
                    </a:p>
                  </a:txBody>
                  <a:tcPr marL="58212" marR="58212" marT="29106" marB="29106">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F2F2F2"/>
                    </a:solidFill>
                  </a:tcPr>
                </a:tc>
                <a:extLst>
                  <a:ext uri="{0D108BD9-81ED-4DB2-BD59-A6C34878D82A}">
                    <a16:rowId xmlns:a16="http://schemas.microsoft.com/office/drawing/2014/main" val="1947669521"/>
                  </a:ext>
                </a:extLst>
              </a:tr>
            </a:tbl>
          </a:graphicData>
        </a:graphic>
      </p:graphicFrame>
    </p:spTree>
    <p:extLst>
      <p:ext uri="{BB962C8B-B14F-4D97-AF65-F5344CB8AC3E}">
        <p14:creationId xmlns:p14="http://schemas.microsoft.com/office/powerpoint/2010/main" val="3594570431"/>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1">
                <a:shade val="80000"/>
                <a:lumMod val="80000"/>
              </a:schemeClr>
              <a:schemeClr val="bg1">
                <a:tint val="98000"/>
              </a:schemeClr>
            </a:duotone>
          </a:blip>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2E6E815-042C-911A-72FE-95665CD91F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5167" y="5875370"/>
            <a:ext cx="6779941" cy="509770"/>
          </a:xfrm>
          <a:prstGeom prst="rect">
            <a:avLst/>
          </a:prstGeom>
        </p:spPr>
      </p:pic>
      <p:sp>
        <p:nvSpPr>
          <p:cNvPr id="7" name="TextBox 6">
            <a:extLst>
              <a:ext uri="{FF2B5EF4-FFF2-40B4-BE49-F238E27FC236}">
                <a16:creationId xmlns:a16="http://schemas.microsoft.com/office/drawing/2014/main" id="{10F7E029-E55A-6FCC-2DDF-C611DE08D37E}"/>
              </a:ext>
            </a:extLst>
          </p:cNvPr>
          <p:cNvSpPr txBox="1"/>
          <p:nvPr/>
        </p:nvSpPr>
        <p:spPr>
          <a:xfrm>
            <a:off x="1510484" y="421064"/>
            <a:ext cx="9305026" cy="769441"/>
          </a:xfrm>
          <a:prstGeom prst="rect">
            <a:avLst/>
          </a:prstGeom>
          <a:noFill/>
        </p:spPr>
        <p:txBody>
          <a:bodyPr wrap="square" rtlCol="0">
            <a:spAutoFit/>
          </a:bodyPr>
          <a:lstStyle/>
          <a:p>
            <a:r>
              <a:rPr lang="en-US" sz="4400" dirty="0"/>
              <a:t>Synopsis</a:t>
            </a:r>
          </a:p>
        </p:txBody>
      </p:sp>
      <p:sp>
        <p:nvSpPr>
          <p:cNvPr id="4" name="TextBox 3">
            <a:extLst>
              <a:ext uri="{FF2B5EF4-FFF2-40B4-BE49-F238E27FC236}">
                <a16:creationId xmlns:a16="http://schemas.microsoft.com/office/drawing/2014/main" id="{54ABD293-9733-0002-8DAA-5A9E64EA051B}"/>
              </a:ext>
            </a:extLst>
          </p:cNvPr>
          <p:cNvSpPr txBox="1"/>
          <p:nvPr/>
        </p:nvSpPr>
        <p:spPr>
          <a:xfrm>
            <a:off x="1186262" y="1250899"/>
            <a:ext cx="9953469" cy="4624471"/>
          </a:xfrm>
          <a:prstGeom prst="rect">
            <a:avLst/>
          </a:prstGeom>
          <a:noFill/>
        </p:spPr>
        <p:txBody>
          <a:bodyPr wrap="square">
            <a:spAutoFit/>
          </a:bodyPr>
          <a:lstStyle/>
          <a:p>
            <a:pPr marL="0" marR="0">
              <a:lnSpc>
                <a:spcPct val="115000"/>
              </a:lnSpc>
              <a:spcBef>
                <a:spcPts val="0"/>
              </a:spcBef>
              <a:spcAft>
                <a:spcPts val="800"/>
              </a:spcAft>
            </a:pPr>
            <a:r>
              <a:rPr lang="en-US" sz="1600" kern="100" dirty="0">
                <a:effectLst/>
                <a:latin typeface="Aptos" panose="020B0004020202020204" pitchFamily="34" charset="0"/>
                <a:ea typeface="Aptos" panose="020B0004020202020204" pitchFamily="34" charset="0"/>
                <a:cs typeface="Times New Roman" panose="02020603050405020304" pitchFamily="18" charset="0"/>
              </a:rPr>
              <a:t>We are a relatively new brand in a new facility.  Those factors mean we have our share of expenses that are not comparable to others, however this does not mean we cannot be profitable.</a:t>
            </a:r>
          </a:p>
          <a:p>
            <a:pPr marL="0" marR="0">
              <a:lnSpc>
                <a:spcPct val="115000"/>
              </a:lnSpc>
              <a:spcBef>
                <a:spcPts val="0"/>
              </a:spcBef>
              <a:spcAft>
                <a:spcPts val="800"/>
              </a:spcAft>
            </a:pPr>
            <a:r>
              <a:rPr lang="en-US" sz="1600" kern="100" dirty="0">
                <a:effectLst/>
                <a:latin typeface="Aptos" panose="020B0004020202020204" pitchFamily="34" charset="0"/>
                <a:ea typeface="Aptos" panose="020B0004020202020204" pitchFamily="34" charset="0"/>
                <a:cs typeface="Times New Roman" panose="02020603050405020304" pitchFamily="18" charset="0"/>
              </a:rPr>
              <a:t>We absolutely must increase our sales training with our advisors in order to increase our profitability per RO. We replaced one advisor position which should enable us to see growth in that area.  We know the front of the house feeds the back of the house and we must capitalize.</a:t>
            </a:r>
          </a:p>
          <a:p>
            <a:pPr marL="0" marR="0">
              <a:lnSpc>
                <a:spcPct val="115000"/>
              </a:lnSpc>
              <a:spcBef>
                <a:spcPts val="0"/>
              </a:spcBef>
              <a:spcAft>
                <a:spcPts val="800"/>
              </a:spcAft>
            </a:pPr>
            <a:r>
              <a:rPr lang="en-US" sz="1600" kern="100" dirty="0">
                <a:effectLst/>
                <a:latin typeface="Aptos" panose="020B0004020202020204" pitchFamily="34" charset="0"/>
                <a:ea typeface="Aptos" panose="020B0004020202020204" pitchFamily="34" charset="0"/>
                <a:cs typeface="Times New Roman" panose="02020603050405020304" pitchFamily="18" charset="0"/>
              </a:rPr>
              <a:t>We must focus on utilizing Video MPI technology. Not sometimes, but every time! It must be engrained in who we are. Seeing is believing.</a:t>
            </a:r>
          </a:p>
          <a:p>
            <a:pPr marL="0" marR="0">
              <a:lnSpc>
                <a:spcPct val="115000"/>
              </a:lnSpc>
              <a:spcBef>
                <a:spcPts val="0"/>
              </a:spcBef>
              <a:spcAft>
                <a:spcPts val="800"/>
              </a:spcAft>
            </a:pPr>
            <a:r>
              <a:rPr lang="en-US" sz="1600" kern="100" dirty="0">
                <a:effectLst/>
                <a:latin typeface="Aptos" panose="020B0004020202020204" pitchFamily="34" charset="0"/>
                <a:ea typeface="Aptos" panose="020B0004020202020204" pitchFamily="34" charset="0"/>
                <a:cs typeface="Times New Roman" panose="02020603050405020304" pitchFamily="18" charset="0"/>
              </a:rPr>
              <a:t>We invested in sending our Service Manager to an on-site NADA training course so that we can “speak the same language”  and have already seen dividends from it.  He now has a stronger focus on increasing the proficiency of our techs.  </a:t>
            </a:r>
          </a:p>
          <a:p>
            <a:pPr marL="0" marR="0">
              <a:lnSpc>
                <a:spcPct val="115000"/>
              </a:lnSpc>
              <a:spcBef>
                <a:spcPts val="0"/>
              </a:spcBef>
              <a:spcAft>
                <a:spcPts val="800"/>
              </a:spcAft>
            </a:pPr>
            <a:r>
              <a:rPr lang="en-US" sz="1600" kern="100" dirty="0">
                <a:effectLst/>
                <a:latin typeface="Aptos" panose="020B0004020202020204" pitchFamily="34" charset="0"/>
                <a:ea typeface="Aptos" panose="020B0004020202020204" pitchFamily="34" charset="0"/>
                <a:cs typeface="Times New Roman" panose="02020603050405020304" pitchFamily="18" charset="0"/>
              </a:rPr>
              <a:t>Looking at increasing Service hours may alleviate the lost appointments. We would be to set more appointments, increase work- flow in all areas. </a:t>
            </a:r>
          </a:p>
          <a:p>
            <a:pPr marL="0" marR="0">
              <a:lnSpc>
                <a:spcPct val="115000"/>
              </a:lnSpc>
              <a:spcBef>
                <a:spcPts val="0"/>
              </a:spcBef>
              <a:spcAft>
                <a:spcPts val="800"/>
              </a:spcAft>
            </a:pPr>
            <a:r>
              <a:rPr lang="en-US" sz="1600" kern="100" dirty="0">
                <a:effectLst/>
                <a:latin typeface="Aptos" panose="020B0004020202020204" pitchFamily="34" charset="0"/>
                <a:ea typeface="Aptos" panose="020B0004020202020204" pitchFamily="34" charset="0"/>
                <a:cs typeface="Times New Roman" panose="02020603050405020304" pitchFamily="18" charset="0"/>
              </a:rPr>
              <a:t>Overall, as the brand grows, so will we! We must control the things that we control.</a:t>
            </a:r>
          </a:p>
          <a:p>
            <a:pPr marL="0" marR="0">
              <a:lnSpc>
                <a:spcPct val="115000"/>
              </a:lnSpc>
              <a:spcBef>
                <a:spcPts val="0"/>
              </a:spcBef>
              <a:spcAft>
                <a:spcPts val="800"/>
              </a:spcAft>
            </a:pP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567253964"/>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1">
                <a:shade val="80000"/>
                <a:lumMod val="80000"/>
              </a:schemeClr>
              <a:schemeClr val="bg1">
                <a:tint val="98000"/>
              </a:schemeClr>
            </a:duotone>
          </a:blip>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2E6E815-042C-911A-72FE-95665CD91F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5167" y="5875370"/>
            <a:ext cx="6779941" cy="509770"/>
          </a:xfrm>
          <a:prstGeom prst="rect">
            <a:avLst/>
          </a:prstGeom>
        </p:spPr>
      </p:pic>
      <p:sp>
        <p:nvSpPr>
          <p:cNvPr id="2" name="TextBox 1">
            <a:extLst>
              <a:ext uri="{FF2B5EF4-FFF2-40B4-BE49-F238E27FC236}">
                <a16:creationId xmlns:a16="http://schemas.microsoft.com/office/drawing/2014/main" id="{DD35474C-8277-8B62-029F-C796A0507CBA}"/>
              </a:ext>
            </a:extLst>
          </p:cNvPr>
          <p:cNvSpPr txBox="1"/>
          <p:nvPr/>
        </p:nvSpPr>
        <p:spPr>
          <a:xfrm>
            <a:off x="677334" y="2321004"/>
            <a:ext cx="11144250" cy="2246769"/>
          </a:xfrm>
          <a:prstGeom prst="rect">
            <a:avLst/>
          </a:prstGeom>
          <a:noFill/>
        </p:spPr>
        <p:txBody>
          <a:bodyPr wrap="square" rtlCol="0">
            <a:spAutoFit/>
          </a:bodyPr>
          <a:lstStyle/>
          <a:p>
            <a:pPr marL="457200" indent="-457200">
              <a:buFont typeface="Arial" panose="020B0604020202020204" pitchFamily="34" charset="0"/>
              <a:buChar char="•"/>
            </a:pPr>
            <a:r>
              <a:rPr lang="en-US" sz="2800" b="0" i="0" u="none" strike="noStrike" baseline="0" dirty="0">
                <a:solidFill>
                  <a:schemeClr val="tx1"/>
                </a:solidFill>
                <a:latin typeface="Calibri" panose="020F0502020204030204" pitchFamily="34" charset="0"/>
              </a:rPr>
              <a:t>We currently haven’t been marketing Service and Parts.</a:t>
            </a:r>
          </a:p>
          <a:p>
            <a:pPr marL="457200" indent="-457200">
              <a:buFont typeface="Arial" panose="020B0604020202020204" pitchFamily="34" charset="0"/>
              <a:buChar char="•"/>
            </a:pPr>
            <a:r>
              <a:rPr lang="en-US" sz="2800" b="0" i="0" u="none" strike="noStrike" baseline="0" dirty="0">
                <a:solidFill>
                  <a:schemeClr val="tx1"/>
                </a:solidFill>
                <a:latin typeface="Calibri" panose="020F0502020204030204" pitchFamily="34" charset="0"/>
              </a:rPr>
              <a:t>Our future plans do call for reaching out to past/current /conquest owners </a:t>
            </a:r>
          </a:p>
          <a:p>
            <a:pPr marL="457200" indent="-457200">
              <a:buFont typeface="Arial" panose="020B0604020202020204" pitchFamily="34" charset="0"/>
              <a:buChar char="•"/>
            </a:pPr>
            <a:r>
              <a:rPr lang="en-US" sz="2800" dirty="0">
                <a:latin typeface="Calibri" panose="020F0502020204030204" pitchFamily="34" charset="0"/>
              </a:rPr>
              <a:t>Utilizing internal and third-party marketing sources</a:t>
            </a:r>
            <a:endParaRPr lang="en-US" sz="2800" b="0" i="0" u="none" strike="noStrike" baseline="0" dirty="0">
              <a:solidFill>
                <a:schemeClr val="tx1"/>
              </a:solidFill>
              <a:latin typeface="Calibri" panose="020F0502020204030204" pitchFamily="34" charset="0"/>
            </a:endParaRPr>
          </a:p>
          <a:p>
            <a:pPr marL="457200" indent="-457200">
              <a:buFont typeface="Arial" panose="020B0604020202020204" pitchFamily="34" charset="0"/>
              <a:buChar char="•"/>
            </a:pPr>
            <a:r>
              <a:rPr lang="en-US" sz="2800" b="0" i="0" u="none" strike="noStrike" baseline="0" dirty="0">
                <a:solidFill>
                  <a:schemeClr val="tx1"/>
                </a:solidFill>
                <a:latin typeface="Calibri" panose="020F0502020204030204" pitchFamily="34" charset="0"/>
              </a:rPr>
              <a:t>We should see an increase in profits once these are in place</a:t>
            </a:r>
          </a:p>
        </p:txBody>
      </p:sp>
      <p:sp>
        <p:nvSpPr>
          <p:cNvPr id="3" name="Title 1">
            <a:extLst>
              <a:ext uri="{FF2B5EF4-FFF2-40B4-BE49-F238E27FC236}">
                <a16:creationId xmlns:a16="http://schemas.microsoft.com/office/drawing/2014/main" id="{A34203F4-ACCA-9589-E79B-586FE19145B8}"/>
              </a:ext>
            </a:extLst>
          </p:cNvPr>
          <p:cNvSpPr>
            <a:spLocks noGrp="1"/>
          </p:cNvSpPr>
          <p:nvPr>
            <p:ph type="title"/>
          </p:nvPr>
        </p:nvSpPr>
        <p:spPr>
          <a:xfrm>
            <a:off x="677334" y="609600"/>
            <a:ext cx="8596668" cy="1320800"/>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chemeClr val="tx1"/>
                </a:solidFill>
                <a:latin typeface="Calibri" panose="020F0502020204030204" pitchFamily="34" charset="0"/>
              </a:rPr>
              <a:t> </a:t>
            </a:r>
            <a:br>
              <a:rPr lang="en-US" sz="1800" b="0" i="0" u="none" strike="noStrike" baseline="0" dirty="0">
                <a:solidFill>
                  <a:schemeClr val="tx1"/>
                </a:solidFill>
                <a:latin typeface="Calibri" panose="020F0502020204030204" pitchFamily="34" charset="0"/>
              </a:rPr>
            </a:br>
            <a:r>
              <a:rPr lang="en-US" b="1" i="0" u="none" strike="noStrike" baseline="0" dirty="0">
                <a:solidFill>
                  <a:schemeClr val="tx1"/>
                </a:solidFill>
                <a:latin typeface="Calibri" panose="020F0502020204030204" pitchFamily="34" charset="0"/>
              </a:rPr>
              <a:t>Marketing</a:t>
            </a:r>
            <a:r>
              <a:rPr lang="en-US" b="0" i="0" u="none" strike="noStrike" baseline="0" dirty="0">
                <a:solidFill>
                  <a:schemeClr val="tx1"/>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Tree>
    <p:extLst>
      <p:ext uri="{BB962C8B-B14F-4D97-AF65-F5344CB8AC3E}">
        <p14:creationId xmlns:p14="http://schemas.microsoft.com/office/powerpoint/2010/main" val="3829327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1">
                <a:shade val="80000"/>
                <a:lumMod val="80000"/>
              </a:schemeClr>
              <a:schemeClr val="bg1">
                <a:tint val="98000"/>
              </a:schemeClr>
            </a:duotone>
          </a:blip>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2E6E815-042C-911A-72FE-95665CD91F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5167" y="5875370"/>
            <a:ext cx="6779941" cy="509770"/>
          </a:xfrm>
          <a:prstGeom prst="rect">
            <a:avLst/>
          </a:prstGeom>
        </p:spPr>
      </p:pic>
      <p:sp>
        <p:nvSpPr>
          <p:cNvPr id="2" name="TextBox 1">
            <a:extLst>
              <a:ext uri="{FF2B5EF4-FFF2-40B4-BE49-F238E27FC236}">
                <a16:creationId xmlns:a16="http://schemas.microsoft.com/office/drawing/2014/main" id="{DD35474C-8277-8B62-029F-C796A0507CBA}"/>
              </a:ext>
            </a:extLst>
          </p:cNvPr>
          <p:cNvSpPr txBox="1"/>
          <p:nvPr/>
        </p:nvSpPr>
        <p:spPr>
          <a:xfrm>
            <a:off x="677333" y="2321004"/>
            <a:ext cx="6169597" cy="3539430"/>
          </a:xfrm>
          <a:prstGeom prst="rect">
            <a:avLst/>
          </a:prstGeom>
          <a:noFill/>
        </p:spPr>
        <p:txBody>
          <a:bodyPr wrap="square" rtlCol="0">
            <a:spAutoFit/>
          </a:bodyPr>
          <a:lstStyle/>
          <a:p>
            <a:pPr marL="457200" indent="-457200">
              <a:buFont typeface="Arial" panose="020B0604020202020204" pitchFamily="34" charset="0"/>
              <a:buChar char="•"/>
            </a:pPr>
            <a:r>
              <a:rPr lang="en-US" sz="2800" dirty="0">
                <a:latin typeface="Calibri" panose="020F0502020204030204" pitchFamily="34" charset="0"/>
              </a:rPr>
              <a:t>Even though we do a lot of warranty work, we must increase our CP. </a:t>
            </a:r>
          </a:p>
          <a:p>
            <a:pPr marL="457200" indent="-457200">
              <a:buFont typeface="Arial" panose="020B0604020202020204" pitchFamily="34" charset="0"/>
              <a:buChar char="•"/>
            </a:pPr>
            <a:r>
              <a:rPr lang="en-US" sz="2800" b="0" i="0" u="none" strike="noStrike" baseline="0" dirty="0">
                <a:solidFill>
                  <a:schemeClr val="tx1"/>
                </a:solidFill>
                <a:latin typeface="Calibri" panose="020F0502020204030204" pitchFamily="34" charset="0"/>
              </a:rPr>
              <a:t>Internal has been a struggl</a:t>
            </a:r>
            <a:r>
              <a:rPr lang="en-US" sz="2800" dirty="0">
                <a:latin typeface="Calibri" panose="020F0502020204030204" pitchFamily="34" charset="0"/>
              </a:rPr>
              <a:t>e as well as our pre-owned business has been next to nothing.  We have hired a New Pre-Owned Manager, who is focused on sourcing fast moving cars for increased profitability.</a:t>
            </a:r>
            <a:endParaRPr lang="en-US" sz="2800" b="0" i="0" u="none" strike="noStrike" baseline="0" dirty="0">
              <a:solidFill>
                <a:schemeClr val="tx1"/>
              </a:solidFill>
              <a:latin typeface="Calibri" panose="020F0502020204030204" pitchFamily="34" charset="0"/>
            </a:endParaRPr>
          </a:p>
        </p:txBody>
      </p:sp>
      <p:sp>
        <p:nvSpPr>
          <p:cNvPr id="3" name="Title 1">
            <a:extLst>
              <a:ext uri="{FF2B5EF4-FFF2-40B4-BE49-F238E27FC236}">
                <a16:creationId xmlns:a16="http://schemas.microsoft.com/office/drawing/2014/main" id="{A34203F4-ACCA-9589-E79B-586FE19145B8}"/>
              </a:ext>
            </a:extLst>
          </p:cNvPr>
          <p:cNvSpPr>
            <a:spLocks noGrp="1"/>
          </p:cNvSpPr>
          <p:nvPr>
            <p:ph type="title"/>
          </p:nvPr>
        </p:nvSpPr>
        <p:spPr>
          <a:xfrm>
            <a:off x="677334" y="609600"/>
            <a:ext cx="8596668" cy="1320800"/>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chemeClr val="tx1"/>
                </a:solidFill>
                <a:latin typeface="Calibri" panose="020F0502020204030204" pitchFamily="34" charset="0"/>
              </a:rPr>
              <a:t> </a:t>
            </a:r>
            <a:br>
              <a:rPr lang="en-US" sz="1800" b="0" i="0" u="none" strike="noStrike" baseline="0" dirty="0">
                <a:solidFill>
                  <a:schemeClr val="tx1"/>
                </a:solidFill>
                <a:latin typeface="Calibri" panose="020F0502020204030204" pitchFamily="34" charset="0"/>
              </a:rPr>
            </a:br>
            <a:r>
              <a:rPr lang="en-US" b="1" i="0" u="none" strike="noStrike" baseline="0" dirty="0">
                <a:solidFill>
                  <a:schemeClr val="tx1"/>
                </a:solidFill>
                <a:latin typeface="Calibri" panose="020F0502020204030204" pitchFamily="34" charset="0"/>
              </a:rPr>
              <a:t>Analyze Cost of Labor</a:t>
            </a:r>
            <a:r>
              <a:rPr lang="en-US" b="0" i="0" u="none" strike="noStrike" baseline="0" dirty="0">
                <a:solidFill>
                  <a:schemeClr val="tx1"/>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pic>
        <p:nvPicPr>
          <p:cNvPr id="5" name="Picture 4">
            <a:extLst>
              <a:ext uri="{FF2B5EF4-FFF2-40B4-BE49-F238E27FC236}">
                <a16:creationId xmlns:a16="http://schemas.microsoft.com/office/drawing/2014/main" id="{1BF254C1-9463-3E7A-B385-D2EB80EBFE5F}"/>
              </a:ext>
            </a:extLst>
          </p:cNvPr>
          <p:cNvPicPr>
            <a:picLocks noChangeAspect="1"/>
          </p:cNvPicPr>
          <p:nvPr/>
        </p:nvPicPr>
        <p:blipFill>
          <a:blip r:embed="rId4"/>
          <a:stretch>
            <a:fillRect/>
          </a:stretch>
        </p:blipFill>
        <p:spPr>
          <a:xfrm>
            <a:off x="6846931" y="1782903"/>
            <a:ext cx="5029902" cy="2772162"/>
          </a:xfrm>
          <a:prstGeom prst="rect">
            <a:avLst/>
          </a:prstGeom>
        </p:spPr>
      </p:pic>
    </p:spTree>
    <p:extLst>
      <p:ext uri="{BB962C8B-B14F-4D97-AF65-F5344CB8AC3E}">
        <p14:creationId xmlns:p14="http://schemas.microsoft.com/office/powerpoint/2010/main" val="14230508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1">
                <a:shade val="80000"/>
                <a:lumMod val="80000"/>
              </a:schemeClr>
              <a:schemeClr val="bg1">
                <a:tint val="98000"/>
              </a:schemeClr>
            </a:duotone>
          </a:blip>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2E6E815-042C-911A-72FE-95665CD91F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5167" y="5875370"/>
            <a:ext cx="6779941" cy="509770"/>
          </a:xfrm>
          <a:prstGeom prst="rect">
            <a:avLst/>
          </a:prstGeom>
        </p:spPr>
      </p:pic>
      <p:sp>
        <p:nvSpPr>
          <p:cNvPr id="2" name="TextBox 1">
            <a:extLst>
              <a:ext uri="{FF2B5EF4-FFF2-40B4-BE49-F238E27FC236}">
                <a16:creationId xmlns:a16="http://schemas.microsoft.com/office/drawing/2014/main" id="{DD35474C-8277-8B62-029F-C796A0507CBA}"/>
              </a:ext>
            </a:extLst>
          </p:cNvPr>
          <p:cNvSpPr txBox="1"/>
          <p:nvPr/>
        </p:nvSpPr>
        <p:spPr>
          <a:xfrm>
            <a:off x="677334" y="2321004"/>
            <a:ext cx="6907689" cy="3108543"/>
          </a:xfrm>
          <a:prstGeom prst="rect">
            <a:avLst/>
          </a:prstGeom>
          <a:noFill/>
        </p:spPr>
        <p:txBody>
          <a:bodyPr wrap="square" rtlCol="0">
            <a:spAutoFit/>
          </a:bodyPr>
          <a:lstStyle/>
          <a:p>
            <a:pPr marL="457200" indent="-457200">
              <a:buFont typeface="Arial" panose="020B0604020202020204" pitchFamily="34" charset="0"/>
              <a:buChar char="•"/>
            </a:pPr>
            <a:r>
              <a:rPr lang="en-US" sz="2800" b="0" i="0" u="none" strike="noStrike" baseline="0" dirty="0">
                <a:solidFill>
                  <a:schemeClr val="tx1"/>
                </a:solidFill>
                <a:latin typeface="Calibri" panose="020F0502020204030204" pitchFamily="34" charset="0"/>
              </a:rPr>
              <a:t>Challenges of being in California and a new build.  Our fixed and semi-fixed are high due to rent, all of the new shiny toys, etc.  We still must control our controllables.</a:t>
            </a:r>
          </a:p>
          <a:p>
            <a:pPr marL="457200" indent="-457200">
              <a:buFont typeface="Arial" panose="020B0604020202020204" pitchFamily="34" charset="0"/>
              <a:buChar char="•"/>
            </a:pPr>
            <a:endParaRPr lang="en-US" sz="2800" dirty="0">
              <a:latin typeface="Calibri" panose="020F0502020204030204" pitchFamily="34" charset="0"/>
            </a:endParaRPr>
          </a:p>
          <a:p>
            <a:pPr marL="457200" indent="-457200">
              <a:buFont typeface="Arial" panose="020B0604020202020204" pitchFamily="34" charset="0"/>
              <a:buChar char="•"/>
            </a:pPr>
            <a:r>
              <a:rPr lang="en-US" sz="2800" b="0" i="0" u="none" strike="noStrike" baseline="0" dirty="0">
                <a:solidFill>
                  <a:schemeClr val="tx1"/>
                </a:solidFill>
                <a:latin typeface="Calibri" panose="020F0502020204030204" pitchFamily="34" charset="0"/>
              </a:rPr>
              <a:t>Goal is naturally for Fixed to pay for itself plus some of the variable.</a:t>
            </a:r>
          </a:p>
        </p:txBody>
      </p:sp>
      <p:sp>
        <p:nvSpPr>
          <p:cNvPr id="3" name="Title 1">
            <a:extLst>
              <a:ext uri="{FF2B5EF4-FFF2-40B4-BE49-F238E27FC236}">
                <a16:creationId xmlns:a16="http://schemas.microsoft.com/office/drawing/2014/main" id="{A34203F4-ACCA-9589-E79B-586FE19145B8}"/>
              </a:ext>
            </a:extLst>
          </p:cNvPr>
          <p:cNvSpPr>
            <a:spLocks noGrp="1"/>
          </p:cNvSpPr>
          <p:nvPr>
            <p:ph type="title"/>
          </p:nvPr>
        </p:nvSpPr>
        <p:spPr>
          <a:xfrm>
            <a:off x="677334" y="609600"/>
            <a:ext cx="8596668" cy="1320800"/>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chemeClr val="tx1"/>
                </a:solidFill>
                <a:latin typeface="Calibri" panose="020F0502020204030204" pitchFamily="34" charset="0"/>
              </a:rPr>
              <a:t> </a:t>
            </a:r>
            <a:br>
              <a:rPr lang="en-US" sz="1800" b="0" i="0" u="none" strike="noStrike" baseline="0" dirty="0">
                <a:solidFill>
                  <a:schemeClr val="tx1"/>
                </a:solidFill>
                <a:latin typeface="Calibri" panose="020F0502020204030204" pitchFamily="34" charset="0"/>
              </a:rPr>
            </a:br>
            <a:r>
              <a:rPr lang="en-US" b="1" i="0" u="none" strike="noStrike" baseline="0" dirty="0">
                <a:solidFill>
                  <a:schemeClr val="tx1"/>
                </a:solidFill>
                <a:latin typeface="Calibri" panose="020F0502020204030204" pitchFamily="34" charset="0"/>
              </a:rPr>
              <a:t>Changes in Expense Structure</a:t>
            </a:r>
            <a:br>
              <a:rPr lang="en-US" sz="1800" b="0" i="0" u="none" strike="noStrike" baseline="0" dirty="0">
                <a:solidFill>
                  <a:srgbClr val="221E1F"/>
                </a:solidFill>
                <a:latin typeface="Calibri" panose="020F0502020204030204" pitchFamily="34" charset="0"/>
              </a:rPr>
            </a:br>
            <a:endParaRPr lang="en-US" dirty="0"/>
          </a:p>
        </p:txBody>
      </p:sp>
      <p:pic>
        <p:nvPicPr>
          <p:cNvPr id="7" name="Picture 6">
            <a:extLst>
              <a:ext uri="{FF2B5EF4-FFF2-40B4-BE49-F238E27FC236}">
                <a16:creationId xmlns:a16="http://schemas.microsoft.com/office/drawing/2014/main" id="{83B491DD-896E-9D1E-C585-96B12AD4C3F2}"/>
              </a:ext>
            </a:extLst>
          </p:cNvPr>
          <p:cNvPicPr>
            <a:picLocks noChangeAspect="1"/>
          </p:cNvPicPr>
          <p:nvPr/>
        </p:nvPicPr>
        <p:blipFill>
          <a:blip r:embed="rId4"/>
          <a:stretch>
            <a:fillRect/>
          </a:stretch>
        </p:blipFill>
        <p:spPr>
          <a:xfrm>
            <a:off x="7710551" y="1733311"/>
            <a:ext cx="3639058" cy="2991267"/>
          </a:xfrm>
          <a:prstGeom prst="rect">
            <a:avLst/>
          </a:prstGeom>
        </p:spPr>
      </p:pic>
    </p:spTree>
    <p:extLst>
      <p:ext uri="{BB962C8B-B14F-4D97-AF65-F5344CB8AC3E}">
        <p14:creationId xmlns:p14="http://schemas.microsoft.com/office/powerpoint/2010/main" val="12679038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1">
                <a:shade val="80000"/>
                <a:lumMod val="80000"/>
              </a:schemeClr>
              <a:schemeClr val="bg1">
                <a:tint val="98000"/>
              </a:schemeClr>
            </a:duotone>
          </a:blip>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2E6E815-042C-911A-72FE-95665CD91F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5167" y="5875370"/>
            <a:ext cx="6779941" cy="509770"/>
          </a:xfrm>
          <a:prstGeom prst="rect">
            <a:avLst/>
          </a:prstGeom>
        </p:spPr>
      </p:pic>
      <p:sp>
        <p:nvSpPr>
          <p:cNvPr id="2" name="TextBox 1">
            <a:extLst>
              <a:ext uri="{FF2B5EF4-FFF2-40B4-BE49-F238E27FC236}">
                <a16:creationId xmlns:a16="http://schemas.microsoft.com/office/drawing/2014/main" id="{DD35474C-8277-8B62-029F-C796A0507CBA}"/>
              </a:ext>
            </a:extLst>
          </p:cNvPr>
          <p:cNvSpPr txBox="1"/>
          <p:nvPr/>
        </p:nvSpPr>
        <p:spPr>
          <a:xfrm>
            <a:off x="677334" y="2321004"/>
            <a:ext cx="5418666" cy="2308324"/>
          </a:xfrm>
          <a:prstGeom prst="rect">
            <a:avLst/>
          </a:prstGeom>
          <a:noFill/>
        </p:spPr>
        <p:txBody>
          <a:bodyPr wrap="square" rtlCol="0">
            <a:spAutoFit/>
          </a:bodyPr>
          <a:lstStyle/>
          <a:p>
            <a:pPr marL="457200" indent="-457200">
              <a:buFont typeface="Arial" panose="020B0604020202020204" pitchFamily="34" charset="0"/>
              <a:buChar char="•"/>
            </a:pPr>
            <a:r>
              <a:rPr lang="en-US" b="0" i="0" u="none" strike="noStrike" baseline="0" dirty="0">
                <a:solidFill>
                  <a:schemeClr val="tx1"/>
                </a:solidFill>
                <a:latin typeface="Calibri" panose="020F0502020204030204" pitchFamily="34" charset="0"/>
              </a:rPr>
              <a:t>CP is light even though we maintain a higher ELR. We have to have more CP. Upselling from advisor position, proper detection from tech position (video MPI) will give us more opportunities to increase our billable hours and proficiency.</a:t>
            </a:r>
          </a:p>
          <a:p>
            <a:pPr marL="457200" indent="-457200">
              <a:buFont typeface="Arial" panose="020B0604020202020204" pitchFamily="34" charset="0"/>
              <a:buChar char="•"/>
            </a:pPr>
            <a:endParaRPr lang="en-US" dirty="0">
              <a:latin typeface="Calibri" panose="020F0502020204030204" pitchFamily="34" charset="0"/>
            </a:endParaRPr>
          </a:p>
          <a:p>
            <a:pPr marL="457200" indent="-457200">
              <a:buFont typeface="Arial" panose="020B0604020202020204" pitchFamily="34" charset="0"/>
              <a:buChar char="•"/>
            </a:pPr>
            <a:r>
              <a:rPr lang="en-US" b="0" i="0" u="none" strike="noStrike" baseline="0" dirty="0">
                <a:solidFill>
                  <a:schemeClr val="tx1"/>
                </a:solidFill>
                <a:latin typeface="Calibri" panose="020F0502020204030204" pitchFamily="34" charset="0"/>
              </a:rPr>
              <a:t>We must turn more used cars to give us a boost in internal work.  “We are our best customer”</a:t>
            </a:r>
          </a:p>
        </p:txBody>
      </p:sp>
      <p:sp>
        <p:nvSpPr>
          <p:cNvPr id="3" name="Title 1">
            <a:extLst>
              <a:ext uri="{FF2B5EF4-FFF2-40B4-BE49-F238E27FC236}">
                <a16:creationId xmlns:a16="http://schemas.microsoft.com/office/drawing/2014/main" id="{A34203F4-ACCA-9589-E79B-586FE19145B8}"/>
              </a:ext>
            </a:extLst>
          </p:cNvPr>
          <p:cNvSpPr>
            <a:spLocks noGrp="1"/>
          </p:cNvSpPr>
          <p:nvPr>
            <p:ph type="title"/>
          </p:nvPr>
        </p:nvSpPr>
        <p:spPr>
          <a:xfrm>
            <a:off x="677334" y="609600"/>
            <a:ext cx="8596668" cy="1320800"/>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chemeClr val="tx1"/>
                </a:solidFill>
                <a:latin typeface="Calibri" panose="020F0502020204030204" pitchFamily="34" charset="0"/>
              </a:rPr>
              <a:t> </a:t>
            </a:r>
            <a:br>
              <a:rPr lang="en-US" sz="1800" b="0" i="0" u="none" strike="noStrike" baseline="0" dirty="0">
                <a:solidFill>
                  <a:schemeClr val="tx1"/>
                </a:solidFill>
                <a:latin typeface="Calibri" panose="020F0502020204030204" pitchFamily="34" charset="0"/>
              </a:rPr>
            </a:br>
            <a:r>
              <a:rPr lang="en-US" b="1" i="0" u="none" strike="noStrike" baseline="0" dirty="0">
                <a:solidFill>
                  <a:schemeClr val="tx1"/>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endParaRPr lang="en-US" dirty="0"/>
          </a:p>
        </p:txBody>
      </p:sp>
      <p:pic>
        <p:nvPicPr>
          <p:cNvPr id="4" name="Picture 3">
            <a:extLst>
              <a:ext uri="{FF2B5EF4-FFF2-40B4-BE49-F238E27FC236}">
                <a16:creationId xmlns:a16="http://schemas.microsoft.com/office/drawing/2014/main" id="{96F662DF-8F71-65F6-B77B-1BDAB8C96E06}"/>
              </a:ext>
            </a:extLst>
          </p:cNvPr>
          <p:cNvPicPr>
            <a:picLocks noChangeAspect="1"/>
          </p:cNvPicPr>
          <p:nvPr/>
        </p:nvPicPr>
        <p:blipFill>
          <a:blip r:embed="rId4"/>
          <a:stretch>
            <a:fillRect/>
          </a:stretch>
        </p:blipFill>
        <p:spPr>
          <a:xfrm>
            <a:off x="6249459" y="823864"/>
            <a:ext cx="5718544" cy="4810161"/>
          </a:xfrm>
          <a:prstGeom prst="rect">
            <a:avLst/>
          </a:prstGeom>
        </p:spPr>
      </p:pic>
    </p:spTree>
    <p:extLst>
      <p:ext uri="{BB962C8B-B14F-4D97-AF65-F5344CB8AC3E}">
        <p14:creationId xmlns:p14="http://schemas.microsoft.com/office/powerpoint/2010/main" val="21051650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1">
                <a:shade val="80000"/>
                <a:lumMod val="80000"/>
              </a:schemeClr>
              <a:schemeClr val="bg1">
                <a:tint val="98000"/>
              </a:schemeClr>
            </a:duotone>
          </a:blip>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2E6E815-042C-911A-72FE-95665CD91F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5167" y="5875370"/>
            <a:ext cx="6779941" cy="509770"/>
          </a:xfrm>
          <a:prstGeom prst="rect">
            <a:avLst/>
          </a:prstGeom>
        </p:spPr>
      </p:pic>
      <p:sp>
        <p:nvSpPr>
          <p:cNvPr id="2" name="TextBox 1">
            <a:extLst>
              <a:ext uri="{FF2B5EF4-FFF2-40B4-BE49-F238E27FC236}">
                <a16:creationId xmlns:a16="http://schemas.microsoft.com/office/drawing/2014/main" id="{DD35474C-8277-8B62-029F-C796A0507CBA}"/>
              </a:ext>
            </a:extLst>
          </p:cNvPr>
          <p:cNvSpPr txBox="1"/>
          <p:nvPr/>
        </p:nvSpPr>
        <p:spPr>
          <a:xfrm>
            <a:off x="677334" y="2321004"/>
            <a:ext cx="6509734" cy="2554545"/>
          </a:xfrm>
          <a:prstGeom prst="rect">
            <a:avLst/>
          </a:prstGeom>
          <a:noFill/>
        </p:spPr>
        <p:txBody>
          <a:bodyPr wrap="square" rtlCol="0">
            <a:spAutoFit/>
          </a:bodyPr>
          <a:lstStyle/>
          <a:p>
            <a:pPr marL="457200" indent="-457200">
              <a:buFont typeface="Arial" panose="020B0604020202020204" pitchFamily="34" charset="0"/>
              <a:buChar char="•"/>
            </a:pPr>
            <a:r>
              <a:rPr lang="en-US" sz="2000" b="0" i="0" u="none" strike="noStrike" baseline="0" dirty="0">
                <a:solidFill>
                  <a:schemeClr val="tx1"/>
                </a:solidFill>
                <a:latin typeface="Calibri" panose="020F0502020204030204" pitchFamily="34" charset="0"/>
              </a:rPr>
              <a:t>More work will make our Facility Potential increase.  We recently increased our Target Labor Rate to $250, so with the combination of those two and better tech proficiency, we should see an increase in the ELR in the coming months.</a:t>
            </a:r>
          </a:p>
          <a:p>
            <a:pPr marL="457200" indent="-457200">
              <a:buFont typeface="Arial" panose="020B0604020202020204" pitchFamily="34" charset="0"/>
              <a:buChar char="•"/>
            </a:pPr>
            <a:endParaRPr lang="en-US" sz="2000" dirty="0">
              <a:latin typeface="Calibri" panose="020F0502020204030204" pitchFamily="34" charset="0"/>
            </a:endParaRPr>
          </a:p>
          <a:p>
            <a:pPr marL="457200" indent="-457200">
              <a:buFont typeface="Arial" panose="020B0604020202020204" pitchFamily="34" charset="0"/>
              <a:buChar char="•"/>
            </a:pPr>
            <a:r>
              <a:rPr lang="en-US" sz="2000" b="0" i="0" u="none" strike="noStrike" baseline="0" dirty="0">
                <a:solidFill>
                  <a:schemeClr val="tx1"/>
                </a:solidFill>
                <a:latin typeface="Calibri" panose="020F0502020204030204" pitchFamily="34" charset="0"/>
              </a:rPr>
              <a:t>Need to make sure every bay is working at its optimum capacity. </a:t>
            </a:r>
          </a:p>
        </p:txBody>
      </p:sp>
      <p:sp>
        <p:nvSpPr>
          <p:cNvPr id="3" name="Title 1">
            <a:extLst>
              <a:ext uri="{FF2B5EF4-FFF2-40B4-BE49-F238E27FC236}">
                <a16:creationId xmlns:a16="http://schemas.microsoft.com/office/drawing/2014/main" id="{A34203F4-ACCA-9589-E79B-586FE19145B8}"/>
              </a:ext>
            </a:extLst>
          </p:cNvPr>
          <p:cNvSpPr>
            <a:spLocks noGrp="1"/>
          </p:cNvSpPr>
          <p:nvPr>
            <p:ph type="title"/>
          </p:nvPr>
        </p:nvSpPr>
        <p:spPr>
          <a:xfrm>
            <a:off x="677334" y="609600"/>
            <a:ext cx="8596668" cy="1320800"/>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chemeClr val="tx1"/>
                </a:solidFill>
                <a:latin typeface="Calibri" panose="020F0502020204030204" pitchFamily="34" charset="0"/>
              </a:rPr>
              <a:t> </a:t>
            </a:r>
            <a:br>
              <a:rPr lang="en-US" sz="1800" b="0" i="0" u="none" strike="noStrike" baseline="0" dirty="0">
                <a:solidFill>
                  <a:schemeClr val="tx1"/>
                </a:solidFill>
                <a:latin typeface="Calibri" panose="020F0502020204030204" pitchFamily="34" charset="0"/>
              </a:rPr>
            </a:br>
            <a:r>
              <a:rPr lang="en-US" b="1" i="0" u="none" strike="noStrike" baseline="0" dirty="0">
                <a:solidFill>
                  <a:schemeClr val="tx1"/>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endParaRPr lang="en-US" dirty="0"/>
          </a:p>
        </p:txBody>
      </p:sp>
      <p:pic>
        <p:nvPicPr>
          <p:cNvPr id="9" name="Picture 8">
            <a:extLst>
              <a:ext uri="{FF2B5EF4-FFF2-40B4-BE49-F238E27FC236}">
                <a16:creationId xmlns:a16="http://schemas.microsoft.com/office/drawing/2014/main" id="{8A0EB80A-492B-2987-2CB5-9C7030FAE3C7}"/>
              </a:ext>
            </a:extLst>
          </p:cNvPr>
          <p:cNvPicPr>
            <a:picLocks noChangeAspect="1"/>
          </p:cNvPicPr>
          <p:nvPr/>
        </p:nvPicPr>
        <p:blipFill>
          <a:blip r:embed="rId4"/>
          <a:stretch>
            <a:fillRect/>
          </a:stretch>
        </p:blipFill>
        <p:spPr>
          <a:xfrm>
            <a:off x="7331462" y="1004547"/>
            <a:ext cx="3543795" cy="4448796"/>
          </a:xfrm>
          <a:prstGeom prst="rect">
            <a:avLst/>
          </a:prstGeom>
        </p:spPr>
      </p:pic>
    </p:spTree>
    <p:extLst>
      <p:ext uri="{BB962C8B-B14F-4D97-AF65-F5344CB8AC3E}">
        <p14:creationId xmlns:p14="http://schemas.microsoft.com/office/powerpoint/2010/main" val="2035901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1">
                <a:shade val="80000"/>
                <a:lumMod val="80000"/>
              </a:schemeClr>
              <a:schemeClr val="bg1">
                <a:tint val="98000"/>
              </a:schemeClr>
            </a:duotone>
          </a:blip>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2E6E815-042C-911A-72FE-95665CD91F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5167" y="5875370"/>
            <a:ext cx="6779941" cy="509770"/>
          </a:xfrm>
          <a:prstGeom prst="rect">
            <a:avLst/>
          </a:prstGeom>
        </p:spPr>
      </p:pic>
      <p:sp>
        <p:nvSpPr>
          <p:cNvPr id="2" name="TextBox 1">
            <a:extLst>
              <a:ext uri="{FF2B5EF4-FFF2-40B4-BE49-F238E27FC236}">
                <a16:creationId xmlns:a16="http://schemas.microsoft.com/office/drawing/2014/main" id="{DD35474C-8277-8B62-029F-C796A0507CBA}"/>
              </a:ext>
            </a:extLst>
          </p:cNvPr>
          <p:cNvSpPr txBox="1"/>
          <p:nvPr/>
        </p:nvSpPr>
        <p:spPr>
          <a:xfrm>
            <a:off x="677334" y="2321004"/>
            <a:ext cx="5082804" cy="1477328"/>
          </a:xfrm>
          <a:prstGeom prst="rect">
            <a:avLst/>
          </a:prstGeom>
          <a:noFill/>
        </p:spPr>
        <p:txBody>
          <a:bodyPr wrap="square" rtlCol="0">
            <a:spAutoFit/>
          </a:bodyPr>
          <a:lstStyle/>
          <a:p>
            <a:pPr marL="457200" indent="-457200">
              <a:buFont typeface="Arial" panose="020B0604020202020204" pitchFamily="34" charset="0"/>
              <a:buChar char="•"/>
            </a:pPr>
            <a:r>
              <a:rPr lang="en-US" b="0" i="0" u="none" strike="noStrike" baseline="0" dirty="0">
                <a:solidFill>
                  <a:schemeClr val="tx1"/>
                </a:solidFill>
                <a:latin typeface="Calibri" panose="020F0502020204030204" pitchFamily="34" charset="0"/>
              </a:rPr>
              <a:t>We are begin</a:t>
            </a:r>
            <a:r>
              <a:rPr lang="en-US" dirty="0">
                <a:latin typeface="Calibri" panose="020F0502020204030204" pitchFamily="34" charset="0"/>
              </a:rPr>
              <a:t>ning to see older models coming more into play. We need to capitalize on these opportunities.  </a:t>
            </a:r>
          </a:p>
          <a:p>
            <a:pPr marL="457200" indent="-457200">
              <a:buFont typeface="Arial" panose="020B0604020202020204" pitchFamily="34" charset="0"/>
              <a:buChar char="•"/>
            </a:pPr>
            <a:r>
              <a:rPr lang="en-US" dirty="0">
                <a:latin typeface="Calibri" panose="020F0502020204030204" pitchFamily="34" charset="0"/>
              </a:rPr>
              <a:t>This will help increase our FRH per RO and repair dollars</a:t>
            </a:r>
            <a:endParaRPr lang="en-US" b="0" i="0" u="none" strike="noStrike" baseline="0" dirty="0">
              <a:solidFill>
                <a:schemeClr val="tx1"/>
              </a:solidFill>
              <a:latin typeface="Calibri" panose="020F0502020204030204" pitchFamily="34" charset="0"/>
            </a:endParaRPr>
          </a:p>
        </p:txBody>
      </p:sp>
      <p:sp>
        <p:nvSpPr>
          <p:cNvPr id="3" name="Title 1">
            <a:extLst>
              <a:ext uri="{FF2B5EF4-FFF2-40B4-BE49-F238E27FC236}">
                <a16:creationId xmlns:a16="http://schemas.microsoft.com/office/drawing/2014/main" id="{A34203F4-ACCA-9589-E79B-586FE19145B8}"/>
              </a:ext>
            </a:extLst>
          </p:cNvPr>
          <p:cNvSpPr>
            <a:spLocks noGrp="1"/>
          </p:cNvSpPr>
          <p:nvPr>
            <p:ph type="title"/>
          </p:nvPr>
        </p:nvSpPr>
        <p:spPr>
          <a:xfrm>
            <a:off x="677334" y="609600"/>
            <a:ext cx="8596668" cy="1320800"/>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chemeClr val="tx1"/>
                </a:solidFill>
                <a:latin typeface="Calibri" panose="020F0502020204030204" pitchFamily="34" charset="0"/>
              </a:rPr>
              <a:t> </a:t>
            </a:r>
            <a:br>
              <a:rPr lang="en-US" sz="1800" b="0" i="0" u="none" strike="noStrike" baseline="0" dirty="0">
                <a:solidFill>
                  <a:schemeClr val="tx1"/>
                </a:solidFill>
                <a:latin typeface="Calibri" panose="020F0502020204030204" pitchFamily="34" charset="0"/>
              </a:rPr>
            </a:br>
            <a:r>
              <a:rPr lang="en-US" b="1" i="0" u="none" strike="noStrike" baseline="0" dirty="0">
                <a:solidFill>
                  <a:schemeClr val="tx1"/>
                </a:solidFill>
                <a:latin typeface="Calibri" panose="020F0502020204030204" pitchFamily="34" charset="0"/>
              </a:rPr>
              <a:t>Repair Order Analysis</a:t>
            </a:r>
            <a:br>
              <a:rPr lang="en-US" sz="1800" b="0" i="0" u="none" strike="noStrike" baseline="0" dirty="0">
                <a:solidFill>
                  <a:srgbClr val="221E1F"/>
                </a:solidFill>
                <a:latin typeface="Calibri" panose="020F0502020204030204" pitchFamily="34" charset="0"/>
              </a:rPr>
            </a:br>
            <a:endParaRPr lang="en-US" dirty="0"/>
          </a:p>
        </p:txBody>
      </p:sp>
      <p:pic>
        <p:nvPicPr>
          <p:cNvPr id="11" name="Picture 10">
            <a:extLst>
              <a:ext uri="{FF2B5EF4-FFF2-40B4-BE49-F238E27FC236}">
                <a16:creationId xmlns:a16="http://schemas.microsoft.com/office/drawing/2014/main" id="{3320E7D7-0E69-2C7A-5EF9-73C25CB59EC1}"/>
              </a:ext>
            </a:extLst>
          </p:cNvPr>
          <p:cNvPicPr>
            <a:picLocks noChangeAspect="1"/>
          </p:cNvPicPr>
          <p:nvPr/>
        </p:nvPicPr>
        <p:blipFill>
          <a:blip r:embed="rId4"/>
          <a:stretch>
            <a:fillRect/>
          </a:stretch>
        </p:blipFill>
        <p:spPr>
          <a:xfrm>
            <a:off x="6012436" y="413519"/>
            <a:ext cx="5624324" cy="5389978"/>
          </a:xfrm>
          <a:prstGeom prst="rect">
            <a:avLst/>
          </a:prstGeom>
        </p:spPr>
      </p:pic>
    </p:spTree>
    <p:extLst>
      <p:ext uri="{BB962C8B-B14F-4D97-AF65-F5344CB8AC3E}">
        <p14:creationId xmlns:p14="http://schemas.microsoft.com/office/powerpoint/2010/main" val="19967011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1">
                <a:shade val="80000"/>
                <a:lumMod val="80000"/>
              </a:schemeClr>
              <a:schemeClr val="bg1">
                <a:tint val="98000"/>
              </a:schemeClr>
            </a:duotone>
          </a:blip>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2E6E815-042C-911A-72FE-95665CD91F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5167" y="5875370"/>
            <a:ext cx="6779941" cy="509770"/>
          </a:xfrm>
          <a:prstGeom prst="rect">
            <a:avLst/>
          </a:prstGeom>
        </p:spPr>
      </p:pic>
      <p:sp>
        <p:nvSpPr>
          <p:cNvPr id="7" name="TextBox 6">
            <a:extLst>
              <a:ext uri="{FF2B5EF4-FFF2-40B4-BE49-F238E27FC236}">
                <a16:creationId xmlns:a16="http://schemas.microsoft.com/office/drawing/2014/main" id="{10F7E029-E55A-6FCC-2DDF-C611DE08D37E}"/>
              </a:ext>
            </a:extLst>
          </p:cNvPr>
          <p:cNvSpPr txBox="1"/>
          <p:nvPr/>
        </p:nvSpPr>
        <p:spPr>
          <a:xfrm>
            <a:off x="1510484" y="421064"/>
            <a:ext cx="9305026" cy="769441"/>
          </a:xfrm>
          <a:prstGeom prst="rect">
            <a:avLst/>
          </a:prstGeom>
          <a:noFill/>
        </p:spPr>
        <p:txBody>
          <a:bodyPr wrap="square" rtlCol="0">
            <a:spAutoFit/>
          </a:bodyPr>
          <a:lstStyle/>
          <a:p>
            <a:r>
              <a:rPr lang="en-US" sz="4400" dirty="0"/>
              <a:t>SWOT Analysis- Strengths</a:t>
            </a:r>
          </a:p>
        </p:txBody>
      </p:sp>
      <p:sp>
        <p:nvSpPr>
          <p:cNvPr id="2" name="TextBox 1">
            <a:extLst>
              <a:ext uri="{FF2B5EF4-FFF2-40B4-BE49-F238E27FC236}">
                <a16:creationId xmlns:a16="http://schemas.microsoft.com/office/drawing/2014/main" id="{CB3CAC5E-7385-C830-C913-14BC414379AD}"/>
              </a:ext>
            </a:extLst>
          </p:cNvPr>
          <p:cNvSpPr txBox="1"/>
          <p:nvPr/>
        </p:nvSpPr>
        <p:spPr>
          <a:xfrm>
            <a:off x="1510484" y="1580802"/>
            <a:ext cx="9305026" cy="6344814"/>
          </a:xfrm>
          <a:prstGeom prst="rect">
            <a:avLst/>
          </a:prstGeom>
          <a:noFill/>
        </p:spPr>
        <p:txBody>
          <a:bodyPr wrap="square" rtlCol="0">
            <a:spAutoFit/>
          </a:bodyPr>
          <a:lstStyle/>
          <a:p>
            <a:endParaRPr lang="en-US" b="1" dirty="0"/>
          </a:p>
          <a:p>
            <a:pPr marL="0" marR="0">
              <a:lnSpc>
                <a:spcPct val="115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1.    Location- concentrated area of owners within a 15 mile radius</a:t>
            </a:r>
          </a:p>
          <a:p>
            <a:pPr marL="0" marR="0">
              <a:lnSpc>
                <a:spcPct val="115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2.    Availability of work (Warranty)- OEM focus is prepaid maintenance which greatly increases warranty work</a:t>
            </a:r>
          </a:p>
          <a:p>
            <a:pPr marL="0" marR="0">
              <a:lnSpc>
                <a:spcPct val="115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3.    New standalone dealership- Guests like to come for the new, shiny thing</a:t>
            </a:r>
          </a:p>
          <a:p>
            <a:pPr marL="0" marR="0">
              <a:lnSpc>
                <a:spcPct val="115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4.    Customer Service- consistently ranked in the top 5 for CX nationally, which increases retention</a:t>
            </a:r>
          </a:p>
          <a:p>
            <a:pPr marL="0" marR="0">
              <a:lnSpc>
                <a:spcPct val="115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5.    Employee pieces of the puzzle are falling into place.  Designation of Shop Foreman.  Added more Master Techs </a:t>
            </a:r>
          </a:p>
          <a:p>
            <a:pPr marL="0" marR="0">
              <a:lnSpc>
                <a:spcPct val="115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6.    Good morale</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08982711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1">
                <a:shade val="80000"/>
                <a:lumMod val="80000"/>
              </a:schemeClr>
              <a:schemeClr val="bg1">
                <a:tint val="98000"/>
              </a:schemeClr>
            </a:duotone>
          </a:blip>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2E6E815-042C-911A-72FE-95665CD91F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5167" y="5875370"/>
            <a:ext cx="6779941" cy="509770"/>
          </a:xfrm>
          <a:prstGeom prst="rect">
            <a:avLst/>
          </a:prstGeom>
        </p:spPr>
      </p:pic>
      <p:sp>
        <p:nvSpPr>
          <p:cNvPr id="7" name="TextBox 6">
            <a:extLst>
              <a:ext uri="{FF2B5EF4-FFF2-40B4-BE49-F238E27FC236}">
                <a16:creationId xmlns:a16="http://schemas.microsoft.com/office/drawing/2014/main" id="{10F7E029-E55A-6FCC-2DDF-C611DE08D37E}"/>
              </a:ext>
            </a:extLst>
          </p:cNvPr>
          <p:cNvSpPr txBox="1"/>
          <p:nvPr/>
        </p:nvSpPr>
        <p:spPr>
          <a:xfrm>
            <a:off x="1510484" y="421064"/>
            <a:ext cx="9305026" cy="769441"/>
          </a:xfrm>
          <a:prstGeom prst="rect">
            <a:avLst/>
          </a:prstGeom>
          <a:noFill/>
        </p:spPr>
        <p:txBody>
          <a:bodyPr wrap="square" rtlCol="0">
            <a:spAutoFit/>
          </a:bodyPr>
          <a:lstStyle/>
          <a:p>
            <a:r>
              <a:rPr lang="en-US" sz="4400" dirty="0"/>
              <a:t>SWOT Analysis- Weaknesses</a:t>
            </a:r>
          </a:p>
        </p:txBody>
      </p:sp>
      <p:sp>
        <p:nvSpPr>
          <p:cNvPr id="2" name="TextBox 1">
            <a:extLst>
              <a:ext uri="{FF2B5EF4-FFF2-40B4-BE49-F238E27FC236}">
                <a16:creationId xmlns:a16="http://schemas.microsoft.com/office/drawing/2014/main" id="{CB3CAC5E-7385-C830-C913-14BC414379AD}"/>
              </a:ext>
            </a:extLst>
          </p:cNvPr>
          <p:cNvSpPr txBox="1"/>
          <p:nvPr/>
        </p:nvSpPr>
        <p:spPr>
          <a:xfrm>
            <a:off x="1510484" y="1580802"/>
            <a:ext cx="9305026" cy="5605124"/>
          </a:xfrm>
          <a:prstGeom prst="rect">
            <a:avLst/>
          </a:prstGeom>
          <a:noFill/>
        </p:spPr>
        <p:txBody>
          <a:bodyPr wrap="square" rtlCol="0">
            <a:spAutoFit/>
          </a:bodyPr>
          <a:lstStyle/>
          <a:p>
            <a:endParaRPr lang="en-US" b="1" dirty="0"/>
          </a:p>
          <a:p>
            <a:pPr marL="342900" marR="0" lvl="0" indent="-342900">
              <a:lnSpc>
                <a:spcPct val="115000"/>
              </a:lnSpc>
              <a:spcBef>
                <a:spcPts val="0"/>
              </a:spcBef>
              <a:spcAft>
                <a:spcPts val="800"/>
              </a:spcAft>
              <a:buFont typeface="+mj-lt"/>
              <a:buAutoNum type="arabicPeriod"/>
              <a:tabLst>
                <a:tab pos="4572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Service Advisor do a poor job of upselling</a:t>
            </a:r>
          </a:p>
          <a:p>
            <a:pPr marL="342900" marR="0" lvl="0" indent="-342900">
              <a:lnSpc>
                <a:spcPct val="115000"/>
              </a:lnSpc>
              <a:spcBef>
                <a:spcPts val="0"/>
              </a:spcBef>
              <a:spcAft>
                <a:spcPts val="800"/>
              </a:spcAft>
              <a:buFont typeface="+mj-lt"/>
              <a:buAutoNum type="arabicPeriod"/>
              <a:tabLst>
                <a:tab pos="4572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Availability of work (Customer Pay) because of mostly warranty work coming in and poor upselling</a:t>
            </a:r>
          </a:p>
          <a:p>
            <a:pPr marL="342900" marR="0" lvl="0" indent="-342900">
              <a:lnSpc>
                <a:spcPct val="115000"/>
              </a:lnSpc>
              <a:spcBef>
                <a:spcPts val="0"/>
              </a:spcBef>
              <a:spcAft>
                <a:spcPts val="800"/>
              </a:spcAft>
              <a:buFont typeface="+mj-lt"/>
              <a:buAutoNum type="arabicPeriod"/>
              <a:tabLst>
                <a:tab pos="4572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Special Tools Availability. Genesis is completing the special tools list, so we must improvise on certain jobs.</a:t>
            </a:r>
          </a:p>
          <a:p>
            <a:pPr marL="342900" marR="0" lvl="0" indent="-342900">
              <a:lnSpc>
                <a:spcPct val="115000"/>
              </a:lnSpc>
              <a:spcBef>
                <a:spcPts val="0"/>
              </a:spcBef>
              <a:spcAft>
                <a:spcPts val="800"/>
              </a:spcAft>
              <a:buFont typeface="+mj-lt"/>
              <a:buAutoNum type="arabicPeriod"/>
              <a:tabLst>
                <a:tab pos="4572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Hours do not mirror sales</a:t>
            </a:r>
          </a:p>
          <a:p>
            <a:pPr marL="342900" marR="0" lvl="0" indent="-342900">
              <a:lnSpc>
                <a:spcPct val="115000"/>
              </a:lnSpc>
              <a:spcBef>
                <a:spcPts val="0"/>
              </a:spcBef>
              <a:spcAft>
                <a:spcPts val="800"/>
              </a:spcAft>
              <a:buFont typeface="+mj-lt"/>
              <a:buAutoNum type="arabicPeriod"/>
              <a:tabLst>
                <a:tab pos="457200" algn="l"/>
              </a:tabLs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Lack of displayed menu pricing</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560325477"/>
      </p:ext>
    </p:extLst>
  </p:cSld>
  <p:clrMapOvr>
    <a:masterClrMapping/>
  </p:clrMapOvr>
  <mc:AlternateContent xmlns:mc="http://schemas.openxmlformats.org/markup-compatibility/2006">
    <mc:Choice xmlns:p14="http://schemas.microsoft.com/office/powerpoint/2010/main" Requires="p14">
      <p:transition spd="slow" p14:dur="2000" advClick="0"/>
    </mc:Choice>
    <mc:Fallback>
      <p:transition spd="slow" advClick="0"/>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lateVTI">
  <a:themeElements>
    <a:clrScheme name="Coffee">
      <a:dk1>
        <a:sysClr val="windowText" lastClr="000000"/>
      </a:dk1>
      <a:lt1>
        <a:sysClr val="window" lastClr="FFFFFF"/>
      </a:lt1>
      <a:dk2>
        <a:srgbClr val="4E3B30"/>
      </a:dk2>
      <a:lt2>
        <a:srgbClr val="F4EEDC"/>
      </a:lt2>
      <a:accent1>
        <a:srgbClr val="CC830E"/>
      </a:accent1>
      <a:accent2>
        <a:srgbClr val="B54C2D"/>
      </a:accent2>
      <a:accent3>
        <a:srgbClr val="99570C"/>
      </a:accent3>
      <a:accent4>
        <a:srgbClr val="C17529"/>
      </a:accent4>
      <a:accent5>
        <a:srgbClr val="A19574"/>
      </a:accent5>
      <a:accent6>
        <a:srgbClr val="A49518"/>
      </a:accent6>
      <a:hlink>
        <a:srgbClr val="AD1F1F"/>
      </a:hlink>
      <a:folHlink>
        <a:srgbClr val="FFC42F"/>
      </a:folHlink>
    </a:clrScheme>
    <a:fontScheme name="Custom 4">
      <a:majorFont>
        <a:latin typeface="Goudy Old Style"/>
        <a:ea typeface=""/>
        <a:cs typeface=""/>
      </a:majorFont>
      <a:minorFont>
        <a:latin typeface="Goudy Old Style"/>
        <a:ea typeface=""/>
        <a:cs typeface=""/>
      </a:minorFont>
    </a:fontScheme>
    <a:fmtScheme name="Slate">
      <a:fillStyleLst>
        <a:solidFill>
          <a:schemeClr val="phClr"/>
        </a:solidFill>
        <a:gradFill rotWithShape="1">
          <a:gsLst>
            <a:gs pos="0">
              <a:schemeClr val="phClr">
                <a:tint val="60000"/>
                <a:lumMod val="110000"/>
              </a:schemeClr>
            </a:gs>
            <a:gs pos="100000">
              <a:schemeClr val="phClr">
                <a:tint val="88000"/>
              </a:schemeClr>
            </a:gs>
          </a:gsLst>
          <a:lin ang="5400000" scaled="0"/>
        </a:gradFill>
        <a:gradFill rotWithShape="1">
          <a:gsLst>
            <a:gs pos="0">
              <a:schemeClr val="phClr">
                <a:tint val="96000"/>
                <a:lumMod val="104000"/>
              </a:schemeClr>
            </a:gs>
            <a:gs pos="100000">
              <a:schemeClr val="phClr">
                <a:shade val="90000"/>
                <a:lumMod val="90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63500" dist="25400" dir="5400000" rotWithShape="0">
              <a:srgbClr val="000000">
                <a:alpha val="60000"/>
              </a:srgbClr>
            </a:outerShdw>
          </a:effectLst>
        </a:effectStyle>
        <a:effectStyle>
          <a:effectLst>
            <a:outerShdw blurRad="76200" dist="38100" dir="5400000" rotWithShape="0">
              <a:srgbClr val="000000">
                <a:alpha val="75000"/>
              </a:srgbClr>
            </a:outerShdw>
          </a:effectLst>
          <a:scene3d>
            <a:camera prst="orthographicFront">
              <a:rot lat="0" lon="0" rev="0"/>
            </a:camera>
            <a:lightRig rig="threePt" dir="t">
              <a:rot lat="0" lon="0" rev="1200000"/>
            </a:lightRig>
          </a:scene3d>
          <a:sp3d>
            <a:bevelT w="63500" h="25400" prst="hardEdge"/>
          </a:sp3d>
        </a:effectStyle>
      </a:effectStyleLst>
      <a:bgFillStyleLst>
        <a:solidFill>
          <a:schemeClr val="phClr"/>
        </a:solidFill>
        <a:solidFill>
          <a:schemeClr val="phClr"/>
        </a:solidFill>
        <a:blipFill rotWithShape="1">
          <a:blip xmlns:r="http://schemas.openxmlformats.org/officeDocument/2006/relationships" r:embed="rId1">
            <a:duotone>
              <a:schemeClr val="phClr">
                <a:shade val="80000"/>
                <a:lumMod val="80000"/>
              </a:schemeClr>
              <a:schemeClr val="phClr">
                <a:tint val="98000"/>
              </a:schemeClr>
            </a:duotone>
          </a:blip>
          <a:stretch/>
        </a:blipFill>
      </a:bgFillStyleLst>
    </a:fmtScheme>
  </a:themeElements>
  <a:objectDefaults/>
  <a:extraClrSchemeLst/>
  <a:extLst>
    <a:ext uri="{05A4C25C-085E-4340-85A3-A5531E510DB2}">
      <thm15:themeFamily xmlns:thm15="http://schemas.microsoft.com/office/thememl/2012/main" name="THREE.pptx" id="{E781C72B-3D65-4B8D-9071-33B66AF0EF30}" vid="{3A5A58F2-9BE1-435C-B12D-88FD9BF7017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{C379CBFE-7C6E-473B-8B98-B61F0A50CA1B}tf12214701_win32</Template>
  <TotalTime>15452</TotalTime>
  <Words>1054</Words>
  <Application>Microsoft Office PowerPoint</Application>
  <PresentationFormat>Widescreen</PresentationFormat>
  <Paragraphs>154</Paragraphs>
  <Slides>16</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16</vt:i4>
      </vt:variant>
    </vt:vector>
  </HeadingPairs>
  <TitlesOfParts>
    <vt:vector size="24" baseType="lpstr">
      <vt:lpstr>Aptos</vt:lpstr>
      <vt:lpstr>Arial</vt:lpstr>
      <vt:lpstr>Calibri</vt:lpstr>
      <vt:lpstr>Goudy Old Style</vt:lpstr>
      <vt:lpstr>Times New Roman</vt:lpstr>
      <vt:lpstr>Trebuchet MS</vt:lpstr>
      <vt:lpstr>Wingdings 2</vt:lpstr>
      <vt:lpstr>SlateVTI</vt:lpstr>
      <vt:lpstr>PowerPoint Presentation</vt:lpstr>
      <vt:lpstr>   Marketing  </vt:lpstr>
      <vt:lpstr>   Analyze Cost of Labor  </vt:lpstr>
      <vt:lpstr>   Changes in Expense Structure </vt:lpstr>
      <vt:lpstr>   Productivity </vt:lpstr>
      <vt:lpstr>   Facility </vt:lpstr>
      <vt:lpstr>   Repair Order Analysis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Luxury and You</dc:title>
  <dc:creator>Cedric Butler</dc:creator>
  <cp:lastModifiedBy>Cedric Butler</cp:lastModifiedBy>
  <cp:revision>10</cp:revision>
  <dcterms:created xsi:type="dcterms:W3CDTF">2022-04-01T17:14:05Z</dcterms:created>
  <dcterms:modified xsi:type="dcterms:W3CDTF">2024-07-30T00:57:22Z</dcterms:modified>
</cp:coreProperties>
</file>