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4" d="100"/>
          <a:sy n="84" d="100"/>
        </p:scale>
        <p:origin x="393" y="4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ar Martyniouk" userId="2ba168dabc2f976f" providerId="LiveId" clId="{1E767015-C47E-4902-94F7-D20965A5C96D}"/>
    <pc:docChg chg="custSel modSld">
      <pc:chgData name="Nazar Martyniouk" userId="2ba168dabc2f976f" providerId="LiveId" clId="{1E767015-C47E-4902-94F7-D20965A5C96D}" dt="2024-07-30T20:54:34.122" v="4623" actId="20577"/>
      <pc:docMkLst>
        <pc:docMk/>
      </pc:docMkLst>
      <pc:sldChg chg="modSp mod">
        <pc:chgData name="Nazar Martyniouk" userId="2ba168dabc2f976f" providerId="LiveId" clId="{1E767015-C47E-4902-94F7-D20965A5C96D}" dt="2024-07-30T12:23:45.405" v="440" actId="20577"/>
        <pc:sldMkLst>
          <pc:docMk/>
          <pc:sldMk cId="3839221384" sldId="257"/>
        </pc:sldMkLst>
        <pc:spChg chg="mod">
          <ac:chgData name="Nazar Martyniouk" userId="2ba168dabc2f976f" providerId="LiveId" clId="{1E767015-C47E-4902-94F7-D20965A5C96D}" dt="2024-07-30T12:23:45.405" v="440" actId="20577"/>
          <ac:spMkLst>
            <pc:docMk/>
            <pc:sldMk cId="3839221384" sldId="257"/>
            <ac:spMk id="3" creationId="{203A9D90-6288-FF85-A14B-EAAC61E0E9A8}"/>
          </ac:spMkLst>
        </pc:spChg>
      </pc:sldChg>
      <pc:sldChg chg="modSp mod">
        <pc:chgData name="Nazar Martyniouk" userId="2ba168dabc2f976f" providerId="LiveId" clId="{1E767015-C47E-4902-94F7-D20965A5C96D}" dt="2024-07-30T12:30:24.221" v="694" actId="20577"/>
        <pc:sldMkLst>
          <pc:docMk/>
          <pc:sldMk cId="2417698126" sldId="262"/>
        </pc:sldMkLst>
        <pc:spChg chg="mod">
          <ac:chgData name="Nazar Martyniouk" userId="2ba168dabc2f976f" providerId="LiveId" clId="{1E767015-C47E-4902-94F7-D20965A5C96D}" dt="2024-07-30T12:30:24.221" v="694" actId="20577"/>
          <ac:spMkLst>
            <pc:docMk/>
            <pc:sldMk cId="2417698126" sldId="262"/>
            <ac:spMk id="3" creationId="{203A9D90-6288-FF85-A14B-EAAC61E0E9A8}"/>
          </ac:spMkLst>
        </pc:spChg>
      </pc:sldChg>
      <pc:sldChg chg="modSp mod">
        <pc:chgData name="Nazar Martyniouk" userId="2ba168dabc2f976f" providerId="LiveId" clId="{1E767015-C47E-4902-94F7-D20965A5C96D}" dt="2024-07-30T12:48:54.488" v="1383" actId="20577"/>
        <pc:sldMkLst>
          <pc:docMk/>
          <pc:sldMk cId="3912869560" sldId="263"/>
        </pc:sldMkLst>
        <pc:spChg chg="mod">
          <ac:chgData name="Nazar Martyniouk" userId="2ba168dabc2f976f" providerId="LiveId" clId="{1E767015-C47E-4902-94F7-D20965A5C96D}" dt="2024-07-30T12:48:54.488" v="1383" actId="20577"/>
          <ac:spMkLst>
            <pc:docMk/>
            <pc:sldMk cId="3912869560" sldId="263"/>
            <ac:spMk id="3" creationId="{203A9D90-6288-FF85-A14B-EAAC61E0E9A8}"/>
          </ac:spMkLst>
        </pc:spChg>
      </pc:sldChg>
      <pc:sldChg chg="modSp mod">
        <pc:chgData name="Nazar Martyniouk" userId="2ba168dabc2f976f" providerId="LiveId" clId="{1E767015-C47E-4902-94F7-D20965A5C96D}" dt="2024-07-30T12:47:57.213" v="1323" actId="20577"/>
        <pc:sldMkLst>
          <pc:docMk/>
          <pc:sldMk cId="627664966" sldId="264"/>
        </pc:sldMkLst>
        <pc:spChg chg="mod">
          <ac:chgData name="Nazar Martyniouk" userId="2ba168dabc2f976f" providerId="LiveId" clId="{1E767015-C47E-4902-94F7-D20965A5C96D}" dt="2024-07-30T12:47:57.213" v="1323" actId="20577"/>
          <ac:spMkLst>
            <pc:docMk/>
            <pc:sldMk cId="627664966" sldId="264"/>
            <ac:spMk id="3" creationId="{203A9D90-6288-FF85-A14B-EAAC61E0E9A8}"/>
          </ac:spMkLst>
        </pc:spChg>
      </pc:sldChg>
      <pc:sldChg chg="modSp mod">
        <pc:chgData name="Nazar Martyniouk" userId="2ba168dabc2f976f" providerId="LiveId" clId="{1E767015-C47E-4902-94F7-D20965A5C96D}" dt="2024-07-30T12:54:04.932" v="1665" actId="20577"/>
        <pc:sldMkLst>
          <pc:docMk/>
          <pc:sldMk cId="3985272254" sldId="265"/>
        </pc:sldMkLst>
        <pc:spChg chg="mod">
          <ac:chgData name="Nazar Martyniouk" userId="2ba168dabc2f976f" providerId="LiveId" clId="{1E767015-C47E-4902-94F7-D20965A5C96D}" dt="2024-07-30T12:54:04.932" v="1665" actId="20577"/>
          <ac:spMkLst>
            <pc:docMk/>
            <pc:sldMk cId="3985272254" sldId="265"/>
            <ac:spMk id="3" creationId="{203A9D90-6288-FF85-A14B-EAAC61E0E9A8}"/>
          </ac:spMkLst>
        </pc:spChg>
      </pc:sldChg>
      <pc:sldChg chg="modSp mod">
        <pc:chgData name="Nazar Martyniouk" userId="2ba168dabc2f976f" providerId="LiveId" clId="{1E767015-C47E-4902-94F7-D20965A5C96D}" dt="2024-07-30T13:59:46.352" v="2270" actId="20577"/>
        <pc:sldMkLst>
          <pc:docMk/>
          <pc:sldMk cId="4226099158" sldId="266"/>
        </pc:sldMkLst>
        <pc:spChg chg="mod">
          <ac:chgData name="Nazar Martyniouk" userId="2ba168dabc2f976f" providerId="LiveId" clId="{1E767015-C47E-4902-94F7-D20965A5C96D}" dt="2024-07-30T13:59:46.352" v="2270" actId="20577"/>
          <ac:spMkLst>
            <pc:docMk/>
            <pc:sldMk cId="4226099158" sldId="266"/>
            <ac:spMk id="3" creationId="{203A9D90-6288-FF85-A14B-EAAC61E0E9A8}"/>
          </ac:spMkLst>
        </pc:spChg>
      </pc:sldChg>
      <pc:sldChg chg="modSp mod">
        <pc:chgData name="Nazar Martyniouk" userId="2ba168dabc2f976f" providerId="LiveId" clId="{1E767015-C47E-4902-94F7-D20965A5C96D}" dt="2024-07-30T20:16:11.593" v="2916" actId="20577"/>
        <pc:sldMkLst>
          <pc:docMk/>
          <pc:sldMk cId="850427537" sldId="267"/>
        </pc:sldMkLst>
        <pc:spChg chg="mod">
          <ac:chgData name="Nazar Martyniouk" userId="2ba168dabc2f976f" providerId="LiveId" clId="{1E767015-C47E-4902-94F7-D20965A5C96D}" dt="2024-07-30T20:16:11.593" v="2916" actId="20577"/>
          <ac:spMkLst>
            <pc:docMk/>
            <pc:sldMk cId="850427537" sldId="267"/>
            <ac:spMk id="3" creationId="{203A9D90-6288-FF85-A14B-EAAC61E0E9A8}"/>
          </ac:spMkLst>
        </pc:spChg>
      </pc:sldChg>
      <pc:sldChg chg="modSp mod">
        <pc:chgData name="Nazar Martyniouk" userId="2ba168dabc2f976f" providerId="LiveId" clId="{1E767015-C47E-4902-94F7-D20965A5C96D}" dt="2024-07-30T20:47:27.150" v="4224" actId="20577"/>
        <pc:sldMkLst>
          <pc:docMk/>
          <pc:sldMk cId="3364109993" sldId="268"/>
        </pc:sldMkLst>
        <pc:graphicFrameChg chg="modGraphic">
          <ac:chgData name="Nazar Martyniouk" userId="2ba168dabc2f976f" providerId="LiveId" clId="{1E767015-C47E-4902-94F7-D20965A5C96D}" dt="2024-07-30T20:47:27.150" v="4224" actId="20577"/>
          <ac:graphicFrameMkLst>
            <pc:docMk/>
            <pc:sldMk cId="3364109993" sldId="268"/>
            <ac:graphicFrameMk id="4" creationId="{BC8B6778-11BB-9A9A-F0BF-8949F85F8237}"/>
          </ac:graphicFrameMkLst>
        </pc:graphicFrameChg>
      </pc:sldChg>
      <pc:sldChg chg="modSp mod">
        <pc:chgData name="Nazar Martyniouk" userId="2ba168dabc2f976f" providerId="LiveId" clId="{1E767015-C47E-4902-94F7-D20965A5C96D}" dt="2024-07-30T20:54:34.122" v="4623" actId="20577"/>
        <pc:sldMkLst>
          <pc:docMk/>
          <pc:sldMk cId="3799370086" sldId="269"/>
        </pc:sldMkLst>
        <pc:spChg chg="mod">
          <ac:chgData name="Nazar Martyniouk" userId="2ba168dabc2f976f" providerId="LiveId" clId="{1E767015-C47E-4902-94F7-D20965A5C96D}" dt="2024-07-30T20:54:34.122" v="4623"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N445 Nazar Martyniouk</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Experienced foreman to help other technicians</a:t>
            </a:r>
          </a:p>
          <a:p>
            <a:r>
              <a:rPr lang="en-US" dirty="0"/>
              <a:t>Motivated young technicians eager to learn</a:t>
            </a:r>
          </a:p>
          <a:p>
            <a:r>
              <a:rPr lang="en-US" dirty="0"/>
              <a:t>Shop unity</a:t>
            </a:r>
          </a:p>
          <a:p>
            <a:r>
              <a:rPr lang="en-US" dirty="0"/>
              <a:t>Room for advancements</a:t>
            </a:r>
          </a:p>
          <a:p>
            <a:r>
              <a:rPr lang="en-US" dirty="0"/>
              <a:t>Onsite training and schooling other then manufacturer online training</a:t>
            </a:r>
          </a:p>
          <a:p>
            <a:r>
              <a:rPr lang="en-US" dirty="0"/>
              <a:t>Potential for more work and opportunity.</a:t>
            </a:r>
          </a:p>
          <a:p>
            <a:r>
              <a:rPr lang="en-US" dirty="0"/>
              <a:t>Developing area, with potential for new customers.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Loosing customers because of not fixed right the first time.</a:t>
            </a:r>
          </a:p>
          <a:p>
            <a:r>
              <a:rPr lang="en-US" dirty="0"/>
              <a:t>Getting burnt out and not working to best ability.</a:t>
            </a:r>
          </a:p>
          <a:p>
            <a:r>
              <a:rPr lang="en-US" dirty="0"/>
              <a:t>Compensation based on amount of work that is coming in.</a:t>
            </a:r>
          </a:p>
          <a:p>
            <a:r>
              <a:rPr lang="en-US" dirty="0"/>
              <a:t>Lack of growth based on the facility size.</a:t>
            </a:r>
          </a:p>
          <a:p>
            <a:r>
              <a:rPr lang="en-US" dirty="0"/>
              <a:t>Limit of talented technicians available in the market</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customer pay work mixture.</a:t>
            </a:r>
          </a:p>
          <a:p>
            <a:r>
              <a:rPr lang="en-US" dirty="0"/>
              <a:t>Lift training levels department wide.</a:t>
            </a:r>
          </a:p>
          <a:p>
            <a:r>
              <a:rPr lang="en-US" dirty="0"/>
              <a:t>Improve Technicians productivity/ efficiency.</a:t>
            </a:r>
          </a:p>
          <a:p>
            <a:r>
              <a:rPr lang="en-US" dirty="0"/>
              <a:t>Adjust technician pay plans </a:t>
            </a:r>
          </a:p>
          <a:p>
            <a:r>
              <a:rPr lang="en-US" dirty="0"/>
              <a:t>Increase internal labor rate to retail.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Keep tool room organized to help find special tools to complete jobs more efficiently.</a:t>
            </a:r>
          </a:p>
          <a:p>
            <a:r>
              <a:rPr lang="en-US" dirty="0"/>
              <a:t>Open up appointments, change online scheduling settings</a:t>
            </a:r>
          </a:p>
          <a:p>
            <a:r>
              <a:rPr lang="en-US" dirty="0"/>
              <a:t>Better work flow, help increase productivity.</a:t>
            </a:r>
          </a:p>
          <a:p>
            <a:r>
              <a:rPr lang="en-US" dirty="0"/>
              <a:t>Warranty labor rate increase.</a:t>
            </a:r>
          </a:p>
          <a:p>
            <a:r>
              <a:rPr lang="en-US" dirty="0"/>
              <a:t>Add an internal advisor to help with </a:t>
            </a:r>
            <a:r>
              <a:rPr lang="en-US" dirty="0" err="1"/>
              <a:t>uci</a:t>
            </a:r>
            <a:r>
              <a:rPr lang="en-US" dirty="0"/>
              <a:t>, </a:t>
            </a:r>
            <a:r>
              <a:rPr lang="en-US" dirty="0" err="1"/>
              <a:t>bdc</a:t>
            </a:r>
            <a:r>
              <a:rPr lang="en-US" dirty="0"/>
              <a:t>, and appt. setting for service.</a:t>
            </a:r>
          </a:p>
          <a:p>
            <a:r>
              <a:rPr lang="en-US" dirty="0"/>
              <a:t>Weekly meetings with service and parts manager to go track progression and lingering issues.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Remove Advisor price override, manager approval on any price override.</a:t>
            </a:r>
          </a:p>
          <a:p>
            <a:r>
              <a:rPr lang="en-US" dirty="0"/>
              <a:t>Advisors selling by the job and not by hour to increase gross profit.</a:t>
            </a:r>
          </a:p>
          <a:p>
            <a:r>
              <a:rPr lang="en-US" dirty="0"/>
              <a:t>Have consistent training, by the manager and outside parties.</a:t>
            </a:r>
          </a:p>
          <a:p>
            <a:r>
              <a:rPr lang="en-US" dirty="0"/>
              <a:t>Implement Video MPI.</a:t>
            </a:r>
          </a:p>
          <a:p>
            <a:r>
              <a:rPr lang="en-US" dirty="0"/>
              <a:t>Internal Advisor to allow for Service Advisors to have more time to follow up with customers to recommend services. Lead to higher rate on recommended services.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54143983"/>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Limit discounts</a:t>
                      </a:r>
                    </a:p>
                  </a:txBody>
                  <a:tcPr/>
                </a:tc>
                <a:tc>
                  <a:txBody>
                    <a:bodyPr/>
                    <a:lstStyle/>
                    <a:p>
                      <a:r>
                        <a:rPr lang="en-US" dirty="0"/>
                        <a:t>Service Manager</a:t>
                      </a:r>
                    </a:p>
                  </a:txBody>
                  <a:tcPr/>
                </a:tc>
                <a:tc>
                  <a:txBody>
                    <a:bodyPr/>
                    <a:lstStyle/>
                    <a:p>
                      <a:r>
                        <a:rPr lang="en-US" dirty="0"/>
                        <a:t>09/01/2024</a:t>
                      </a:r>
                    </a:p>
                    <a:p>
                      <a:endParaRPr lang="en-US" dirty="0"/>
                    </a:p>
                  </a:txBody>
                  <a:tcPr/>
                </a:tc>
                <a:extLst>
                  <a:ext uri="{0D108BD9-81ED-4DB2-BD59-A6C34878D82A}">
                    <a16:rowId xmlns:a16="http://schemas.microsoft.com/office/drawing/2014/main" val="2400365483"/>
                  </a:ext>
                </a:extLst>
              </a:tr>
              <a:tr h="565004">
                <a:tc>
                  <a:txBody>
                    <a:bodyPr/>
                    <a:lstStyle/>
                    <a:p>
                      <a:r>
                        <a:rPr lang="en-US" dirty="0"/>
                        <a:t>Video MPI</a:t>
                      </a:r>
                    </a:p>
                  </a:txBody>
                  <a:tcPr/>
                </a:tc>
                <a:tc>
                  <a:txBody>
                    <a:bodyPr/>
                    <a:lstStyle/>
                    <a:p>
                      <a:r>
                        <a:rPr lang="en-US" dirty="0"/>
                        <a:t>Service Manager</a:t>
                      </a:r>
                    </a:p>
                  </a:txBody>
                  <a:tcPr/>
                </a:tc>
                <a:tc>
                  <a:txBody>
                    <a:bodyPr/>
                    <a:lstStyle/>
                    <a:p>
                      <a:r>
                        <a:rPr lang="en-US" dirty="0"/>
                        <a:t>09/01/2024</a:t>
                      </a:r>
                    </a:p>
                    <a:p>
                      <a:endParaRPr lang="en-US" dirty="0"/>
                    </a:p>
                  </a:txBody>
                  <a:tcPr/>
                </a:tc>
                <a:extLst>
                  <a:ext uri="{0D108BD9-81ED-4DB2-BD59-A6C34878D82A}">
                    <a16:rowId xmlns:a16="http://schemas.microsoft.com/office/drawing/2014/main" val="107845787"/>
                  </a:ext>
                </a:extLst>
              </a:tr>
              <a:tr h="565004">
                <a:tc>
                  <a:txBody>
                    <a:bodyPr/>
                    <a:lstStyle/>
                    <a:p>
                      <a:r>
                        <a:rPr lang="en-US" dirty="0"/>
                        <a:t>Advisor Pay Plan</a:t>
                      </a:r>
                    </a:p>
                  </a:txBody>
                  <a:tcPr/>
                </a:tc>
                <a:tc>
                  <a:txBody>
                    <a:bodyPr/>
                    <a:lstStyle/>
                    <a:p>
                      <a:r>
                        <a:rPr lang="en-US" dirty="0"/>
                        <a:t>Service Manager</a:t>
                      </a:r>
                    </a:p>
                  </a:txBody>
                  <a:tcPr/>
                </a:tc>
                <a:tc>
                  <a:txBody>
                    <a:bodyPr/>
                    <a:lstStyle/>
                    <a:p>
                      <a:r>
                        <a:rPr lang="en-US" dirty="0"/>
                        <a:t>09/01/2024</a:t>
                      </a:r>
                    </a:p>
                    <a:p>
                      <a:endParaRPr lang="en-US" dirty="0"/>
                    </a:p>
                  </a:txBody>
                  <a:tcPr/>
                </a:tc>
                <a:extLst>
                  <a:ext uri="{0D108BD9-81ED-4DB2-BD59-A6C34878D82A}">
                    <a16:rowId xmlns:a16="http://schemas.microsoft.com/office/drawing/2014/main" val="1530126605"/>
                  </a:ext>
                </a:extLst>
              </a:tr>
              <a:tr h="565004">
                <a:tc>
                  <a:txBody>
                    <a:bodyPr/>
                    <a:lstStyle/>
                    <a:p>
                      <a:r>
                        <a:rPr lang="en-US" dirty="0"/>
                        <a:t>Promote Tech to Foreman</a:t>
                      </a:r>
                    </a:p>
                  </a:txBody>
                  <a:tcPr/>
                </a:tc>
                <a:tc>
                  <a:txBody>
                    <a:bodyPr/>
                    <a:lstStyle/>
                    <a:p>
                      <a:r>
                        <a:rPr lang="en-US" dirty="0"/>
                        <a:t>Service Manager/ GM</a:t>
                      </a:r>
                    </a:p>
                  </a:txBody>
                  <a:tcPr/>
                </a:tc>
                <a:tc>
                  <a:txBody>
                    <a:bodyPr/>
                    <a:lstStyle/>
                    <a:p>
                      <a:r>
                        <a:rPr lang="en-US" dirty="0"/>
                        <a:t>07/10/2024</a:t>
                      </a:r>
                    </a:p>
                  </a:txBody>
                  <a:tcPr/>
                </a:tc>
                <a:extLst>
                  <a:ext uri="{0D108BD9-81ED-4DB2-BD59-A6C34878D82A}">
                    <a16:rowId xmlns:a16="http://schemas.microsoft.com/office/drawing/2014/main" val="1950345431"/>
                  </a:ext>
                </a:extLst>
              </a:tr>
              <a:tr h="565004">
                <a:tc>
                  <a:txBody>
                    <a:bodyPr/>
                    <a:lstStyle/>
                    <a:p>
                      <a:r>
                        <a:rPr lang="en-US" dirty="0"/>
                        <a:t>Weekly Service/Parts Meetings</a:t>
                      </a:r>
                    </a:p>
                  </a:txBody>
                  <a:tcPr/>
                </a:tc>
                <a:tc>
                  <a:txBody>
                    <a:bodyPr/>
                    <a:lstStyle/>
                    <a:p>
                      <a:r>
                        <a:rPr lang="en-US" dirty="0"/>
                        <a:t>GM/ Service Manager</a:t>
                      </a:r>
                    </a:p>
                  </a:txBody>
                  <a:tcPr/>
                </a:tc>
                <a:tc>
                  <a:txBody>
                    <a:bodyPr/>
                    <a:lstStyle/>
                    <a:p>
                      <a:r>
                        <a:rPr lang="en-US" dirty="0"/>
                        <a:t>Weekly</a:t>
                      </a:r>
                    </a:p>
                  </a:txBody>
                  <a:tcPr/>
                </a:tc>
                <a:extLst>
                  <a:ext uri="{0D108BD9-81ED-4DB2-BD59-A6C34878D82A}">
                    <a16:rowId xmlns:a16="http://schemas.microsoft.com/office/drawing/2014/main" val="1960891333"/>
                  </a:ext>
                </a:extLst>
              </a:tr>
              <a:tr h="565004">
                <a:tc>
                  <a:txBody>
                    <a:bodyPr/>
                    <a:lstStyle/>
                    <a:p>
                      <a:r>
                        <a:rPr lang="en-US" dirty="0"/>
                        <a:t>Internal Rate Adjustment</a:t>
                      </a:r>
                    </a:p>
                  </a:txBody>
                  <a:tcPr/>
                </a:tc>
                <a:tc>
                  <a:txBody>
                    <a:bodyPr/>
                    <a:lstStyle/>
                    <a:p>
                      <a:r>
                        <a:rPr lang="en-US" dirty="0"/>
                        <a:t>GM</a:t>
                      </a:r>
                    </a:p>
                  </a:txBody>
                  <a:tcPr/>
                </a:tc>
                <a:tc>
                  <a:txBody>
                    <a:bodyPr/>
                    <a:lstStyle/>
                    <a:p>
                      <a:r>
                        <a:rPr lang="en-US" dirty="0"/>
                        <a:t>08/01/2024</a:t>
                      </a:r>
                    </a:p>
                    <a:p>
                      <a:endParaRPr lang="en-US" dirty="0"/>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There was no structure in the service department. Technicians were not motivated and not pushing to book more hours based on their pay plan. By replacing our service manager we were able to restructure technicians </a:t>
            </a:r>
            <a:r>
              <a:rPr lang="en-US" dirty="0" err="1"/>
              <a:t>payplans</a:t>
            </a:r>
            <a:r>
              <a:rPr lang="en-US" dirty="0"/>
              <a:t> to promote growth and provide goals to reach additional bonus levels. Promoting our senior tech to shop Foreman helps expedite work flow as well as proper diagnostics. Opening online appointment portal helps drive more traffic and same day appointments helps keep customers loyal. </a:t>
            </a:r>
          </a:p>
          <a:p>
            <a:r>
              <a:rPr lang="en-US" dirty="0"/>
              <a:t>Hiring an internal advisor to help expedite used cars through service, and help Advisors spend more time with customers to increase hours per RO. </a:t>
            </a:r>
          </a:p>
          <a:p>
            <a:r>
              <a:rPr lang="en-US" dirty="0"/>
              <a:t>Restructuring techs and advisors pay plans to be based on performance versus guarantees or hourly.</a:t>
            </a:r>
          </a:p>
          <a:p>
            <a:r>
              <a:rPr lang="en-US" dirty="0"/>
              <a:t>With these changes we should see an increase in overall service absorption and </a:t>
            </a:r>
            <a:r>
              <a:rPr lang="en-US"/>
              <a:t>increase overall Gross.</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Current Marketing Practice: </a:t>
            </a:r>
            <a:r>
              <a:rPr lang="en-US" sz="1400" dirty="0">
                <a:solidFill>
                  <a:schemeClr val="tx1"/>
                </a:solidFill>
                <a:latin typeface="Calibri" panose="020F0502020204030204" pitchFamily="34" charset="0"/>
              </a:rPr>
              <a:t>Direct mail to target Lost customers and Conquest customers. </a:t>
            </a:r>
            <a:r>
              <a:rPr lang="en-US" sz="1400" b="0" i="0" u="none" strike="noStrike" baseline="0" dirty="0">
                <a:solidFill>
                  <a:schemeClr val="tx1"/>
                </a:solidFill>
                <a:latin typeface="Calibri" panose="020F0502020204030204" pitchFamily="34" charset="0"/>
              </a:rPr>
              <a:t>Social Media   	                                                               targeting, texting customers declined services. Google Business Profile  	      		                                                    page for the Service department.</a:t>
            </a:r>
          </a:p>
          <a:p>
            <a:r>
              <a:rPr lang="en-US" sz="1800" b="0" i="0" u="none" strike="noStrike" baseline="0" dirty="0">
                <a:solidFill>
                  <a:schemeClr val="tx1"/>
                </a:solidFill>
                <a:latin typeface="Calibri" panose="020F0502020204030204" pitchFamily="34" charset="0"/>
              </a:rPr>
              <a:t>Goals for improvement: </a:t>
            </a:r>
            <a:r>
              <a:rPr lang="en-US" sz="1400" b="0" i="0" u="none" strike="noStrike" baseline="0" dirty="0">
                <a:solidFill>
                  <a:schemeClr val="tx1"/>
                </a:solidFill>
                <a:latin typeface="Calibri" panose="020F0502020204030204" pitchFamily="34" charset="0"/>
              </a:rPr>
              <a:t>Introducing Video MPI to build value and increasing customer       	                                               					        satisfaction which will in turn maintain and build loyalty.  </a:t>
            </a:r>
          </a:p>
          <a:p>
            <a:r>
              <a:rPr lang="en-US" sz="1800" b="0" i="0" u="none" strike="noStrike" baseline="0" dirty="0">
                <a:solidFill>
                  <a:schemeClr val="tx1"/>
                </a:solidFill>
                <a:latin typeface="Calibri" panose="020F0502020204030204" pitchFamily="34" charset="0"/>
              </a:rPr>
              <a:t>Plans to achieve your goals: </a:t>
            </a:r>
            <a:r>
              <a:rPr lang="en-US" sz="1400" b="0" i="0" u="none" strike="noStrike" baseline="0" dirty="0">
                <a:solidFill>
                  <a:schemeClr val="tx1"/>
                </a:solidFill>
                <a:latin typeface="Calibri" panose="020F0502020204030204" pitchFamily="34" charset="0"/>
              </a:rPr>
              <a:t>Implementation of Video MPI and Process of performing       	                                                  	                                                              Video MPI on every vehicle that comes through service. </a:t>
            </a:r>
            <a:r>
              <a:rPr lang="en-US" sz="1400" dirty="0">
                <a:solidFill>
                  <a:schemeClr val="tx1"/>
                </a:solidFill>
                <a:latin typeface="Calibri" panose="020F0502020204030204" pitchFamily="34" charset="0"/>
              </a:rPr>
              <a:t>Technician training  	                                                              of proper video walk around, Advisor training for proper explanation and to  	                                                              send out Video MPI to customers </a:t>
            </a:r>
            <a:endParaRPr lang="en-US" sz="14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Plans to evaluate your changes: </a:t>
            </a:r>
            <a:r>
              <a:rPr lang="en-US" sz="1400" dirty="0">
                <a:solidFill>
                  <a:schemeClr val="tx1"/>
                </a:solidFill>
                <a:latin typeface="Calibri" panose="020F0502020204030204" pitchFamily="34" charset="0"/>
              </a:rPr>
              <a:t>Weekly meetings with General Manager, Service Manager, and Shop 	      						   Forman to review the process and completion of Video MPI. </a:t>
            </a:r>
            <a:r>
              <a:rPr lang="en-US" sz="1400" b="0" i="0" u="none" strike="noStrike" baseline="0" dirty="0">
                <a:solidFill>
                  <a:schemeClr val="tx1"/>
                </a:solidFill>
                <a:latin typeface="Calibri" panose="020F0502020204030204" pitchFamily="34" charset="0"/>
              </a:rPr>
              <a:t>Set 								   achievable goals and increase the goals as production increases.</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19287" y="1397000"/>
            <a:ext cx="5648855" cy="455204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400" b="0" i="0" u="none" strike="noStrike" baseline="0" dirty="0">
                <a:solidFill>
                  <a:srgbClr val="221E1F"/>
                </a:solidFill>
                <a:latin typeface="Calibri" panose="020F0502020204030204" pitchFamily="34" charset="0"/>
              </a:rPr>
              <a:t>Currently we have hourly and flat rate Techs with a guarantee. </a:t>
            </a:r>
          </a:p>
          <a:p>
            <a:r>
              <a:rPr lang="en-US" sz="1800" b="0" i="0" u="none" strike="noStrike" baseline="0" dirty="0">
                <a:solidFill>
                  <a:srgbClr val="221E1F"/>
                </a:solidFill>
                <a:latin typeface="Calibri" panose="020F0502020204030204" pitchFamily="34" charset="0"/>
              </a:rPr>
              <a:t>Goals for improvement: </a:t>
            </a:r>
            <a:r>
              <a:rPr lang="en-US" sz="1400" b="0" i="0" u="none" strike="noStrike" baseline="0" dirty="0">
                <a:solidFill>
                  <a:srgbClr val="221E1F"/>
                </a:solidFill>
                <a:latin typeface="Calibri" panose="020F0502020204030204" pitchFamily="34" charset="0"/>
              </a:rPr>
              <a:t>To switch Main Shop to a flat rate with a performance/ production bonus based on hours turned.</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a:t>
            </a: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Change the pay plan and explain the benefit of switching from hourly to flat rate to current technicians. Give technicians achievable goals in the beginning and increase them as they become more proficient and booking more hours.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evaluate your changes: </a:t>
            </a:r>
            <a:r>
              <a:rPr lang="en-US" sz="1400" b="0" i="0" u="none" strike="noStrike" baseline="0" dirty="0">
                <a:solidFill>
                  <a:srgbClr val="221E1F"/>
                </a:solidFill>
                <a:latin typeface="Calibri" panose="020F0502020204030204" pitchFamily="34" charset="0"/>
              </a:rPr>
              <a:t>In the beginning we will have  weekly meetings to show them the increase in their pay and keep them motivated to become more proficient by understanding how flat rate works. </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6792685" y="1785257"/>
            <a:ext cx="4778829" cy="2955472"/>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r>
              <a:rPr lang="en-US" dirty="0">
                <a:solidFill>
                  <a:srgbClr val="221E1F"/>
                </a:solidFill>
                <a:latin typeface="Calibri" panose="020F0502020204030204" pitchFamily="34" charset="0"/>
              </a:rPr>
              <a:t>: </a:t>
            </a:r>
            <a:r>
              <a:rPr lang="en-US" sz="1400" dirty="0">
                <a:solidFill>
                  <a:srgbClr val="221E1F"/>
                </a:solidFill>
                <a:latin typeface="Calibri" panose="020F0502020204030204" pitchFamily="34" charset="0"/>
              </a:rPr>
              <a:t>Too many hourly production employees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7026729" y="1459787"/>
            <a:ext cx="4339598"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Ambition to learn and progress</a:t>
            </a:r>
          </a:p>
          <a:p>
            <a:r>
              <a:rPr lang="en-US" dirty="0"/>
              <a:t>Effort to complete work in timely fashion</a:t>
            </a:r>
          </a:p>
          <a:p>
            <a:r>
              <a:rPr lang="en-US" dirty="0"/>
              <a:t>Communicate with coworkers and ask for help</a:t>
            </a:r>
          </a:p>
          <a:p>
            <a:r>
              <a:rPr lang="en-US" dirty="0"/>
              <a:t>Positive attitude towards completing the work, do not get mad when certain jobs come in.</a:t>
            </a:r>
          </a:p>
          <a:p>
            <a:r>
              <a:rPr lang="en-US" dirty="0"/>
              <a:t>Helping around the shop and each other.</a:t>
            </a:r>
          </a:p>
          <a:p>
            <a:r>
              <a:rPr lang="en-US" dirty="0"/>
              <a:t>Pride in performing their job.</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Lack of tools when performing new work.</a:t>
            </a:r>
          </a:p>
          <a:p>
            <a:r>
              <a:rPr lang="en-US" dirty="0"/>
              <a:t>Proper diagnostic completed each time</a:t>
            </a:r>
          </a:p>
          <a:p>
            <a:r>
              <a:rPr lang="en-US" dirty="0"/>
              <a:t>Length of experience</a:t>
            </a:r>
          </a:p>
          <a:p>
            <a:r>
              <a:rPr lang="en-US" dirty="0"/>
              <a:t>Not fixed right the first time, comebacks.</a:t>
            </a:r>
          </a:p>
          <a:p>
            <a:r>
              <a:rPr lang="en-US" dirty="0"/>
              <a:t>Poor time management.</a:t>
            </a:r>
          </a:p>
          <a:p>
            <a:r>
              <a:rPr lang="en-US" dirty="0"/>
              <a:t>Under trained technicians with challenging jobs.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1672</TotalTime>
  <Words>971</Words>
  <Application>Microsoft Office PowerPoint</Application>
  <PresentationFormat>Widescreen</PresentationFormat>
  <Paragraphs>115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Nazar Martyniouk</cp:lastModifiedBy>
  <cp:revision>7</cp:revision>
  <dcterms:created xsi:type="dcterms:W3CDTF">2022-12-04T13:10:55Z</dcterms:created>
  <dcterms:modified xsi:type="dcterms:W3CDTF">2024-07-30T20:54:39Z</dcterms:modified>
</cp:coreProperties>
</file>