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lsm" ContentType="application/vnd.ms-excel.sheet.macroEnabled.12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7/30/2024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7/30/2024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package" Target="../embeddings/Microsoft_Excel_Macro-Enabled_Worksheet.xlsm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n-US" sz="3200" dirty="0"/>
              <a:t>Mullers Woodfield Acura</a:t>
            </a:r>
          </a:p>
          <a:p>
            <a:pPr algn="ctr"/>
            <a:r>
              <a:rPr lang="en-US" sz="3200"/>
              <a:t>Nick Gianacakos N-445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endParaRPr lang="en-US" dirty="0"/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dirty="0"/>
              <a:t>Hiring 2 to 3 additional Technicians (we’ve been tasked by Acura with Inspecting &amp; Fixing  80-100 Connecting Rod Bearing recall vehicles a month) 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dirty="0"/>
              <a:t>Hire 2 Service BDC Reps to help with the Day-to-Day operations in Service and Parts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dirty="0"/>
              <a:t>Video MPI’s- Technicians are not being presented every time of service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endParaRPr lang="en-US" dirty="0"/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dirty="0"/>
              <a:t>Independent Repair Shops(Being very competitive with their pricing)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dirty="0"/>
              <a:t>Need to hire additional Technicians and Advisors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dirty="0"/>
              <a:t>Electric Vehicles- Losing maintenance and overall Service Volume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dirty="0"/>
              <a:t>Retirements- Based on the less candidates going to Mechanic School  versus the Older Technician's</a:t>
            </a:r>
          </a:p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77842"/>
            <a:ext cx="8596668" cy="3880773"/>
          </a:xfrm>
        </p:spPr>
        <p:txBody>
          <a:bodyPr/>
          <a:lstStyle/>
          <a:p>
            <a:r>
              <a:rPr lang="en-US" dirty="0"/>
              <a:t>Objectives</a:t>
            </a:r>
          </a:p>
          <a:p>
            <a:endParaRPr lang="en-US" dirty="0"/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dirty="0"/>
              <a:t>Maintain the current Strengths that the shop currently has                       (Good mechanics, great workflow, great teammates)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dirty="0"/>
              <a:t>Turn some our weaknesses into opportunities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dirty="0"/>
              <a:t>Improve CSI Scores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Analysis-Strategies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endParaRPr lang="en-US" dirty="0"/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dirty="0"/>
              <a:t>Change Advisor’s Pay Plan to reflect CSI scores.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dirty="0"/>
              <a:t>Hire a Service Manager to run service lane more efficiently and work with Advisors to sell more work off the Video MPI’s.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dirty="0"/>
              <a:t>Hire additional Quick Lube technicians to speed up quick lube repairs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Analysis-Tactics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endParaRPr lang="en-US" dirty="0"/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dirty="0"/>
              <a:t>Install and Hire Service Manager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dirty="0"/>
              <a:t>Re-Structure Advisors Pay plan to incentivize CSI scores specifically regarding 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dirty="0"/>
              <a:t>To improve Customer Treatment and Effectiveness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Action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593970"/>
              </p:ext>
            </p:extLst>
          </p:nvPr>
        </p:nvGraphicFramePr>
        <p:xfrm>
          <a:off x="677334" y="1818624"/>
          <a:ext cx="9132492" cy="4595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To Improve CSI                   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10/1/2024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Advisor Pay plan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Director/Gm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9/1/2024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2 Quick Lube hires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Manager/Director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9/1/2024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Hire 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Director/Gm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9/1/2024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dirty="0"/>
              <a:t>Our current CSI scores could have a Negative Direct Impact on Service Customer Satisfaction and effect our chance at the Precision Team Award(Acura’s highest honor)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dirty="0"/>
              <a:t>Hiring a dedicated Service Manager to help oversee Service Advisors interactions, sales, and overall day to day service process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dirty="0"/>
              <a:t>To meet a customer's time expectations, we think adding additional express lube techs solves our issues with walk-in's and quicker appt times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6CC29272-9910-D904-0A3D-8406A7CE761F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249296000"/>
              </p:ext>
            </p:extLst>
          </p:nvPr>
        </p:nvGraphicFramePr>
        <p:xfrm>
          <a:off x="5087938" y="2927450"/>
          <a:ext cx="4186236" cy="2901355"/>
        </p:xfrm>
        <a:graphic>
          <a:graphicData uri="http://schemas.openxmlformats.org/drawingml/2006/table">
            <a:tbl>
              <a:tblPr/>
              <a:tblGrid>
                <a:gridCol w="512274">
                  <a:extLst>
                    <a:ext uri="{9D8B030D-6E8A-4147-A177-3AD203B41FA5}">
                      <a16:colId xmlns:a16="http://schemas.microsoft.com/office/drawing/2014/main" val="703841282"/>
                    </a:ext>
                  </a:extLst>
                </a:gridCol>
                <a:gridCol w="912487">
                  <a:extLst>
                    <a:ext uri="{9D8B030D-6E8A-4147-A177-3AD203B41FA5}">
                      <a16:colId xmlns:a16="http://schemas.microsoft.com/office/drawing/2014/main" val="4233282373"/>
                    </a:ext>
                  </a:extLst>
                </a:gridCol>
                <a:gridCol w="936500">
                  <a:extLst>
                    <a:ext uri="{9D8B030D-6E8A-4147-A177-3AD203B41FA5}">
                      <a16:colId xmlns:a16="http://schemas.microsoft.com/office/drawing/2014/main" val="2452679565"/>
                    </a:ext>
                  </a:extLst>
                </a:gridCol>
                <a:gridCol w="800427">
                  <a:extLst>
                    <a:ext uri="{9D8B030D-6E8A-4147-A177-3AD203B41FA5}">
                      <a16:colId xmlns:a16="http://schemas.microsoft.com/office/drawing/2014/main" val="2200031771"/>
                    </a:ext>
                  </a:extLst>
                </a:gridCol>
                <a:gridCol w="512274">
                  <a:extLst>
                    <a:ext uri="{9D8B030D-6E8A-4147-A177-3AD203B41FA5}">
                      <a16:colId xmlns:a16="http://schemas.microsoft.com/office/drawing/2014/main" val="83851991"/>
                    </a:ext>
                  </a:extLst>
                </a:gridCol>
                <a:gridCol w="512274">
                  <a:extLst>
                    <a:ext uri="{9D8B030D-6E8A-4147-A177-3AD203B41FA5}">
                      <a16:colId xmlns:a16="http://schemas.microsoft.com/office/drawing/2014/main" val="2355587060"/>
                    </a:ext>
                  </a:extLst>
                </a:gridCol>
              </a:tblGrid>
              <a:tr h="175758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Service Department Sales And Gross  (Labor Only)              </a:t>
                      </a:r>
                    </a:p>
                  </a:txBody>
                  <a:tcPr marL="7989" marR="7989" marT="798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4332838"/>
                  </a:ext>
                </a:extLst>
              </a:tr>
              <a:tr h="20771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6202674"/>
                  </a:ext>
                </a:extLst>
              </a:tr>
              <a:tr h="42341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Category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Sales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Gross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Gross as % of Sales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%Sales Contribution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3518599"/>
                  </a:ext>
                </a:extLst>
              </a:tr>
              <a:tr h="28920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Customer Car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159,499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114,724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71.93%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47.05%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546591"/>
                  </a:ext>
                </a:extLst>
              </a:tr>
              <a:tr h="16776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Customer 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8065682"/>
                  </a:ext>
                </a:extLst>
              </a:tr>
              <a:tr h="28920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Customer Other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9,094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7,267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79.91%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2.68%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9943996"/>
                  </a:ext>
                </a:extLst>
              </a:tr>
              <a:tr h="28920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Warranty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104,034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84,364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81.09%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30.69%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412124"/>
                  </a:ext>
                </a:extLst>
              </a:tr>
              <a:tr h="16776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Warranty Other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4214001"/>
                  </a:ext>
                </a:extLst>
              </a:tr>
              <a:tr h="28920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Internal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66,368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52,591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79.24%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19.58%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6063558"/>
                  </a:ext>
                </a:extLst>
              </a:tr>
              <a:tr h="16776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NVI / Road Ready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1803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Adj. Cost Of Labor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1,537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1759708"/>
                  </a:ext>
                </a:extLst>
              </a:tr>
              <a:tr h="28920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7989" marR="7989" marT="7989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           338,995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      260,483 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76.84%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100.00%</a:t>
                      </a:r>
                    </a:p>
                  </a:txBody>
                  <a:tcPr marL="7989" marR="7989" marT="798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93923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949DD1D1-C643-6F52-3624-3EFC53443E4F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5427424" y="2132755"/>
          <a:ext cx="3508852" cy="3937103"/>
        </p:xfrm>
        <a:graphic>
          <a:graphicData uri="http://schemas.openxmlformats.org/drawingml/2006/table">
            <a:tbl>
              <a:tblPr/>
              <a:tblGrid>
                <a:gridCol w="595667">
                  <a:extLst>
                    <a:ext uri="{9D8B030D-6E8A-4147-A177-3AD203B41FA5}">
                      <a16:colId xmlns:a16="http://schemas.microsoft.com/office/drawing/2014/main" val="1323258452"/>
                    </a:ext>
                  </a:extLst>
                </a:gridCol>
                <a:gridCol w="1312329">
                  <a:extLst>
                    <a:ext uri="{9D8B030D-6E8A-4147-A177-3AD203B41FA5}">
                      <a16:colId xmlns:a16="http://schemas.microsoft.com/office/drawing/2014/main" val="1572909708"/>
                    </a:ext>
                  </a:extLst>
                </a:gridCol>
                <a:gridCol w="1005189">
                  <a:extLst>
                    <a:ext uri="{9D8B030D-6E8A-4147-A177-3AD203B41FA5}">
                      <a16:colId xmlns:a16="http://schemas.microsoft.com/office/drawing/2014/main" val="2896483736"/>
                    </a:ext>
                  </a:extLst>
                </a:gridCol>
                <a:gridCol w="595667">
                  <a:extLst>
                    <a:ext uri="{9D8B030D-6E8A-4147-A177-3AD203B41FA5}">
                      <a16:colId xmlns:a16="http://schemas.microsoft.com/office/drawing/2014/main" val="3104014984"/>
                    </a:ext>
                  </a:extLst>
                </a:gridCol>
              </a:tblGrid>
              <a:tr h="204580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               Service Department Profit Centering    </a:t>
                      </a:r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99" marR="9299" marT="92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5685806"/>
                  </a:ext>
                </a:extLst>
              </a:tr>
              <a:tr h="241776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99" marR="9299" marT="92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99" marR="9299" marT="92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99" marR="9299" marT="92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99" marR="9299" marT="929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9686937"/>
                  </a:ext>
                </a:extLst>
              </a:tr>
              <a:tr h="49285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Expense Category</a:t>
                      </a:r>
                    </a:p>
                  </a:txBody>
                  <a:tcPr marL="9299" marR="9299" marT="92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Dollar Amount</a:t>
                      </a:r>
                    </a:p>
                  </a:txBody>
                  <a:tcPr marL="9299" marR="9299" marT="929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6913541"/>
                  </a:ext>
                </a:extLst>
              </a:tr>
              <a:tr h="336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Department Gross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        260,483 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% of Gross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5425364"/>
                  </a:ext>
                </a:extLst>
              </a:tr>
              <a:tr h="19528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Variable Expense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1589991"/>
                  </a:ext>
                </a:extLst>
              </a:tr>
              <a:tr h="19528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Selling Expense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8287085"/>
                  </a:ext>
                </a:extLst>
              </a:tr>
              <a:tr h="336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Personnel Expense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129,699 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49.79%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3506229"/>
                  </a:ext>
                </a:extLst>
              </a:tr>
              <a:tr h="336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Semi-Fixed Expense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25,974 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9.97%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311595"/>
                  </a:ext>
                </a:extLst>
              </a:tr>
              <a:tr h="336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Fixed Expense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42,665 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16.38%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4229259"/>
                  </a:ext>
                </a:extLst>
              </a:tr>
              <a:tr h="19528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Unallocated Expense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9487986"/>
                  </a:ext>
                </a:extLst>
              </a:tr>
              <a:tr h="336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Dealer's Salary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1,000 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0.38%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5471360"/>
                  </a:ext>
                </a:extLst>
              </a:tr>
              <a:tr h="336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Expenses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        198,338 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76.14%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5327461"/>
                  </a:ext>
                </a:extLst>
              </a:tr>
              <a:tr h="33662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99" marR="9299" marT="929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 Profit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           62,145 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23.86%</a:t>
                      </a:r>
                    </a:p>
                  </a:txBody>
                  <a:tcPr marL="9299" marR="9299" marT="9299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5595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8C88086A-79F6-8F72-9AD0-73F831E27726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5089526" y="2196671"/>
          <a:ext cx="4184648" cy="3809270"/>
        </p:xfrm>
        <a:graphic>
          <a:graphicData uri="http://schemas.openxmlformats.org/drawingml/2006/table">
            <a:tbl>
              <a:tblPr/>
              <a:tblGrid>
                <a:gridCol w="348116">
                  <a:extLst>
                    <a:ext uri="{9D8B030D-6E8A-4147-A177-3AD203B41FA5}">
                      <a16:colId xmlns:a16="http://schemas.microsoft.com/office/drawing/2014/main" val="1044522385"/>
                    </a:ext>
                  </a:extLst>
                </a:gridCol>
                <a:gridCol w="652718">
                  <a:extLst>
                    <a:ext uri="{9D8B030D-6E8A-4147-A177-3AD203B41FA5}">
                      <a16:colId xmlns:a16="http://schemas.microsoft.com/office/drawing/2014/main" val="2426791239"/>
                    </a:ext>
                  </a:extLst>
                </a:gridCol>
                <a:gridCol w="587447">
                  <a:extLst>
                    <a:ext uri="{9D8B030D-6E8A-4147-A177-3AD203B41FA5}">
                      <a16:colId xmlns:a16="http://schemas.microsoft.com/office/drawing/2014/main" val="1470479661"/>
                    </a:ext>
                  </a:extLst>
                </a:gridCol>
                <a:gridCol w="348116">
                  <a:extLst>
                    <a:ext uri="{9D8B030D-6E8A-4147-A177-3AD203B41FA5}">
                      <a16:colId xmlns:a16="http://schemas.microsoft.com/office/drawing/2014/main" val="328801217"/>
                    </a:ext>
                  </a:extLst>
                </a:gridCol>
                <a:gridCol w="471408">
                  <a:extLst>
                    <a:ext uri="{9D8B030D-6E8A-4147-A177-3AD203B41FA5}">
                      <a16:colId xmlns:a16="http://schemas.microsoft.com/office/drawing/2014/main" val="3751439718"/>
                    </a:ext>
                  </a:extLst>
                </a:gridCol>
                <a:gridCol w="311854">
                  <a:extLst>
                    <a:ext uri="{9D8B030D-6E8A-4147-A177-3AD203B41FA5}">
                      <a16:colId xmlns:a16="http://schemas.microsoft.com/office/drawing/2014/main" val="1579255644"/>
                    </a:ext>
                  </a:extLst>
                </a:gridCol>
                <a:gridCol w="420641">
                  <a:extLst>
                    <a:ext uri="{9D8B030D-6E8A-4147-A177-3AD203B41FA5}">
                      <a16:colId xmlns:a16="http://schemas.microsoft.com/office/drawing/2014/main" val="157459884"/>
                    </a:ext>
                  </a:extLst>
                </a:gridCol>
                <a:gridCol w="348116">
                  <a:extLst>
                    <a:ext uri="{9D8B030D-6E8A-4147-A177-3AD203B41FA5}">
                      <a16:colId xmlns:a16="http://schemas.microsoft.com/office/drawing/2014/main" val="4122417759"/>
                    </a:ext>
                  </a:extLst>
                </a:gridCol>
                <a:gridCol w="348116">
                  <a:extLst>
                    <a:ext uri="{9D8B030D-6E8A-4147-A177-3AD203B41FA5}">
                      <a16:colId xmlns:a16="http://schemas.microsoft.com/office/drawing/2014/main" val="775328445"/>
                    </a:ext>
                  </a:extLst>
                </a:gridCol>
                <a:gridCol w="348116">
                  <a:extLst>
                    <a:ext uri="{9D8B030D-6E8A-4147-A177-3AD203B41FA5}">
                      <a16:colId xmlns:a16="http://schemas.microsoft.com/office/drawing/2014/main" val="3406016624"/>
                    </a:ext>
                  </a:extLst>
                </a:gridCol>
              </a:tblGrid>
              <a:tr h="11966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8359795"/>
                  </a:ext>
                </a:extLst>
              </a:tr>
              <a:tr h="141422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NADA ACTUAL SERVICE ANALYSIS     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8242053"/>
                  </a:ext>
                </a:extLst>
              </a:tr>
              <a:tr h="288284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Performance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0567861"/>
                  </a:ext>
                </a:extLst>
              </a:tr>
              <a:tr h="162092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Labor Sales / Month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Hours Billed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00000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7274034"/>
                  </a:ext>
                </a:extLst>
              </a:tr>
              <a:tr h="1142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Customer Car*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159,499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153.36 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1040.0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1293557"/>
                  </a:ext>
                </a:extLst>
              </a:tr>
              <a:tr h="1142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Customer Truck*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       -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0529989"/>
                  </a:ext>
                </a:extLst>
              </a:tr>
              <a:tr h="1142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Customer Other*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  9,094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1042682"/>
                  </a:ext>
                </a:extLst>
              </a:tr>
              <a:tr h="1142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Warranty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104,034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173.91 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598.2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7960069"/>
                  </a:ext>
                </a:extLst>
              </a:tr>
              <a:tr h="1142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Internal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  66,368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158.77 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418.0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4698749"/>
                  </a:ext>
                </a:extLst>
              </a:tr>
              <a:tr h="1142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New Vehicle Prep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 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461221"/>
                  </a:ext>
                </a:extLst>
              </a:tr>
              <a:tr h="1142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 $          338,995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2056.2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7307173"/>
                  </a:ext>
                </a:extLst>
              </a:tr>
              <a:tr h="11966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3984332"/>
                  </a:ext>
                </a:extLst>
              </a:tr>
              <a:tr h="1142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1" i="1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POTENTIAL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0896002"/>
                  </a:ext>
                </a:extLst>
              </a:tr>
              <a:tr h="196903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        338,995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2056.00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=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164.88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884731"/>
                  </a:ext>
                </a:extLst>
              </a:tr>
              <a:tr h="10878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labor sales for month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hours billed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9097755"/>
                  </a:ext>
                </a:extLst>
              </a:tr>
              <a:tr h="1142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5583456"/>
                  </a:ext>
                </a:extLst>
              </a:tr>
              <a:tr h="10878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13.00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2,704.0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9606268"/>
                  </a:ext>
                </a:extLst>
              </a:tr>
              <a:tr h="10878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 Service mechanical technicians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 Hours per day for one tech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Working Days/Month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Clock Hour Aval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6412349"/>
                  </a:ext>
                </a:extLst>
              </a:tr>
              <a:tr h="10878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3740698"/>
                  </a:ext>
                </a:extLst>
              </a:tr>
              <a:tr h="10878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2,704.0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   164.88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445,838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557297.2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3912203"/>
                  </a:ext>
                </a:extLst>
              </a:tr>
              <a:tr h="17006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Clock Hours Available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Labor sales potential @100%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Labor sales potential @ 125%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2154577"/>
                  </a:ext>
                </a:extLst>
              </a:tr>
              <a:tr h="11966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8968981"/>
                  </a:ext>
                </a:extLst>
              </a:tr>
              <a:tr h="10878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How proficient are your technicians ?</a:t>
                      </a:r>
                    </a:p>
                  </a:txBody>
                  <a:tcPr marL="5439" marR="5439" marT="54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8945324"/>
                  </a:ext>
                </a:extLst>
              </a:tr>
              <a:tr h="10878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5944968"/>
                  </a:ext>
                </a:extLst>
              </a:tr>
              <a:tr h="1142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2,056.0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2,704.00 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=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76.04%</a:t>
                      </a: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1453952"/>
                  </a:ext>
                </a:extLst>
              </a:tr>
              <a:tr h="14468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Hours Billed</a:t>
                      </a:r>
                    </a:p>
                  </a:txBody>
                  <a:tcPr marL="5439" marR="5439" marT="54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39" marR="5439" marT="54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Tech Proficiency</a:t>
                      </a:r>
                    </a:p>
                  </a:txBody>
                  <a:tcPr marL="5439" marR="5439" marT="5439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9577160"/>
                  </a:ext>
                </a:extLst>
              </a:tr>
              <a:tr h="10878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6402423"/>
                  </a:ext>
                </a:extLst>
              </a:tr>
              <a:tr h="10878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0124333"/>
                  </a:ext>
                </a:extLst>
              </a:tr>
              <a:tr h="11422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439" marR="5439" marT="5439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77217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407C263-77C1-BA97-FD45-0C74F806B66C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5726376" y="2160589"/>
          <a:ext cx="2910947" cy="3881435"/>
        </p:xfrm>
        <a:graphic>
          <a:graphicData uri="http://schemas.openxmlformats.org/drawingml/2006/table">
            <a:tbl>
              <a:tblPr/>
              <a:tblGrid>
                <a:gridCol w="1143868">
                  <a:extLst>
                    <a:ext uri="{9D8B030D-6E8A-4147-A177-3AD203B41FA5}">
                      <a16:colId xmlns:a16="http://schemas.microsoft.com/office/drawing/2014/main" val="3630153218"/>
                    </a:ext>
                  </a:extLst>
                </a:gridCol>
                <a:gridCol w="757319">
                  <a:extLst>
                    <a:ext uri="{9D8B030D-6E8A-4147-A177-3AD203B41FA5}">
                      <a16:colId xmlns:a16="http://schemas.microsoft.com/office/drawing/2014/main" val="1393594876"/>
                    </a:ext>
                  </a:extLst>
                </a:gridCol>
                <a:gridCol w="504880">
                  <a:extLst>
                    <a:ext uri="{9D8B030D-6E8A-4147-A177-3AD203B41FA5}">
                      <a16:colId xmlns:a16="http://schemas.microsoft.com/office/drawing/2014/main" val="649026094"/>
                    </a:ext>
                  </a:extLst>
                </a:gridCol>
                <a:gridCol w="504880">
                  <a:extLst>
                    <a:ext uri="{9D8B030D-6E8A-4147-A177-3AD203B41FA5}">
                      <a16:colId xmlns:a16="http://schemas.microsoft.com/office/drawing/2014/main" val="3482006954"/>
                    </a:ext>
                  </a:extLst>
                </a:gridCol>
              </a:tblGrid>
              <a:tr h="204922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q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5171717"/>
                  </a:ext>
                </a:extLst>
              </a:tr>
              <a:tr h="41772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Number of Bays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2271984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7130535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Number of Days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5745202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5673403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Number of Hours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7419697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6182621"/>
                  </a:ext>
                </a:extLst>
              </a:tr>
              <a:tr h="2853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       164.88 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2110222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3575531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    406,266 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393595"/>
                  </a:ext>
                </a:extLst>
              </a:tr>
              <a:tr h="17339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314285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4826977"/>
                  </a:ext>
                </a:extLst>
              </a:tr>
              <a:tr h="173396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FACILITY UTILIZATION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5273652"/>
                  </a:ext>
                </a:extLst>
              </a:tr>
              <a:tr h="15763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Total Labor Sales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    338,995 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701135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2134395"/>
                  </a:ext>
                </a:extLst>
              </a:tr>
              <a:tr h="15763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 $          406,266 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3777013"/>
                  </a:ext>
                </a:extLst>
              </a:tr>
              <a:tr h="15763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1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equals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6178279"/>
                  </a:ext>
                </a:extLst>
              </a:tr>
              <a:tr h="26009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highlight>
                            <a:srgbClr val="4472C4"/>
                          </a:highlight>
                          <a:latin typeface="Arial" panose="020B0604020202020204" pitchFamily="34" charset="0"/>
                        </a:rPr>
                        <a:t>FACILITY UTILIZATION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</a:rPr>
                        <a:t>83.44%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070035"/>
                  </a:ext>
                </a:extLst>
              </a:tr>
              <a:tr h="15763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4870765"/>
                  </a:ext>
                </a:extLst>
              </a:tr>
              <a:tr h="24643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4472C4"/>
                          </a:highlight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882" marR="7882" marT="7882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08180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Details from discussions that you had with the service manager about your repair order analysis.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E38E1EB-0CC7-6B86-AB37-C049395D67A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60C8E68-2A69-C471-2E6C-F9482CC511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0657236"/>
              </p:ext>
            </p:extLst>
          </p:nvPr>
        </p:nvGraphicFramePr>
        <p:xfrm>
          <a:off x="4975668" y="1270000"/>
          <a:ext cx="6877050" cy="585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2" imgW="6877115" imgH="5857741" progId="Excel.SheetMacroEnabled.12">
                  <p:embed/>
                </p:oleObj>
              </mc:Choice>
              <mc:Fallback>
                <p:oleObj name="Macro-Enabled Worksheet" r:id="rId2" imgW="6877115" imgH="5857741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975668" y="1270000"/>
                        <a:ext cx="6877050" cy="585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Strengths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Strengths</a:t>
            </a:r>
          </a:p>
          <a:p>
            <a:endParaRPr lang="en-US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dirty="0"/>
              <a:t>Full 2024 Service Work Schedule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dirty="0"/>
              <a:t>Our New State of the Art Facility &amp; Location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dirty="0"/>
              <a:t>Great Technicians with Years of Experience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dirty="0"/>
              <a:t>New Shop Equipment to Keep Up with the New Technology	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</a:t>
            </a:r>
          </a:p>
          <a:p>
            <a:endParaRPr lang="en-US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dirty="0"/>
              <a:t>In Process of hiring a permanent Dispatcher</a:t>
            </a: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§"/>
            </a:pPr>
            <a:r>
              <a:rPr lang="en-US" dirty="0"/>
              <a:t>Lacking and Need to hire Service BDC Dept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dirty="0"/>
              <a:t>Advisors not walking customers to their vehicles (waiters)</a:t>
            </a:r>
          </a:p>
          <a:p>
            <a:pPr>
              <a:buClrTx/>
              <a:buFont typeface="Wingdings" panose="05000000000000000000" pitchFamily="2" charset="2"/>
              <a:buChar char="§"/>
            </a:pPr>
            <a:r>
              <a:rPr lang="en-US" dirty="0"/>
              <a:t>Video MPI’S not being utilized by Technicians properly	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14728</TotalTime>
  <Words>1097</Words>
  <Application>Microsoft Office PowerPoint</Application>
  <PresentationFormat>Widescreen</PresentationFormat>
  <Paragraphs>462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Trebuchet MS</vt:lpstr>
      <vt:lpstr>Wingdings</vt:lpstr>
      <vt:lpstr>Wingdings 3</vt:lpstr>
      <vt:lpstr>Facet</vt:lpstr>
      <vt:lpstr>Macro-Enabled Worksheet</vt:lpstr>
      <vt:lpstr>NADA Service Homework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Analysis- Strengths </vt:lpstr>
      <vt:lpstr>SWOT Analysis- Weaknesses</vt:lpstr>
      <vt:lpstr>SWOT Analysis- Opportunities</vt:lpstr>
      <vt:lpstr>SWOT Analysis- Threats</vt:lpstr>
      <vt:lpstr>SWOT Analysis- Objectives</vt:lpstr>
      <vt:lpstr>SWOT Analysis-Strategies </vt:lpstr>
      <vt:lpstr>SWOT Analysis-Tactics</vt:lpstr>
      <vt:lpstr>SWOT Analysis- Action Plan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Nick Gianacakos</cp:lastModifiedBy>
  <cp:revision>10</cp:revision>
  <dcterms:created xsi:type="dcterms:W3CDTF">2022-12-04T13:10:55Z</dcterms:created>
  <dcterms:modified xsi:type="dcterms:W3CDTF">2024-07-30T15:54:55Z</dcterms:modified>
</cp:coreProperties>
</file>