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68" r:id="rId17"/>
    <p:sldId id="269" r:id="rId18"/>
  </p:sldIdLst>
  <p:sldSz cx="12192000" cy="6858000"/>
  <p:notesSz cx="7010400" cy="9236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CC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3705CA-915C-7330-5A16-D2584106861E}" v="284" dt="2024-07-16T20:20:36.8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6993" autoAdjust="0"/>
    <p:restoredTop sz="94660"/>
  </p:normalViewPr>
  <p:slideViewPr>
    <p:cSldViewPr snapToGrid="0">
      <p:cViewPr varScale="1">
        <p:scale>
          <a:sx n="87" d="100"/>
          <a:sy n="87" d="100"/>
        </p:scale>
        <p:origin x="-437" y="-8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25457144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554836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423673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30724569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3788503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3253958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5C6B4A9-1611-4792-9094-5F34BCA07E0B}"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extLst>
      <p:ext uri="{BB962C8B-B14F-4D97-AF65-F5344CB8AC3E}">
        <p14:creationId xmlns="" xmlns:p14="http://schemas.microsoft.com/office/powerpoint/2010/main" val="40309313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19293548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2A54C80-263E-416B-A8E0-580EDEADCBDC}"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pPr/>
              <a:t>‹#›</a:t>
            </a:fld>
            <a:endParaRPr lang="en-US" dirty="0"/>
          </a:p>
        </p:txBody>
      </p:sp>
    </p:spTree>
    <p:extLst>
      <p:ext uri="{BB962C8B-B14F-4D97-AF65-F5344CB8AC3E}">
        <p14:creationId xmlns="" xmlns:p14="http://schemas.microsoft.com/office/powerpoint/2010/main" val="2090685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71275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42A54C80-263E-416B-A8E0-580EDEADCBDC}"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extLst>
      <p:ext uri="{BB962C8B-B14F-4D97-AF65-F5344CB8AC3E}">
        <p14:creationId xmlns="" xmlns:p14="http://schemas.microsoft.com/office/powerpoint/2010/main" val="802192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2456436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1300839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3242929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7/16/2024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extLst>
      <p:ext uri="{BB962C8B-B14F-4D97-AF65-F5344CB8AC3E}">
        <p14:creationId xmlns="" xmlns:p14="http://schemas.microsoft.com/office/powerpoint/2010/main" val="3972979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7/16/2024</a:t>
            </a:fld>
            <a:endParaRPr lang="en-US" dirty="0"/>
          </a:p>
        </p:txBody>
      </p:sp>
    </p:spTree>
    <p:extLst>
      <p:ext uri="{BB962C8B-B14F-4D97-AF65-F5344CB8AC3E}">
        <p14:creationId xmlns="" xmlns:p14="http://schemas.microsoft.com/office/powerpoint/2010/main" val="2708635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extLst>
      <p:ext uri="{BB962C8B-B14F-4D97-AF65-F5344CB8AC3E}">
        <p14:creationId xmlns="" xmlns:p14="http://schemas.microsoft.com/office/powerpoint/2010/main" val="4964124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90" name="Rectangle 55">
            <a:extLst>
              <a:ext uri="{FF2B5EF4-FFF2-40B4-BE49-F238E27FC236}">
                <a16:creationId xmlns="" xmlns:a16="http://schemas.microsoft.com/office/drawing/2014/main" id="{27577DEC-D9A5-404D-9789-702F4319BEC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1" name="Group 57">
            <a:extLst>
              <a:ext uri="{FF2B5EF4-FFF2-40B4-BE49-F238E27FC236}">
                <a16:creationId xmlns="" xmlns:a16="http://schemas.microsoft.com/office/drawing/2014/main" id="{CEEA9366-CEA8-4F23-B065-4337F0D836FE}"/>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59" name="Straight Connector 58">
              <a:extLst>
                <a:ext uri="{FF2B5EF4-FFF2-40B4-BE49-F238E27FC236}">
                  <a16:creationId xmlns="" xmlns:a16="http://schemas.microsoft.com/office/drawing/2014/main" id="{904A03D6-39B4-4278-9BE1-A07E024499BE}"/>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92" name="Straight Connector 59">
              <a:extLst>
                <a:ext uri="{FF2B5EF4-FFF2-40B4-BE49-F238E27FC236}">
                  <a16:creationId xmlns="" xmlns:a16="http://schemas.microsoft.com/office/drawing/2014/main" id="{FBE459AF-3736-4886-82E0-9B5DA427B5E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61" name="Rectangle 23">
              <a:extLst>
                <a:ext uri="{FF2B5EF4-FFF2-40B4-BE49-F238E27FC236}">
                  <a16:creationId xmlns="" xmlns:a16="http://schemas.microsoft.com/office/drawing/2014/main" id="{4B6B88EF-180C-4E39-8A3F-A52E87110C66}"/>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3" name="Rectangle 25">
              <a:extLst>
                <a:ext uri="{FF2B5EF4-FFF2-40B4-BE49-F238E27FC236}">
                  <a16:creationId xmlns="" xmlns:a16="http://schemas.microsoft.com/office/drawing/2014/main" id="{52DFAACF-64D0-4621-8FF4-E2F03C3E8D1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3" name="Isosceles Triangle 62">
              <a:extLst>
                <a:ext uri="{FF2B5EF4-FFF2-40B4-BE49-F238E27FC236}">
                  <a16:creationId xmlns="" xmlns:a16="http://schemas.microsoft.com/office/drawing/2014/main" id="{36611FF0-65B3-49DB-97C6-1B72AAD0FB0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94" name="Rectangle 27">
              <a:extLst>
                <a:ext uri="{FF2B5EF4-FFF2-40B4-BE49-F238E27FC236}">
                  <a16:creationId xmlns="" xmlns:a16="http://schemas.microsoft.com/office/drawing/2014/main" id="{0F7407FE-86B1-4890-9D80-9406FBF29E46}"/>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5" name="Rectangle 29">
              <a:extLst>
                <a:ext uri="{FF2B5EF4-FFF2-40B4-BE49-F238E27FC236}">
                  <a16:creationId xmlns="" xmlns:a16="http://schemas.microsoft.com/office/drawing/2014/main" id="{EBD42D5B-8F87-45B3-98B3-C66944F92E6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95" name="Isosceles Triangle 65">
              <a:extLst>
                <a:ext uri="{FF2B5EF4-FFF2-40B4-BE49-F238E27FC236}">
                  <a16:creationId xmlns="" xmlns:a16="http://schemas.microsoft.com/office/drawing/2014/main" id="{F5E04699-59E1-4468-9E7C-83070EEB420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7" name="Isosceles Triangle 66">
              <a:extLst>
                <a:ext uri="{FF2B5EF4-FFF2-40B4-BE49-F238E27FC236}">
                  <a16:creationId xmlns="" xmlns:a16="http://schemas.microsoft.com/office/drawing/2014/main" id="{F2AE8F13-9A52-4D7F-9637-321EA7CF3212}"/>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a:bodyPr>
          <a:lstStyle/>
          <a:p>
            <a:pPr>
              <a:lnSpc>
                <a:spcPct val="90000"/>
              </a:lnSpc>
            </a:pPr>
            <a:r>
              <a:rPr lang="en-US">
                <a:solidFill>
                  <a:schemeClr val="tx1"/>
                </a:solidFill>
              </a:rPr>
              <a:t>Service Department</a:t>
            </a:r>
          </a:p>
          <a:p>
            <a:pPr>
              <a:lnSpc>
                <a:spcPct val="90000"/>
              </a:lnSpc>
            </a:pPr>
            <a:r>
              <a:rPr lang="en-US">
                <a:solidFill>
                  <a:schemeClr val="tx1"/>
                </a:solidFill>
              </a:rPr>
              <a:t>Toyota Arecibo</a:t>
            </a:r>
          </a:p>
          <a:p>
            <a:pPr>
              <a:lnSpc>
                <a:spcPct val="90000"/>
              </a:lnSpc>
            </a:pPr>
            <a:r>
              <a:rPr lang="en-US">
                <a:solidFill>
                  <a:schemeClr val="tx1"/>
                </a:solidFill>
              </a:rPr>
              <a:t>Miguel Gutiérrez  N445-92</a:t>
            </a:r>
          </a:p>
        </p:txBody>
      </p:sp>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pPr>
              <a:lnSpc>
                <a:spcPct val="90000"/>
              </a:lnSpc>
            </a:pPr>
            <a:r>
              <a:rPr lang="en-US"/>
              <a:t>NADA Service</a:t>
            </a:r>
            <a:br>
              <a:rPr lang="en-US"/>
            </a:br>
            <a:r>
              <a:rPr lang="en-US"/>
              <a:t>Homework </a:t>
            </a:r>
          </a:p>
        </p:txBody>
      </p:sp>
    </p:spTree>
    <p:extLst>
      <p:ext uri="{BB962C8B-B14F-4D97-AF65-F5344CB8AC3E}">
        <p14:creationId xmlns="" xmlns:p14="http://schemas.microsoft.com/office/powerpoint/2010/main" val="40707405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dirty="0"/>
              <a:t>SWOT Analysis- Opportunities</a:t>
            </a:r>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vert="horz" lIns="91440" tIns="45720" rIns="91440" bIns="45720" rtlCol="0" anchor="ctr">
            <a:normAutofit/>
          </a:bodyPr>
          <a:lstStyle/>
          <a:p>
            <a:r>
              <a:rPr lang="en-US" dirty="0"/>
              <a:t>Opportunities</a:t>
            </a:r>
          </a:p>
          <a:p>
            <a:r>
              <a:rPr lang="en-US" dirty="0"/>
              <a:t>1. To increase the efficiency of the workshop.</a:t>
            </a:r>
          </a:p>
          <a:p>
            <a:r>
              <a:rPr lang="en-US" dirty="0"/>
              <a:t>2. Increase facility utilization.</a:t>
            </a:r>
          </a:p>
          <a:p>
            <a:r>
              <a:rPr lang="en-US" dirty="0"/>
              <a:t>3. Our Primary Market Area (PMA) has 9,000 registered Toyota's.</a:t>
            </a:r>
          </a:p>
          <a:p>
            <a:r>
              <a:rPr lang="en-US" dirty="0"/>
              <a:t>4. Reach out customer to those who have not yet completed their complimentary service (Toyota Care).</a:t>
            </a:r>
          </a:p>
          <a:p>
            <a:r>
              <a:rPr lang="en-US" dirty="0"/>
              <a:t>5. Increase recruitment of maintenance technicians.</a:t>
            </a:r>
          </a:p>
          <a:p>
            <a:endParaRPr lang="en-US"/>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3912869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 Threats</a:t>
            </a:r>
          </a:p>
        </p:txBody>
      </p:sp>
      <p:sp>
        <p:nvSpPr>
          <p:cNvPr id="6"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9"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anchor="ctr">
            <a:normAutofit/>
          </a:bodyPr>
          <a:lstStyle/>
          <a:p>
            <a:r>
              <a:rPr lang="en-US" dirty="0"/>
              <a:t>Threats</a:t>
            </a:r>
          </a:p>
          <a:p>
            <a:r>
              <a:rPr lang="en-US" dirty="0"/>
              <a:t>1. Increase in the price of parts.</a:t>
            </a:r>
          </a:p>
          <a:p>
            <a:r>
              <a:rPr lang="en-US" dirty="0"/>
              <a:t>2. Increase in minimum wage.</a:t>
            </a:r>
          </a:p>
          <a:p>
            <a:r>
              <a:rPr lang="en-US" dirty="0"/>
              <a:t>3. New competitors near the dealership.</a:t>
            </a:r>
          </a:p>
          <a:p>
            <a:r>
              <a:rPr lang="en-US" dirty="0"/>
              <a:t>4. Length of sales skills training for service advisors.</a:t>
            </a:r>
          </a:p>
          <a:p>
            <a:r>
              <a:rPr lang="en-US" dirty="0"/>
              <a:t>5. Time required to process documents and review warranty fee.</a:t>
            </a:r>
          </a:p>
          <a:p>
            <a:endParaRPr lang="en-US" dirty="0"/>
          </a:p>
        </p:txBody>
      </p:sp>
      <p:sp>
        <p:nvSpPr>
          <p:cNvPr id="11"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6276649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 Objectives</a:t>
            </a:r>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anchor="ctr">
            <a:normAutofit/>
          </a:bodyPr>
          <a:lstStyle/>
          <a:p>
            <a:r>
              <a:rPr lang="en-US" dirty="0"/>
              <a:t>Objectives to achieve by December 31, 2024</a:t>
            </a:r>
          </a:p>
          <a:p>
            <a:r>
              <a:rPr lang="en-US" dirty="0"/>
              <a:t>Improve customer satisfaction score from 4.5 to 4.8 by December 31, 2024.</a:t>
            </a:r>
          </a:p>
          <a:p>
            <a:r>
              <a:rPr lang="en-US" dirty="0"/>
              <a:t>Increase the average hours sold per RO from 1.15 to 1.5.</a:t>
            </a:r>
          </a:p>
          <a:p>
            <a:r>
              <a:rPr lang="en-US" dirty="0"/>
              <a:t>Increase the number of monthly service appointments from 1,200 to 1,500.</a:t>
            </a:r>
          </a:p>
          <a:p>
            <a:r>
              <a:rPr lang="en-US" dirty="0"/>
              <a:t>Increase customer-paid labor for three-year units from 20% to 40%.</a:t>
            </a:r>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39852722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Analysis-Strategies</a:t>
            </a:r>
            <a:br>
              <a:rPr lang="en-US"/>
            </a:br>
            <a:endParaRPr lang="en-US"/>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anchor="ctr">
            <a:normAutofit/>
          </a:bodyPr>
          <a:lstStyle/>
          <a:p>
            <a:pPr>
              <a:lnSpc>
                <a:spcPct val="90000"/>
              </a:lnSpc>
            </a:pPr>
            <a:r>
              <a:rPr lang="en-US" sz="1500"/>
              <a:t>Strategies</a:t>
            </a:r>
          </a:p>
          <a:p>
            <a:pPr>
              <a:lnSpc>
                <a:spcPct val="90000"/>
              </a:lnSpc>
            </a:pPr>
            <a:r>
              <a:rPr lang="en-US" sz="1500"/>
              <a:t>Social Media: We will launch an intense campaign for 2 to 3 months, publishing maintenance and repair promotions.</a:t>
            </a:r>
          </a:p>
          <a:p>
            <a:pPr>
              <a:lnSpc>
                <a:spcPct val="90000"/>
              </a:lnSpc>
            </a:pPr>
            <a:endParaRPr lang="en-US" sz="1500"/>
          </a:p>
          <a:p>
            <a:pPr>
              <a:lnSpc>
                <a:spcPct val="90000"/>
              </a:lnSpc>
            </a:pPr>
            <a:r>
              <a:rPr lang="en-US" sz="1500"/>
              <a:t>Google and YouTube: We will run an aggressive campaign, highlighting videos of our technicians performing repairs, underlining that they are certified by the manufacturer.</a:t>
            </a:r>
          </a:p>
          <a:p>
            <a:pPr>
              <a:lnSpc>
                <a:spcPct val="90000"/>
              </a:lnSpc>
            </a:pPr>
            <a:endParaRPr lang="en-US" sz="1500"/>
          </a:p>
          <a:p>
            <a:pPr>
              <a:lnSpc>
                <a:spcPct val="90000"/>
              </a:lnSpc>
            </a:pPr>
            <a:r>
              <a:rPr lang="en-US" sz="1500"/>
              <a:t>Email Marketing: We will create maintenance offers that will be massively sent to our customers via email through Auto Point.</a:t>
            </a:r>
          </a:p>
          <a:p>
            <a:pPr>
              <a:lnSpc>
                <a:spcPct val="90000"/>
              </a:lnSpc>
            </a:pPr>
            <a:endParaRPr lang="en-US" sz="1500"/>
          </a:p>
          <a:p>
            <a:pPr>
              <a:lnSpc>
                <a:spcPct val="90000"/>
              </a:lnSpc>
            </a:pPr>
            <a:r>
              <a:rPr lang="en-US" sz="1500"/>
              <a:t>Service Fairs: We will organize a service fair with the support of our business partners and sponsors to attract a large number of customers and increase traffic at the dealership.</a:t>
            </a:r>
          </a:p>
          <a:p>
            <a:pPr>
              <a:lnSpc>
                <a:spcPct val="90000"/>
              </a:lnSpc>
            </a:pPr>
            <a:endParaRPr lang="en-US" sz="1500"/>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4226099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Analysis-Tactics</a:t>
            </a:r>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anchor="ctr">
            <a:normAutofit/>
          </a:bodyPr>
          <a:lstStyle/>
          <a:p>
            <a:r>
              <a:rPr lang="en-US" dirty="0"/>
              <a:t>Tactics</a:t>
            </a:r>
          </a:p>
          <a:p>
            <a:r>
              <a:rPr lang="en-US" dirty="0"/>
              <a:t>  Social media advertising:</a:t>
            </a:r>
          </a:p>
          <a:p>
            <a:pPr lvl="1"/>
            <a:r>
              <a:rPr lang="en-US" dirty="0"/>
              <a:t>Set budget for Facebook and Instagram ads.</a:t>
            </a:r>
          </a:p>
          <a:p>
            <a:pPr lvl="1"/>
            <a:r>
              <a:rPr lang="en-US" dirty="0"/>
              <a:t>We will publish attractive ads with competitive service offers and maintenance.</a:t>
            </a:r>
          </a:p>
          <a:p>
            <a:pPr lvl="1"/>
            <a:r>
              <a:rPr lang="en-US" dirty="0"/>
              <a:t>We will define the audience based on geographic data.</a:t>
            </a:r>
          </a:p>
          <a:p>
            <a:r>
              <a:rPr lang="en-US" dirty="0"/>
              <a:t>Google Ads</a:t>
            </a:r>
          </a:p>
          <a:p>
            <a:r>
              <a:rPr lang="en-US" dirty="0"/>
              <a:t>    Create attractive digital ads with maintenance offers.</a:t>
            </a:r>
          </a:p>
          <a:p>
            <a:r>
              <a:rPr lang="en-US" dirty="0"/>
              <a:t>    Define keywords for ads.</a:t>
            </a:r>
          </a:p>
          <a:p>
            <a:r>
              <a:rPr lang="en-US" dirty="0"/>
              <a:t>    Measure performance and optimize with keywords.</a:t>
            </a:r>
          </a:p>
          <a:p>
            <a:pPr lvl="1"/>
            <a:endParaRPr lang="en-US" dirty="0"/>
          </a:p>
          <a:p>
            <a:endParaRPr lang="en-US" dirty="0"/>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850427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678D3A25-C02C-7E85-C32B-9E05C5B94DC2}"/>
              </a:ext>
            </a:extLst>
          </p:cNvPr>
          <p:cNvSpPr>
            <a:spLocks noGrp="1"/>
          </p:cNvSpPr>
          <p:nvPr>
            <p:ph type="title"/>
          </p:nvPr>
        </p:nvSpPr>
        <p:spPr>
          <a:xfrm>
            <a:off x="1043950" y="1179151"/>
            <a:ext cx="3300646" cy="4463889"/>
          </a:xfrm>
        </p:spPr>
        <p:txBody>
          <a:bodyPr anchor="ctr">
            <a:normAutofit/>
          </a:bodyPr>
          <a:lstStyle/>
          <a:p>
            <a:r>
              <a:rPr lang="en-US"/>
              <a:t>SWOT Analysis-Tactics</a:t>
            </a:r>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31FED7AA-67AA-6A8A-90CB-3F09C65C6FEA}"/>
              </a:ext>
            </a:extLst>
          </p:cNvPr>
          <p:cNvSpPr>
            <a:spLocks noGrp="1"/>
          </p:cNvSpPr>
          <p:nvPr>
            <p:ph idx="1"/>
          </p:nvPr>
        </p:nvSpPr>
        <p:spPr>
          <a:xfrm>
            <a:off x="4978918" y="1109145"/>
            <a:ext cx="6341016" cy="4603900"/>
          </a:xfrm>
        </p:spPr>
        <p:txBody>
          <a:bodyPr anchor="ctr">
            <a:normAutofit/>
          </a:bodyPr>
          <a:lstStyle/>
          <a:p>
            <a:r>
              <a:rPr lang="en-US" dirty="0"/>
              <a:t>Tactics</a:t>
            </a:r>
          </a:p>
          <a:p>
            <a:r>
              <a:rPr lang="en-US" dirty="0"/>
              <a:t>Auto Point:</a:t>
            </a:r>
          </a:p>
          <a:p>
            <a:pPr lvl="1"/>
            <a:r>
              <a:rPr lang="en-US" dirty="0"/>
              <a:t>Create list of inactive customers from our PMA.</a:t>
            </a:r>
          </a:p>
          <a:p>
            <a:pPr lvl="1"/>
            <a:r>
              <a:rPr lang="en-US" dirty="0"/>
              <a:t>Include calls in the follow-up of inactive customers.</a:t>
            </a:r>
          </a:p>
          <a:p>
            <a:pPr lvl="1"/>
            <a:r>
              <a:rPr lang="en-US" dirty="0"/>
              <a:t>Measure effort performance.</a:t>
            </a:r>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1012727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8">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0">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12">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SWOT Analysis- Action Plan</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3754" y="2160590"/>
            <a:ext cx="3973943" cy="3440110"/>
          </a:xfrm>
        </p:spPr>
        <p:txBody>
          <a:bodyPr>
            <a:normAutofit/>
          </a:bodyPr>
          <a:lstStyle/>
          <a:p>
            <a:r>
              <a:rPr lang="en-US">
                <a:solidFill>
                  <a:schemeClr val="bg1"/>
                </a:solidFill>
              </a:rPr>
              <a:t>Action Plan</a:t>
            </a:r>
          </a:p>
          <a:p>
            <a:endParaRPr lang="en-US">
              <a:solidFill>
                <a:schemeClr val="bg1"/>
              </a:solidFill>
            </a:endParaRPr>
          </a:p>
          <a:p>
            <a:endParaRPr lang="en-US">
              <a:solidFill>
                <a:schemeClr val="bg1"/>
              </a:solidFill>
            </a:endParaRPr>
          </a:p>
        </p:txBody>
      </p:sp>
      <p:sp>
        <p:nvSpPr>
          <p:cNvPr id="22" name="Isosceles Triangle 14">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 xmlns:p14="http://schemas.microsoft.com/office/powerpoint/2010/main" val="1787047288"/>
              </p:ext>
            </p:extLst>
          </p:nvPr>
        </p:nvGraphicFramePr>
        <p:xfrm>
          <a:off x="6096001" y="1590351"/>
          <a:ext cx="5143501" cy="3664787"/>
        </p:xfrm>
        <a:graphic>
          <a:graphicData uri="http://schemas.openxmlformats.org/drawingml/2006/table">
            <a:tbl>
              <a:tblPr firstRow="1" bandRow="1">
                <a:tableStyleId>{5C22544A-7EE6-4342-B048-85BDC9FD1C3A}</a:tableStyleId>
              </a:tblPr>
              <a:tblGrid>
                <a:gridCol w="1745015">
                  <a:extLst>
                    <a:ext uri="{9D8B030D-6E8A-4147-A177-3AD203B41FA5}">
                      <a16:colId xmlns="" xmlns:a16="http://schemas.microsoft.com/office/drawing/2014/main" val="2235853955"/>
                    </a:ext>
                  </a:extLst>
                </a:gridCol>
                <a:gridCol w="1323072">
                  <a:extLst>
                    <a:ext uri="{9D8B030D-6E8A-4147-A177-3AD203B41FA5}">
                      <a16:colId xmlns="" xmlns:a16="http://schemas.microsoft.com/office/drawing/2014/main" val="4174400132"/>
                    </a:ext>
                  </a:extLst>
                </a:gridCol>
                <a:gridCol w="2075414">
                  <a:extLst>
                    <a:ext uri="{9D8B030D-6E8A-4147-A177-3AD203B41FA5}">
                      <a16:colId xmlns="" xmlns:a16="http://schemas.microsoft.com/office/drawing/2014/main" val="1146395385"/>
                    </a:ext>
                  </a:extLst>
                </a:gridCol>
              </a:tblGrid>
              <a:tr h="448502">
                <a:tc>
                  <a:txBody>
                    <a:bodyPr/>
                    <a:lstStyle/>
                    <a:p>
                      <a:r>
                        <a:rPr lang="en-US" sz="1200">
                          <a:solidFill>
                            <a:schemeClr val="tx1"/>
                          </a:solidFill>
                        </a:rPr>
                        <a:t>TASK</a:t>
                      </a:r>
                    </a:p>
                  </a:txBody>
                  <a:tcPr marL="60608" marR="60608" marT="30304" marB="30304"/>
                </a:tc>
                <a:tc>
                  <a:txBody>
                    <a:bodyPr/>
                    <a:lstStyle/>
                    <a:p>
                      <a:r>
                        <a:rPr lang="en-US" sz="1200">
                          <a:solidFill>
                            <a:schemeClr val="tx1"/>
                          </a:solidFill>
                        </a:rPr>
                        <a:t>Position responsible</a:t>
                      </a:r>
                    </a:p>
                  </a:txBody>
                  <a:tcPr marL="60608" marR="60608" marT="30304" marB="30304"/>
                </a:tc>
                <a:tc>
                  <a:txBody>
                    <a:bodyPr/>
                    <a:lstStyle/>
                    <a:p>
                      <a:r>
                        <a:rPr lang="en-US" sz="1200">
                          <a:solidFill>
                            <a:schemeClr val="tx1"/>
                          </a:solidFill>
                        </a:rPr>
                        <a:t>Check in/completion schedule</a:t>
                      </a:r>
                    </a:p>
                  </a:txBody>
                  <a:tcPr marL="60608" marR="60608" marT="30304" marB="30304"/>
                </a:tc>
                <a:extLst>
                  <a:ext uri="{0D108BD9-81ED-4DB2-BD59-A6C34878D82A}">
                    <a16:rowId xmlns="" xmlns:a16="http://schemas.microsoft.com/office/drawing/2014/main" val="1083418974"/>
                  </a:ext>
                </a:extLst>
              </a:tr>
              <a:tr h="428299">
                <a:tc>
                  <a:txBody>
                    <a:bodyPr/>
                    <a:lstStyle/>
                    <a:p>
                      <a:r>
                        <a:rPr lang="en-US" sz="1100"/>
                        <a:t>Establishing Budget</a:t>
                      </a:r>
                    </a:p>
                    <a:p>
                      <a:endParaRPr lang="en-US" sz="1100"/>
                    </a:p>
                  </a:txBody>
                  <a:tcPr marL="60608" marR="60608" marT="30304" marB="30304"/>
                </a:tc>
                <a:tc>
                  <a:txBody>
                    <a:bodyPr/>
                    <a:lstStyle/>
                    <a:p>
                      <a:r>
                        <a:rPr lang="en-US" sz="1100"/>
                        <a:t>General Manager</a:t>
                      </a:r>
                    </a:p>
                  </a:txBody>
                  <a:tcPr marL="60608" marR="60608" marT="30304" marB="30304"/>
                </a:tc>
                <a:tc>
                  <a:txBody>
                    <a:bodyPr/>
                    <a:lstStyle/>
                    <a:p>
                      <a:r>
                        <a:rPr lang="en-US" sz="1100"/>
                        <a:t>July 15, 2024</a:t>
                      </a:r>
                    </a:p>
                  </a:txBody>
                  <a:tcPr marL="60608" marR="60608" marT="30304" marB="30304"/>
                </a:tc>
                <a:extLst>
                  <a:ext uri="{0D108BD9-81ED-4DB2-BD59-A6C34878D82A}">
                    <a16:rowId xmlns="" xmlns:a16="http://schemas.microsoft.com/office/drawing/2014/main" val="2400365483"/>
                  </a:ext>
                </a:extLst>
              </a:tr>
              <a:tr h="600023">
                <a:tc>
                  <a:txBody>
                    <a:bodyPr/>
                    <a:lstStyle/>
                    <a:p>
                      <a:r>
                        <a:rPr lang="en-US" sz="1100"/>
                        <a:t>Define goals and expectations with Team</a:t>
                      </a:r>
                    </a:p>
                    <a:p>
                      <a:endParaRPr lang="en-US" sz="1100"/>
                    </a:p>
                  </a:txBody>
                  <a:tcPr marL="60608" marR="60608" marT="30304" marB="30304"/>
                </a:tc>
                <a:tc>
                  <a:txBody>
                    <a:bodyPr/>
                    <a:lstStyle/>
                    <a:p>
                      <a:r>
                        <a:rPr lang="en-US" sz="1100"/>
                        <a:t>Service Manager</a:t>
                      </a:r>
                    </a:p>
                  </a:txBody>
                  <a:tcPr marL="60608" marR="60608" marT="30304" marB="30304"/>
                </a:tc>
                <a:tc>
                  <a:txBody>
                    <a:bodyPr/>
                    <a:lstStyle/>
                    <a:p>
                      <a:r>
                        <a:rPr lang="en-US" sz="1100"/>
                        <a:t>July 17, 2024</a:t>
                      </a:r>
                    </a:p>
                  </a:txBody>
                  <a:tcPr marL="60608" marR="60608" marT="30304" marB="30304"/>
                </a:tc>
                <a:extLst>
                  <a:ext uri="{0D108BD9-81ED-4DB2-BD59-A6C34878D82A}">
                    <a16:rowId xmlns="" xmlns:a16="http://schemas.microsoft.com/office/drawing/2014/main" val="107845787"/>
                  </a:ext>
                </a:extLst>
              </a:tr>
              <a:tr h="600023">
                <a:tc>
                  <a:txBody>
                    <a:bodyPr/>
                    <a:lstStyle/>
                    <a:p>
                      <a:r>
                        <a:rPr lang="en-US" sz="1100"/>
                        <a:t>Meeting with advertising agency</a:t>
                      </a:r>
                    </a:p>
                    <a:p>
                      <a:endParaRPr lang="en-US" sz="1100"/>
                    </a:p>
                  </a:txBody>
                  <a:tcPr marL="60608" marR="60608" marT="30304" marB="30304"/>
                </a:tc>
                <a:tc>
                  <a:txBody>
                    <a:bodyPr/>
                    <a:lstStyle/>
                    <a:p>
                      <a:r>
                        <a:rPr lang="en-US" sz="1100"/>
                        <a:t>SM, GM and Agency</a:t>
                      </a:r>
                    </a:p>
                  </a:txBody>
                  <a:tcPr marL="60608" marR="60608" marT="30304" marB="30304"/>
                </a:tc>
                <a:tc>
                  <a:txBody>
                    <a:bodyPr/>
                    <a:lstStyle/>
                    <a:p>
                      <a:r>
                        <a:rPr lang="en-US" sz="1100"/>
                        <a:t>July 18, 2024 – July 25, 2024</a:t>
                      </a:r>
                    </a:p>
                    <a:p>
                      <a:endParaRPr lang="en-US" sz="1100"/>
                    </a:p>
                  </a:txBody>
                  <a:tcPr marL="60608" marR="60608" marT="30304" marB="30304"/>
                </a:tc>
                <a:extLst>
                  <a:ext uri="{0D108BD9-81ED-4DB2-BD59-A6C34878D82A}">
                    <a16:rowId xmlns="" xmlns:a16="http://schemas.microsoft.com/office/drawing/2014/main" val="1530126605"/>
                  </a:ext>
                </a:extLst>
              </a:tr>
              <a:tr h="428299">
                <a:tc>
                  <a:txBody>
                    <a:bodyPr/>
                    <a:lstStyle/>
                    <a:p>
                      <a:r>
                        <a:rPr lang="en-US" sz="1100"/>
                        <a:t>Meeting with staff</a:t>
                      </a:r>
                    </a:p>
                    <a:p>
                      <a:endParaRPr lang="en-US" sz="1100"/>
                    </a:p>
                  </a:txBody>
                  <a:tcPr marL="60608" marR="60608" marT="30304" marB="30304"/>
                </a:tc>
                <a:tc>
                  <a:txBody>
                    <a:bodyPr/>
                    <a:lstStyle/>
                    <a:p>
                      <a:r>
                        <a:rPr lang="en-US" sz="1100"/>
                        <a:t>SM</a:t>
                      </a:r>
                    </a:p>
                  </a:txBody>
                  <a:tcPr marL="60608" marR="60608" marT="30304" marB="30304"/>
                </a:tc>
                <a:tc>
                  <a:txBody>
                    <a:bodyPr/>
                    <a:lstStyle/>
                    <a:p>
                      <a:r>
                        <a:rPr lang="en-US" sz="1100"/>
                        <a:t>July 30, 2024</a:t>
                      </a:r>
                    </a:p>
                  </a:txBody>
                  <a:tcPr marL="60608" marR="60608" marT="30304" marB="30304"/>
                </a:tc>
                <a:extLst>
                  <a:ext uri="{0D108BD9-81ED-4DB2-BD59-A6C34878D82A}">
                    <a16:rowId xmlns="" xmlns:a16="http://schemas.microsoft.com/office/drawing/2014/main" val="1950345431"/>
                  </a:ext>
                </a:extLst>
              </a:tr>
              <a:tr h="256576">
                <a:tc>
                  <a:txBody>
                    <a:bodyPr/>
                    <a:lstStyle/>
                    <a:p>
                      <a:r>
                        <a:rPr lang="en-US" sz="1100"/>
                        <a:t>Start</a:t>
                      </a:r>
                    </a:p>
                  </a:txBody>
                  <a:tcPr marL="60608" marR="60608" marT="30304" marB="30304"/>
                </a:tc>
                <a:tc>
                  <a:txBody>
                    <a:bodyPr/>
                    <a:lstStyle/>
                    <a:p>
                      <a:r>
                        <a:rPr lang="en-US" sz="1100"/>
                        <a:t>SM </a:t>
                      </a:r>
                    </a:p>
                  </a:txBody>
                  <a:tcPr marL="60608" marR="60608" marT="30304" marB="30304"/>
                </a:tc>
                <a:tc>
                  <a:txBody>
                    <a:bodyPr/>
                    <a:lstStyle/>
                    <a:p>
                      <a:r>
                        <a:rPr lang="en-US" sz="1100"/>
                        <a:t>August 1, 2024</a:t>
                      </a:r>
                    </a:p>
                  </a:txBody>
                  <a:tcPr marL="60608" marR="60608" marT="30304" marB="30304"/>
                </a:tc>
                <a:extLst>
                  <a:ext uri="{0D108BD9-81ED-4DB2-BD59-A6C34878D82A}">
                    <a16:rowId xmlns="" xmlns:a16="http://schemas.microsoft.com/office/drawing/2014/main" val="1960891333"/>
                  </a:ext>
                </a:extLst>
              </a:tr>
              <a:tr h="600023">
                <a:tc>
                  <a:txBody>
                    <a:bodyPr/>
                    <a:lstStyle/>
                    <a:p>
                      <a:r>
                        <a:rPr lang="en-US" sz="1100"/>
                        <a:t>Monitoring &amp; Evaluation</a:t>
                      </a:r>
                    </a:p>
                  </a:txBody>
                  <a:tcPr marL="60608" marR="60608" marT="30304" marB="30304"/>
                </a:tc>
                <a:tc>
                  <a:txBody>
                    <a:bodyPr/>
                    <a:lstStyle/>
                    <a:p>
                      <a:r>
                        <a:rPr lang="en-US" sz="1100"/>
                        <a:t>SM and GM</a:t>
                      </a:r>
                    </a:p>
                  </a:txBody>
                  <a:tcPr marL="60608" marR="60608" marT="30304" marB="30304"/>
                </a:tc>
                <a:tc>
                  <a:txBody>
                    <a:bodyPr/>
                    <a:lstStyle/>
                    <a:p>
                      <a:r>
                        <a:rPr lang="en-US" sz="1100"/>
                        <a:t>Track and assess progress every day to meet our goals by December 31, 2024.</a:t>
                      </a:r>
                    </a:p>
                  </a:txBody>
                  <a:tcPr marL="60608" marR="60608" marT="30304" marB="30304"/>
                </a:tc>
                <a:extLst>
                  <a:ext uri="{0D108BD9-81ED-4DB2-BD59-A6C34878D82A}">
                    <a16:rowId xmlns="" xmlns:a16="http://schemas.microsoft.com/office/drawing/2014/main" val="4137224325"/>
                  </a:ext>
                </a:extLst>
              </a:tr>
              <a:tr h="303042">
                <a:tc>
                  <a:txBody>
                    <a:bodyPr/>
                    <a:lstStyle/>
                    <a:p>
                      <a:endParaRPr lang="en-US" sz="1200"/>
                    </a:p>
                  </a:txBody>
                  <a:tcPr marL="60608" marR="60608" marT="30304" marB="30304"/>
                </a:tc>
                <a:tc>
                  <a:txBody>
                    <a:bodyPr/>
                    <a:lstStyle/>
                    <a:p>
                      <a:endParaRPr lang="en-US" sz="1200"/>
                    </a:p>
                  </a:txBody>
                  <a:tcPr marL="60608" marR="60608" marT="30304" marB="30304"/>
                </a:tc>
                <a:tc>
                  <a:txBody>
                    <a:bodyPr/>
                    <a:lstStyle/>
                    <a:p>
                      <a:endParaRPr lang="en-US" sz="1200"/>
                    </a:p>
                  </a:txBody>
                  <a:tcPr marL="60608" marR="60608" marT="30304" marB="30304"/>
                </a:tc>
                <a:extLst>
                  <a:ext uri="{0D108BD9-81ED-4DB2-BD59-A6C34878D82A}">
                    <a16:rowId xmlns="" xmlns:a16="http://schemas.microsoft.com/office/drawing/2014/main" val="2642230709"/>
                  </a:ext>
                </a:extLst>
              </a:tr>
            </a:tbl>
          </a:graphicData>
        </a:graphic>
      </p:graphicFrame>
    </p:spTree>
    <p:extLst>
      <p:ext uri="{BB962C8B-B14F-4D97-AF65-F5344CB8AC3E}">
        <p14:creationId xmlns="" xmlns:p14="http://schemas.microsoft.com/office/powerpoint/2010/main" val="3364109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86C16C40-7C29-4ACC-B851-7E08E459B59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 xmlns:a16="http://schemas.microsoft.com/office/drawing/2014/main" id="{648049AD-9827-49E8-8BF5-32E175C8EA8A}"/>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 xmlns:a16="http://schemas.microsoft.com/office/drawing/2014/main" id="{3AA99CFD-13BA-4D43-8274-E720ACDBED4B}"/>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 xmlns:a16="http://schemas.microsoft.com/office/drawing/2014/main" id="{946D58D6-64B0-4752-8159-24114F47A5FF}"/>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 xmlns:a16="http://schemas.microsoft.com/office/drawing/2014/main" id="{C16801F7-F15E-4355-8767-26487BA8B6C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25">
              <a:extLst>
                <a:ext uri="{FF2B5EF4-FFF2-40B4-BE49-F238E27FC236}">
                  <a16:creationId xmlns="" xmlns:a16="http://schemas.microsoft.com/office/drawing/2014/main" id="{14FF0578-E224-4225-8396-B99D4881FF8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Isosceles Triangle 14">
              <a:extLst>
                <a:ext uri="{FF2B5EF4-FFF2-40B4-BE49-F238E27FC236}">
                  <a16:creationId xmlns="" xmlns:a16="http://schemas.microsoft.com/office/drawing/2014/main" id="{4642C0E0-9644-41F1-8CF3-33779AA8A3F8}"/>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7">
              <a:extLst>
                <a:ext uri="{FF2B5EF4-FFF2-40B4-BE49-F238E27FC236}">
                  <a16:creationId xmlns="" xmlns:a16="http://schemas.microsoft.com/office/drawing/2014/main" id="{5F77D9D3-628A-4607-B307-91AAA560345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8">
              <a:extLst>
                <a:ext uri="{FF2B5EF4-FFF2-40B4-BE49-F238E27FC236}">
                  <a16:creationId xmlns="" xmlns:a16="http://schemas.microsoft.com/office/drawing/2014/main" id="{0600759E-C22E-4F3D-8569-0DE8F1D4934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9">
              <a:extLst>
                <a:ext uri="{FF2B5EF4-FFF2-40B4-BE49-F238E27FC236}">
                  <a16:creationId xmlns="" xmlns:a16="http://schemas.microsoft.com/office/drawing/2014/main" id="{9A4E951D-EAB0-4F6B-84AE-B5B25684FD61}"/>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 xmlns:a16="http://schemas.microsoft.com/office/drawing/2014/main" id="{B953BEA8-1B45-419E-BACD-49DB8888B1DE}"/>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Isosceles Triangle 19">
              <a:extLst>
                <a:ext uri="{FF2B5EF4-FFF2-40B4-BE49-F238E27FC236}">
                  <a16:creationId xmlns="" xmlns:a16="http://schemas.microsoft.com/office/drawing/2014/main" id="{72B7FA08-1FF3-4AED-B4E9-587D81D6B1B9}"/>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dirty="0"/>
              <a:t>Synopsis</a:t>
            </a:r>
          </a:p>
          <a:p>
            <a:r>
              <a:rPr lang="en-US" dirty="0"/>
              <a:t>The dealership leverages Auto Point for maintenance reminders and promotes services. Technicians earn $16.74/hour, to increase labor rates from $69.15 to $75/hour. Objectives include enhancing customer satisfaction, sales efficiency, and facility utilization. Key strategies involve intense social media campaigns, Google and YouTube ads, email Blast via Auto Point, and organizing service fairs. Goals include boosting customer satisfaction from 4.5 to 4.8, raising monthly service appointments from 1,200 to 1,500, and increasing average hours sold per repair order from 1.15 to 1.5 by December 31, 2024.</a:t>
            </a:r>
          </a:p>
        </p:txBody>
      </p:sp>
    </p:spTree>
    <p:extLst>
      <p:ext uri="{BB962C8B-B14F-4D97-AF65-F5344CB8AC3E}">
        <p14:creationId xmlns="" xmlns:p14="http://schemas.microsoft.com/office/powerpoint/2010/main" val="379937008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40" name="Straight Connector 7">
            <a:extLst>
              <a:ext uri="{FF2B5EF4-FFF2-40B4-BE49-F238E27FC236}">
                <a16:creationId xmlns="" xmlns:a16="http://schemas.microsoft.com/office/drawing/2014/main" id="{0B5F7E3B-C5F1-40E0-A491-558BAFBC1127}"/>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241804" y="1460500"/>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43467" y="319682"/>
            <a:ext cx="3367359" cy="2850376"/>
          </a:xfrm>
        </p:spPr>
        <p:txBody>
          <a:bodyPr anchor="ctr">
            <a:normAutofit/>
          </a:bodyPr>
          <a:lstStyle/>
          <a:p>
            <a:r>
              <a:rPr lang="en-US" b="0" i="0" u="none" strike="noStrike" baseline="0">
                <a:latin typeface="Calibri" panose="020F0502020204030204" pitchFamily="34" charset="0"/>
              </a:rPr>
              <a:t/>
            </a:r>
            <a:br>
              <a:rPr lang="en-US" b="0" i="0" u="none" strike="noStrike" baseline="0">
                <a:latin typeface="Calibri" panose="020F0502020204030204" pitchFamily="34" charset="0"/>
              </a:rPr>
            </a:br>
            <a:r>
              <a:rPr lang="en-US" b="0" i="0" u="none" strike="noStrike" baseline="0">
                <a:latin typeface="Calibri" panose="020F0502020204030204" pitchFamily="34" charset="0"/>
              </a:rPr>
              <a:t> </a:t>
            </a:r>
            <a:br>
              <a:rPr lang="en-US" b="0" i="0" u="none" strike="noStrike" baseline="0">
                <a:latin typeface="Calibri" panose="020F0502020204030204" pitchFamily="34" charset="0"/>
              </a:rPr>
            </a:br>
            <a:r>
              <a:rPr lang="en-US" b="1" i="0" u="none" strike="noStrike" baseline="0">
                <a:latin typeface="Calibri" panose="020F0502020204030204" pitchFamily="34" charset="0"/>
              </a:rPr>
              <a:t>Marketing</a:t>
            </a:r>
            <a:r>
              <a:rPr lang="en-US" b="0" i="0" u="none" strike="noStrike" baseline="0">
                <a:latin typeface="Calibri" panose="020F0502020204030204" pitchFamily="34" charset="0"/>
              </a:rPr>
              <a:t> </a:t>
            </a:r>
            <a:br>
              <a:rPr lang="en-US" b="0" i="0" u="none" strike="noStrike" baseline="0">
                <a:latin typeface="Calibri" panose="020F0502020204030204" pitchFamily="34" charset="0"/>
              </a:rPr>
            </a:br>
            <a:endParaRPr lang="en-US" dirty="0"/>
          </a:p>
        </p:txBody>
      </p:sp>
      <p:sp>
        <p:nvSpPr>
          <p:cNvPr id="41" name="Content Placeholder 2">
            <a:extLst>
              <a:ext uri="{FF2B5EF4-FFF2-40B4-BE49-F238E27FC236}">
                <a16:creationId xmlns="" xmlns:a16="http://schemas.microsoft.com/office/drawing/2014/main" id="{0CC31931-4847-F763-D4D1-1433E7E0CE49}"/>
              </a:ext>
            </a:extLst>
          </p:cNvPr>
          <p:cNvSpPr>
            <a:spLocks noGrp="1"/>
          </p:cNvSpPr>
          <p:nvPr>
            <p:ph idx="1"/>
          </p:nvPr>
        </p:nvSpPr>
        <p:spPr>
          <a:xfrm>
            <a:off x="4654295" y="816638"/>
            <a:ext cx="4619706" cy="5224724"/>
          </a:xfrm>
        </p:spPr>
        <p:txBody>
          <a:bodyPr anchor="ctr">
            <a:normAutofit/>
          </a:bodyPr>
          <a:lstStyle/>
          <a:p>
            <a:r>
              <a:rPr lang="en-US" b="0" i="0" u="none" strike="noStrike" baseline="0">
                <a:latin typeface="Calibri" panose="020F0502020204030204" pitchFamily="34" charset="0"/>
              </a:rPr>
              <a:t>We have a maintenance reminder strategy through Auto Point, a loyalty </a:t>
            </a:r>
            <a:r>
              <a:rPr lang="en-US">
                <a:latin typeface="Calibri" panose="020F0502020204030204" pitchFamily="34" charset="0"/>
              </a:rPr>
              <a:t>R</a:t>
            </a:r>
            <a:r>
              <a:rPr lang="en-US" b="0" i="0" u="none" strike="noStrike" baseline="0">
                <a:latin typeface="Calibri" panose="020F0502020204030204" pitchFamily="34" charset="0"/>
              </a:rPr>
              <a:t>ewards </a:t>
            </a:r>
            <a:r>
              <a:rPr lang="en-US">
                <a:latin typeface="Calibri" panose="020F0502020204030204" pitchFamily="34" charset="0"/>
              </a:rPr>
              <a:t>P</a:t>
            </a:r>
            <a:r>
              <a:rPr lang="en-US" b="0" i="0" u="none" strike="noStrike" baseline="0">
                <a:latin typeface="Calibri" panose="020F0502020204030204" pitchFamily="34" charset="0"/>
              </a:rPr>
              <a:t>rogram, Facebook, and digital posts through the dealership's website. With Auto Point, we send emails and postcards during the first two years after the sale of the vehicle.</a:t>
            </a:r>
          </a:p>
          <a:p>
            <a:r>
              <a:rPr lang="en-US" b="0" i="0" u="none" strike="noStrike" baseline="0">
                <a:latin typeface="Calibri" panose="020F0502020204030204" pitchFamily="34" charset="0"/>
              </a:rPr>
              <a:t>On our Facebook and other digital media platforms, we post maintenance offers and additional services, such as tire balancing and alignment, every month. We also have an appointment department that is in charge of continuously following up with our customers, ensuring personalized attention.</a:t>
            </a:r>
          </a:p>
          <a:p>
            <a:endParaRPr lang="en-US"/>
          </a:p>
        </p:txBody>
      </p:sp>
    </p:spTree>
    <p:extLst>
      <p:ext uri="{BB962C8B-B14F-4D97-AF65-F5344CB8AC3E}">
        <p14:creationId xmlns="" xmlns:p14="http://schemas.microsoft.com/office/powerpoint/2010/main" val="29243633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 name="Group 12">
            <a:extLst>
              <a:ext uri="{FF2B5EF4-FFF2-40B4-BE49-F238E27FC236}">
                <a16:creationId xmlns="" xmlns:a16="http://schemas.microsoft.com/office/drawing/2014/main" id="{1F2B4773-3207-44CC-B7AC-892B7049821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 xmlns:a16="http://schemas.microsoft.com/office/drawing/2014/main" id="{2B8267CA-A7A5-4E11-9D92-4EAC3DD3E809}"/>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 xmlns:a16="http://schemas.microsoft.com/office/drawing/2014/main" id="{E83D61B5-C6B4-4A4B-85AD-FEE7A54912C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 xmlns:a16="http://schemas.microsoft.com/office/drawing/2014/main" id="{A0B67FE4-688F-4497-8BFD-157613A697D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 xmlns:a16="http://schemas.microsoft.com/office/drawing/2014/main" id="{3BF5BE1A-9BAC-4581-A82B-FD8FE31595B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 xmlns:a16="http://schemas.microsoft.com/office/drawing/2014/main" id="{971E5644-6772-414A-8199-E30BFB02A5D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7">
              <a:extLst>
                <a:ext uri="{FF2B5EF4-FFF2-40B4-BE49-F238E27FC236}">
                  <a16:creationId xmlns="" xmlns:a16="http://schemas.microsoft.com/office/drawing/2014/main" id="{E8246D50-BB0C-408E-93FD-7B8D63A7F78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8">
              <a:extLst>
                <a:ext uri="{FF2B5EF4-FFF2-40B4-BE49-F238E27FC236}">
                  <a16:creationId xmlns="" xmlns:a16="http://schemas.microsoft.com/office/drawing/2014/main" id="{AFBC5D22-68C1-44FB-8181-CB84ECAA83F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9">
              <a:extLst>
                <a:ext uri="{FF2B5EF4-FFF2-40B4-BE49-F238E27FC236}">
                  <a16:creationId xmlns="" xmlns:a16="http://schemas.microsoft.com/office/drawing/2014/main" id="{FB6D0FCE-FBDB-4655-A1A7-640B1E86B56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BC8157DF-FD90-4AD6-B803-3AC0ACD8E6A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a:extLst>
                <a:ext uri="{FF2B5EF4-FFF2-40B4-BE49-F238E27FC236}">
                  <a16:creationId xmlns="" xmlns:a16="http://schemas.microsoft.com/office/drawing/2014/main" id="{3548B067-9D63-4D21-92EF-CBC9E6338C8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5" name="Rectangle 24">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r>
              <a:rPr lang="en-US" sz="2300" b="0" i="0" u="none" strike="noStrike" baseline="0">
                <a:solidFill>
                  <a:schemeClr val="bg1"/>
                </a:solidFill>
              </a:rPr>
              <a:t/>
            </a:r>
            <a:br>
              <a:rPr lang="en-US" sz="2300" b="0" i="0" u="none" strike="noStrike" baseline="0">
                <a:solidFill>
                  <a:schemeClr val="bg1"/>
                </a:solidFill>
              </a:rPr>
            </a:br>
            <a:r>
              <a:rPr lang="en-US" sz="2300" b="0" i="0" u="none" strike="noStrike" baseline="0" dirty="0">
                <a:solidFill>
                  <a:schemeClr val="bg1"/>
                </a:solidFill>
              </a:rPr>
              <a:t> </a:t>
            </a:r>
            <a:r>
              <a:rPr lang="en-US" sz="2300" b="1" i="0" u="none" strike="noStrike" baseline="0" dirty="0">
                <a:solidFill>
                  <a:schemeClr val="bg1"/>
                </a:solidFill>
              </a:rPr>
              <a:t>Analyze Cost of Labor </a:t>
            </a:r>
            <a:r>
              <a:rPr lang="en-US" sz="2300" b="0" i="0" u="none" strike="noStrike" baseline="0">
                <a:solidFill>
                  <a:schemeClr val="bg1"/>
                </a:solidFill>
              </a:rPr>
              <a:t/>
            </a:r>
            <a:br>
              <a:rPr lang="en-US" sz="2300" b="0" i="0" u="none" strike="noStrike" baseline="0">
                <a:solidFill>
                  <a:schemeClr val="bg1"/>
                </a:solidFill>
              </a:rPr>
            </a:br>
            <a:r>
              <a:rPr lang="en-US" sz="2300" b="0" i="0" u="none" strike="noStrike" baseline="0">
                <a:solidFill>
                  <a:schemeClr val="bg1"/>
                </a:solidFill>
              </a:rPr>
              <a:t/>
            </a:r>
            <a:br>
              <a:rPr lang="en-US" sz="2300" b="0" i="0" u="none" strike="noStrike" baseline="0">
                <a:solidFill>
                  <a:schemeClr val="bg1"/>
                </a:solidFill>
              </a:rPr>
            </a:br>
            <a:endParaRPr lang="en-US" sz="2300">
              <a:solidFill>
                <a:schemeClr val="bg1"/>
              </a:solidFill>
            </a:endParaRPr>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673754" y="2160590"/>
            <a:ext cx="3973943" cy="3440110"/>
          </a:xfrm>
        </p:spPr>
        <p:txBody>
          <a:bodyPr vert="horz" lIns="91440" tIns="45720" rIns="91440" bIns="45720" rtlCol="0">
            <a:normAutofit/>
          </a:bodyPr>
          <a:lstStyle/>
          <a:p>
            <a:pPr marL="0" indent="0"/>
            <a:r>
              <a:rPr lang="en-US" b="0" i="0" u="none" strike="noStrike" baseline="0" dirty="0">
                <a:solidFill>
                  <a:schemeClr val="bg1"/>
                </a:solidFill>
              </a:rPr>
              <a:t>We pay our technicians an average of $16.74 per hour, which includes wages and commissions. This payment represents 21.95% of our labor costs. We currently charge a variable rate of $69.15 per hour for labor. Our goal is to increase this rate to an average of $75 per hour. To achieve this, we need to improve both the customer-paid rates and the warranty-paid rates.</a:t>
            </a:r>
          </a:p>
          <a:p>
            <a:endParaRPr lang="en-US">
              <a:solidFill>
                <a:schemeClr val="bg1"/>
              </a:solidFill>
            </a:endParaRPr>
          </a:p>
        </p:txBody>
      </p:sp>
      <p:pic>
        <p:nvPicPr>
          <p:cNvPr id="8" name="Content Placeholder 7">
            <a:extLst>
              <a:ext uri="{FF2B5EF4-FFF2-40B4-BE49-F238E27FC236}">
                <a16:creationId xmlns="" xmlns:a16="http://schemas.microsoft.com/office/drawing/2014/main" id="{FC64AD97-72C6-76FD-E419-D889FBC92629}"/>
              </a:ext>
            </a:extLst>
          </p:cNvPr>
          <p:cNvPicPr>
            <a:picLocks noGrp="1" noChangeAspect="1"/>
          </p:cNvPicPr>
          <p:nvPr>
            <p:ph sz="quarter" idx="4"/>
          </p:nvPr>
        </p:nvPicPr>
        <p:blipFill>
          <a:blip r:embed="rId2"/>
          <a:stretch>
            <a:fillRect/>
          </a:stretch>
        </p:blipFill>
        <p:spPr>
          <a:xfrm>
            <a:off x="6096001" y="1983148"/>
            <a:ext cx="5143500" cy="2879188"/>
          </a:xfrm>
          <a:prstGeom prst="rect">
            <a:avLst/>
          </a:prstGeom>
        </p:spPr>
      </p:pic>
      <p:sp>
        <p:nvSpPr>
          <p:cNvPr id="31" name="Isosceles Triangle 30">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 xmlns:p14="http://schemas.microsoft.com/office/powerpoint/2010/main" val="3887641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 xmlns:a16="http://schemas.microsoft.com/office/drawing/2014/main" id="{1F2B4773-3207-44CC-B7AC-892B7049821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 xmlns:a16="http://schemas.microsoft.com/office/drawing/2014/main" id="{2B8267CA-A7A5-4E11-9D92-4EAC3DD3E809}"/>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 xmlns:a16="http://schemas.microsoft.com/office/drawing/2014/main" id="{E83D61B5-C6B4-4A4B-85AD-FEE7A54912C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 xmlns:a16="http://schemas.microsoft.com/office/drawing/2014/main" id="{A0B67FE4-688F-4497-8BFD-157613A697D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 xmlns:a16="http://schemas.microsoft.com/office/drawing/2014/main" id="{3BF5BE1A-9BAC-4581-A82B-FD8FE31595B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 xmlns:a16="http://schemas.microsoft.com/office/drawing/2014/main" id="{971E5644-6772-414A-8199-E30BFB02A5D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 xmlns:a16="http://schemas.microsoft.com/office/drawing/2014/main" id="{E8246D50-BB0C-408E-93FD-7B8D63A7F78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 xmlns:a16="http://schemas.microsoft.com/office/drawing/2014/main" id="{AFBC5D22-68C1-44FB-8181-CB84ECAA83F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 xmlns:a16="http://schemas.microsoft.com/office/drawing/2014/main" id="{FB6D0FCE-FBDB-4655-A1A7-640B1E86B56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 xmlns:a16="http://schemas.microsoft.com/office/drawing/2014/main" id="{BC8157DF-FD90-4AD6-B803-3AC0ACD8E6A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3548B067-9D63-4D21-92EF-CBC9E6338C8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4" name="Rectangle 23">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r>
              <a:rPr lang="en-US" sz="1700" b="0" i="0" u="none" strike="noStrike" baseline="0">
                <a:solidFill>
                  <a:schemeClr val="bg1"/>
                </a:solidFill>
              </a:rPr>
              <a:t/>
            </a:r>
            <a:br>
              <a:rPr lang="en-US" sz="1700" b="0" i="0" u="none" strike="noStrike" baseline="0">
                <a:solidFill>
                  <a:schemeClr val="bg1"/>
                </a:solidFill>
              </a:rPr>
            </a:br>
            <a:r>
              <a:rPr lang="en-US" sz="1700" b="1" i="0" u="none" strike="noStrike" baseline="0" dirty="0">
                <a:solidFill>
                  <a:schemeClr val="bg1"/>
                </a:solidFill>
              </a:rPr>
              <a:t>Changes in Expense Structure </a:t>
            </a: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r>
              <a:rPr lang="en-US" b="0" i="0" u="none" strike="noStrike" baseline="0" dirty="0">
                <a:solidFill>
                  <a:schemeClr val="bg1"/>
                </a:solidFill>
              </a:rPr>
              <a:t>Selling expense represents 33.80% instead of 24%. According to the NADA guide, operating expenses are 23.83% instead of 20%, and overhead expenses are 42.88% instead of 37%. We need to review these expense accounts in detail and simultaneously increase the volume of sales in services.</a:t>
            </a:r>
            <a:endParaRPr lang="en-US" dirty="0">
              <a:solidFill>
                <a:schemeClr val="bg1"/>
              </a:solidFill>
            </a:endParaRPr>
          </a:p>
        </p:txBody>
      </p:sp>
      <p:pic>
        <p:nvPicPr>
          <p:cNvPr id="7" name="Content Placeholder 6">
            <a:extLst>
              <a:ext uri="{FF2B5EF4-FFF2-40B4-BE49-F238E27FC236}">
                <a16:creationId xmlns="" xmlns:a16="http://schemas.microsoft.com/office/drawing/2014/main" id="{DD4FA87A-A831-9B70-6378-C74B1B14AFFA}"/>
              </a:ext>
            </a:extLst>
          </p:cNvPr>
          <p:cNvPicPr>
            <a:picLocks noGrp="1" noChangeAspect="1"/>
          </p:cNvPicPr>
          <p:nvPr>
            <p:ph sz="half" idx="2"/>
          </p:nvPr>
        </p:nvPicPr>
        <p:blipFill>
          <a:blip r:embed="rId2"/>
          <a:stretch>
            <a:fillRect/>
          </a:stretch>
        </p:blipFill>
        <p:spPr>
          <a:xfrm>
            <a:off x="6096001" y="1320336"/>
            <a:ext cx="5143500" cy="4204812"/>
          </a:xfrm>
          <a:prstGeom prst="rect">
            <a:avLst/>
          </a:prstGeom>
        </p:spPr>
      </p:pic>
      <p:sp>
        <p:nvSpPr>
          <p:cNvPr id="30" name="Isosceles Triangle 29">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 xmlns:p14="http://schemas.microsoft.com/office/powerpoint/2010/main" val="1306592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 xmlns:a16="http://schemas.microsoft.com/office/drawing/2014/main" id="{1F2B4773-3207-44CC-B7AC-892B7049821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 xmlns:a16="http://schemas.microsoft.com/office/drawing/2014/main" id="{2B8267CA-A7A5-4E11-9D92-4EAC3DD3E809}"/>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 xmlns:a16="http://schemas.microsoft.com/office/drawing/2014/main" id="{E83D61B5-C6B4-4A4B-85AD-FEE7A54912C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 xmlns:a16="http://schemas.microsoft.com/office/drawing/2014/main" id="{A0B67FE4-688F-4497-8BFD-157613A697D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 xmlns:a16="http://schemas.microsoft.com/office/drawing/2014/main" id="{3BF5BE1A-9BAC-4581-A82B-FD8FE31595B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 xmlns:a16="http://schemas.microsoft.com/office/drawing/2014/main" id="{971E5644-6772-414A-8199-E30BFB02A5D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 xmlns:a16="http://schemas.microsoft.com/office/drawing/2014/main" id="{E8246D50-BB0C-408E-93FD-7B8D63A7F78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 xmlns:a16="http://schemas.microsoft.com/office/drawing/2014/main" id="{AFBC5D22-68C1-44FB-8181-CB84ECAA83F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 xmlns:a16="http://schemas.microsoft.com/office/drawing/2014/main" id="{FB6D0FCE-FBDB-4655-A1A7-640B1E86B56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 xmlns:a16="http://schemas.microsoft.com/office/drawing/2014/main" id="{BC8157DF-FD90-4AD6-B803-3AC0ACD8E6A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3548B067-9D63-4D21-92EF-CBC9E6338C8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4" name="Rectangle 23">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r>
              <a:rPr lang="en-US" sz="1700" b="0" i="0" u="none" strike="noStrike" baseline="0">
                <a:solidFill>
                  <a:schemeClr val="bg1"/>
                </a:solidFill>
              </a:rPr>
              <a:t/>
            </a:r>
            <a:br>
              <a:rPr lang="en-US" sz="1700" b="0" i="0" u="none" strike="noStrike" baseline="0">
                <a:solidFill>
                  <a:schemeClr val="bg1"/>
                </a:solidFill>
              </a:rPr>
            </a:br>
            <a:r>
              <a:rPr lang="en-US" sz="1700" b="1" i="0" u="none" strike="noStrike" baseline="0">
                <a:solidFill>
                  <a:schemeClr val="bg1"/>
                </a:solidFill>
              </a:rPr>
              <a:t>Productivity</a:t>
            </a: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pPr>
              <a:lnSpc>
                <a:spcPct val="90000"/>
              </a:lnSpc>
            </a:pPr>
            <a:endParaRPr lang="en-US" sz="1500" b="0" i="0" u="none" strike="noStrike" baseline="0">
              <a:solidFill>
                <a:schemeClr val="bg1"/>
              </a:solidFill>
            </a:endParaRPr>
          </a:p>
          <a:p>
            <a:pPr>
              <a:lnSpc>
                <a:spcPct val="90000"/>
              </a:lnSpc>
            </a:pPr>
            <a:r>
              <a:rPr lang="en-US" sz="1500">
                <a:solidFill>
                  <a:schemeClr val="bg1"/>
                </a:solidFill>
              </a:rPr>
              <a:t>It is important to mention that our proficiency is close to 100%. To reach 125%, we will collaborate with the BDC department to increase the number of daily appointments. We will also train service advisors in sales techniques, to increase additional sales and hours per repair order. In addition, we will develop an advertising strategy on Facebook and other traditional media to promote the sale of maintenance parts such as batteries, wipers, brake pads, and filters.</a:t>
            </a:r>
          </a:p>
          <a:p>
            <a:pPr>
              <a:lnSpc>
                <a:spcPct val="90000"/>
              </a:lnSpc>
            </a:pPr>
            <a:endParaRPr lang="en-US" sz="1500">
              <a:solidFill>
                <a:schemeClr val="bg1"/>
              </a:solidFill>
            </a:endParaRPr>
          </a:p>
        </p:txBody>
      </p:sp>
      <p:pic>
        <p:nvPicPr>
          <p:cNvPr id="7" name="Content Placeholder 6">
            <a:extLst>
              <a:ext uri="{FF2B5EF4-FFF2-40B4-BE49-F238E27FC236}">
                <a16:creationId xmlns="" xmlns:a16="http://schemas.microsoft.com/office/drawing/2014/main" id="{D09F55B8-A7BA-CC6E-1F69-D51BE6D92AA8}"/>
              </a:ext>
            </a:extLst>
          </p:cNvPr>
          <p:cNvPicPr>
            <a:picLocks noGrp="1" noChangeAspect="1"/>
          </p:cNvPicPr>
          <p:nvPr>
            <p:ph sz="half" idx="2"/>
          </p:nvPr>
        </p:nvPicPr>
        <p:blipFill>
          <a:blip r:embed="rId2"/>
          <a:stretch>
            <a:fillRect/>
          </a:stretch>
        </p:blipFill>
        <p:spPr>
          <a:xfrm>
            <a:off x="5720523" y="1089782"/>
            <a:ext cx="6026977" cy="5151834"/>
          </a:xfrm>
          <a:prstGeom prst="rect">
            <a:avLst/>
          </a:prstGeom>
        </p:spPr>
      </p:pic>
      <p:sp>
        <p:nvSpPr>
          <p:cNvPr id="30" name="Isosceles Triangle 29">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 xmlns:p14="http://schemas.microsoft.com/office/powerpoint/2010/main" val="1901477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 xmlns:a16="http://schemas.microsoft.com/office/drawing/2014/main" id="{1F2B4773-3207-44CC-B7AC-892B7049821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8" name="Straight Connector 17">
              <a:extLst>
                <a:ext uri="{FF2B5EF4-FFF2-40B4-BE49-F238E27FC236}">
                  <a16:creationId xmlns="" xmlns:a16="http://schemas.microsoft.com/office/drawing/2014/main" id="{2B8267CA-A7A5-4E11-9D92-4EAC3DD3E809}"/>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 xmlns:a16="http://schemas.microsoft.com/office/drawing/2014/main" id="{E83D61B5-C6B4-4A4B-85AD-FEE7A54912C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0" name="Rectangle 23">
              <a:extLst>
                <a:ext uri="{FF2B5EF4-FFF2-40B4-BE49-F238E27FC236}">
                  <a16:creationId xmlns="" xmlns:a16="http://schemas.microsoft.com/office/drawing/2014/main" id="{A0B67FE4-688F-4497-8BFD-157613A697D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5">
              <a:extLst>
                <a:ext uri="{FF2B5EF4-FFF2-40B4-BE49-F238E27FC236}">
                  <a16:creationId xmlns="" xmlns:a16="http://schemas.microsoft.com/office/drawing/2014/main" id="{3BF5BE1A-9BAC-4581-A82B-FD8FE31595B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971E5644-6772-414A-8199-E30BFB02A5D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7">
              <a:extLst>
                <a:ext uri="{FF2B5EF4-FFF2-40B4-BE49-F238E27FC236}">
                  <a16:creationId xmlns="" xmlns:a16="http://schemas.microsoft.com/office/drawing/2014/main" id="{E8246D50-BB0C-408E-93FD-7B8D63A7F78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8">
              <a:extLst>
                <a:ext uri="{FF2B5EF4-FFF2-40B4-BE49-F238E27FC236}">
                  <a16:creationId xmlns="" xmlns:a16="http://schemas.microsoft.com/office/drawing/2014/main" id="{AFBC5D22-68C1-44FB-8181-CB84ECAA83F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9">
              <a:extLst>
                <a:ext uri="{FF2B5EF4-FFF2-40B4-BE49-F238E27FC236}">
                  <a16:creationId xmlns="" xmlns:a16="http://schemas.microsoft.com/office/drawing/2014/main" id="{FB6D0FCE-FBDB-4655-A1A7-640B1E86B56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Isosceles Triangle 25">
              <a:extLst>
                <a:ext uri="{FF2B5EF4-FFF2-40B4-BE49-F238E27FC236}">
                  <a16:creationId xmlns="" xmlns:a16="http://schemas.microsoft.com/office/drawing/2014/main" id="{BC8157DF-FD90-4AD6-B803-3AC0ACD8E6A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a:extLst>
                <a:ext uri="{FF2B5EF4-FFF2-40B4-BE49-F238E27FC236}">
                  <a16:creationId xmlns="" xmlns:a16="http://schemas.microsoft.com/office/drawing/2014/main" id="{3548B067-9D63-4D21-92EF-CBC9E6338C8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9" name="Rectangle 28">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3" name="Isosceles Triangle 32">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r>
              <a:rPr lang="en-US" sz="1700" b="0" i="0" u="none" strike="noStrike" baseline="0">
                <a:solidFill>
                  <a:schemeClr val="bg1"/>
                </a:solidFill>
              </a:rPr>
              <a:t/>
            </a:r>
            <a:br>
              <a:rPr lang="en-US" sz="1700" b="0" i="0" u="none" strike="noStrike" baseline="0">
                <a:solidFill>
                  <a:schemeClr val="bg1"/>
                </a:solidFill>
              </a:rPr>
            </a:br>
            <a:r>
              <a:rPr lang="en-US" sz="1700" b="1" i="0" u="none" strike="noStrike" baseline="0">
                <a:solidFill>
                  <a:schemeClr val="bg1"/>
                </a:solidFill>
              </a:rPr>
              <a:t>Facility</a:t>
            </a: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r>
              <a:rPr lang="en-US" sz="1700" b="0" i="0" u="none" strike="noStrike" baseline="0">
                <a:solidFill>
                  <a:schemeClr val="bg1"/>
                </a:solidFill>
              </a:rPr>
              <a:t/>
            </a: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endParaRPr lang="en-US" b="0" i="0" u="none" strike="noStrike" baseline="0">
              <a:solidFill>
                <a:schemeClr val="bg1"/>
              </a:solidFill>
            </a:endParaRPr>
          </a:p>
          <a:p>
            <a:r>
              <a:rPr lang="en-US" b="0" i="0" u="none" strike="noStrike" baseline="0">
                <a:solidFill>
                  <a:schemeClr val="bg1"/>
                </a:solidFill>
              </a:rPr>
              <a:t>Our strategy to improve facility utilization includes hiring three more technicians to form a team of 10, improving their skills, implementing a training plan, and motivating them with performance-based incentives.</a:t>
            </a:r>
            <a:endParaRPr lang="en-US">
              <a:solidFill>
                <a:schemeClr val="bg1"/>
              </a:solidFill>
            </a:endParaRPr>
          </a:p>
        </p:txBody>
      </p:sp>
      <p:pic>
        <p:nvPicPr>
          <p:cNvPr id="12" name="Content Placeholder 11">
            <a:extLst>
              <a:ext uri="{FF2B5EF4-FFF2-40B4-BE49-F238E27FC236}">
                <a16:creationId xmlns="" xmlns:a16="http://schemas.microsoft.com/office/drawing/2014/main" id="{F43D4CDB-F36B-B4B2-D43A-D023CA7BCA46}"/>
              </a:ext>
            </a:extLst>
          </p:cNvPr>
          <p:cNvPicPr>
            <a:picLocks noGrp="1" noChangeAspect="1"/>
          </p:cNvPicPr>
          <p:nvPr>
            <p:ph sz="half" idx="2"/>
          </p:nvPr>
        </p:nvPicPr>
        <p:blipFill>
          <a:blip r:embed="rId2"/>
          <a:stretch>
            <a:fillRect/>
          </a:stretch>
        </p:blipFill>
        <p:spPr>
          <a:xfrm>
            <a:off x="6726987" y="972608"/>
            <a:ext cx="3881528" cy="4900269"/>
          </a:xfrm>
          <a:prstGeom prst="rect">
            <a:avLst/>
          </a:prstGeom>
        </p:spPr>
      </p:pic>
      <p:sp>
        <p:nvSpPr>
          <p:cNvPr id="35" name="Isosceles Triangle 34">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 xmlns:p14="http://schemas.microsoft.com/office/powerpoint/2010/main" val="33334526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 xmlns:a16="http://schemas.microsoft.com/office/drawing/2014/main" id="{1F2B4773-3207-44CC-B7AC-892B70498211}"/>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 xmlns:a16="http://schemas.microsoft.com/office/drawing/2014/main" id="{2B8267CA-A7A5-4E11-9D92-4EAC3DD3E809}"/>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 xmlns:a16="http://schemas.microsoft.com/office/drawing/2014/main" id="{E83D61B5-C6B4-4A4B-85AD-FEE7A54912C0}"/>
                </a:ext>
                <a:ext uri="{C183D7F6-B498-43B3-948B-1728B52AA6E4}">
                  <adec:decorative xmlns="" xmlns:adec="http://schemas.microsoft.com/office/drawing/2017/decorative" val="1"/>
                </a:ext>
              </a:extLst>
            </p:cNvPr>
            <p:cNvCxnSpPr/>
            <p:nvPr>
              <p:extLst>
                <p:ext uri="{386F3935-93C4-4BCD-93E2-E3B085C9AB24}">
                  <p16:designElem xmlns=""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 xmlns:a16="http://schemas.microsoft.com/office/drawing/2014/main" id="{A0B67FE4-688F-4497-8BFD-157613A697D3}"/>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5">
              <a:extLst>
                <a:ext uri="{FF2B5EF4-FFF2-40B4-BE49-F238E27FC236}">
                  <a16:creationId xmlns="" xmlns:a16="http://schemas.microsoft.com/office/drawing/2014/main" id="{3BF5BE1A-9BAC-4581-A82B-FD8FE31595B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Isosceles Triangle 17">
              <a:extLst>
                <a:ext uri="{FF2B5EF4-FFF2-40B4-BE49-F238E27FC236}">
                  <a16:creationId xmlns="" xmlns:a16="http://schemas.microsoft.com/office/drawing/2014/main" id="{971E5644-6772-414A-8199-E30BFB02A5DF}"/>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7">
              <a:extLst>
                <a:ext uri="{FF2B5EF4-FFF2-40B4-BE49-F238E27FC236}">
                  <a16:creationId xmlns="" xmlns:a16="http://schemas.microsoft.com/office/drawing/2014/main" id="{E8246D50-BB0C-408E-93FD-7B8D63A7F784}"/>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8">
              <a:extLst>
                <a:ext uri="{FF2B5EF4-FFF2-40B4-BE49-F238E27FC236}">
                  <a16:creationId xmlns="" xmlns:a16="http://schemas.microsoft.com/office/drawing/2014/main" id="{AFBC5D22-68C1-44FB-8181-CB84ECAA83FC}"/>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Rectangle 29">
              <a:extLst>
                <a:ext uri="{FF2B5EF4-FFF2-40B4-BE49-F238E27FC236}">
                  <a16:creationId xmlns="" xmlns:a16="http://schemas.microsoft.com/office/drawing/2014/main" id="{FB6D0FCE-FBDB-4655-A1A7-640B1E86B56A}"/>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 xmlns:a16="http://schemas.microsoft.com/office/drawing/2014/main" id="{BC8157DF-FD90-4AD6-B803-3AC0ACD8E6A0}"/>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a:extLst>
                <a:ext uri="{FF2B5EF4-FFF2-40B4-BE49-F238E27FC236}">
                  <a16:creationId xmlns="" xmlns:a16="http://schemas.microsoft.com/office/drawing/2014/main" id="{3548B067-9D63-4D21-92EF-CBC9E6338C85}"/>
                </a:ext>
                <a:ext uri="{C183D7F6-B498-43B3-948B-1728B52AA6E4}">
                  <adec:decorative xmlns="" xmlns:adec="http://schemas.microsoft.com/office/drawing/2017/decorative" val="1"/>
                </a:ext>
              </a:extLst>
            </p:cNvPr>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25" name="Rectangle 24">
            <a:extLst>
              <a:ext uri="{FF2B5EF4-FFF2-40B4-BE49-F238E27FC236}">
                <a16:creationId xmlns="" xmlns:a16="http://schemas.microsoft.com/office/drawing/2014/main" id="{9F4444CE-BC8D-4D61-B303-4C05614E62A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 xmlns:a16="http://schemas.microsoft.com/office/drawing/2014/main" id="{62423CA5-E2E1-4789-B759-9906C1C9406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 xmlns:a16="http://schemas.microsoft.com/office/drawing/2014/main" id="{73772B81-181F-48B7-8826-4D9686D15DF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a:xfrm>
            <a:off x="673754" y="643467"/>
            <a:ext cx="4203045" cy="1375608"/>
          </a:xfrm>
        </p:spPr>
        <p:txBody>
          <a:bodyPr vert="horz" lIns="91440" tIns="45720" rIns="91440" bIns="45720" rtlCol="0" anchor="ctr">
            <a:normAutofit/>
          </a:bodyPr>
          <a:lstStyle/>
          <a:p>
            <a:r>
              <a:rPr lang="en-US" dirty="0">
                <a:solidFill>
                  <a:schemeClr val="bg1"/>
                </a:solidFill>
              </a:rPr>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a:xfrm>
            <a:off x="673754" y="2160590"/>
            <a:ext cx="3973943" cy="3440110"/>
          </a:xfrm>
        </p:spPr>
        <p:txBody>
          <a:bodyPr vert="horz" lIns="91440" tIns="45720" rIns="91440" bIns="45720" rtlCol="0">
            <a:normAutofit/>
          </a:bodyPr>
          <a:lstStyle/>
          <a:p>
            <a:pPr>
              <a:lnSpc>
                <a:spcPct val="90000"/>
              </a:lnSpc>
            </a:pPr>
            <a:r>
              <a:rPr lang="en-US" sz="1400" dirty="0">
                <a:solidFill>
                  <a:schemeClr val="bg1"/>
                </a:solidFill>
              </a:rPr>
              <a:t>Currently, 86.35% of the jobs in our service department are competitive manufacturer-required maintenance, while only 13.65% are repairs. This results in our effective labor rate being $4.68 below guidance. Our goal is to increase the effective labor rate to $75.00 in the short term. Presently, our labor cost per technician is $16.76.</a:t>
            </a:r>
          </a:p>
          <a:p>
            <a:pPr>
              <a:lnSpc>
                <a:spcPct val="90000"/>
              </a:lnSpc>
            </a:pPr>
            <a:r>
              <a:rPr lang="en-US" sz="1400" dirty="0">
                <a:solidFill>
                  <a:schemeClr val="bg1"/>
                </a:solidFill>
              </a:rPr>
              <a:t>Additionally, 65% of repair orders include only one line of work. Notably, 50% of the vehicles entering the shop are more than three years old. This represents a significant opportunity to improve the average sales per repair order and the effective labor rate further.</a:t>
            </a:r>
          </a:p>
        </p:txBody>
      </p:sp>
      <p:pic>
        <p:nvPicPr>
          <p:cNvPr id="8" name="Content Placeholder 7">
            <a:extLst>
              <a:ext uri="{FF2B5EF4-FFF2-40B4-BE49-F238E27FC236}">
                <a16:creationId xmlns="" xmlns:a16="http://schemas.microsoft.com/office/drawing/2014/main" id="{7AA8DD35-F26A-DA57-1924-E08DFAEEDBE6}"/>
              </a:ext>
            </a:extLst>
          </p:cNvPr>
          <p:cNvPicPr>
            <a:picLocks noGrp="1" noChangeAspect="1"/>
          </p:cNvPicPr>
          <p:nvPr>
            <p:ph sz="half" idx="2"/>
          </p:nvPr>
        </p:nvPicPr>
        <p:blipFill>
          <a:blip r:embed="rId2"/>
          <a:stretch>
            <a:fillRect/>
          </a:stretch>
        </p:blipFill>
        <p:spPr>
          <a:xfrm>
            <a:off x="6096001" y="1253159"/>
            <a:ext cx="5143500" cy="4339166"/>
          </a:xfrm>
          <a:prstGeom prst="rect">
            <a:avLst/>
          </a:prstGeom>
        </p:spPr>
      </p:pic>
      <p:sp>
        <p:nvSpPr>
          <p:cNvPr id="31" name="Isosceles Triangle 30">
            <a:extLst>
              <a:ext uri="{FF2B5EF4-FFF2-40B4-BE49-F238E27FC236}">
                <a16:creationId xmlns="" xmlns:a16="http://schemas.microsoft.com/office/drawing/2014/main" id="{B2205F6E-03C6-4E92-877C-E2482F6599A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 xmlns:p14="http://schemas.microsoft.com/office/powerpoint/2010/main" val="41671174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 Strengths</a:t>
            </a:r>
            <a:br>
              <a:rPr lang="en-US"/>
            </a:br>
            <a:endParaRPr lang="en-US"/>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28"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anchor="ctr">
            <a:normAutofit/>
          </a:bodyPr>
          <a:lstStyle/>
          <a:p>
            <a:r>
              <a:rPr lang="en-US"/>
              <a:t>Strengths</a:t>
            </a:r>
          </a:p>
          <a:p>
            <a:r>
              <a:rPr lang="en-US"/>
              <a:t>1. We have a highly experienced brand staff.  </a:t>
            </a:r>
          </a:p>
          <a:p>
            <a:r>
              <a:rPr lang="en-US"/>
              <a:t>2. We are known for providing excellent customer service.</a:t>
            </a:r>
            <a:endParaRPr lang="es-ES"/>
          </a:p>
          <a:p>
            <a:r>
              <a:rPr lang="en-US"/>
              <a:t>3. All our technicians are certified by Toyota.</a:t>
            </a:r>
          </a:p>
          <a:p>
            <a:r>
              <a:rPr lang="en-US"/>
              <a:t>4. Our staff is committed to providing quality service to our customers.</a:t>
            </a:r>
          </a:p>
          <a:p>
            <a:r>
              <a:rPr lang="en-US"/>
              <a:t>5. The percentage of gross per technician is within the guidelines</a:t>
            </a:r>
            <a:r>
              <a:rPr lang="es-ES"/>
              <a:t>.</a:t>
            </a:r>
            <a:endParaRPr lang="en-US"/>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3839221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603AE127-802C-459A-A612-DB85B67F0DC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a:xfrm>
            <a:off x="1043950" y="1179151"/>
            <a:ext cx="3300646" cy="4463889"/>
          </a:xfrm>
        </p:spPr>
        <p:txBody>
          <a:bodyPr anchor="ctr">
            <a:normAutofit/>
          </a:bodyPr>
          <a:lstStyle/>
          <a:p>
            <a:r>
              <a:rPr lang="en-US"/>
              <a:t>SWOT Analysis- Weaknesses</a:t>
            </a:r>
          </a:p>
        </p:txBody>
      </p:sp>
      <p:sp>
        <p:nvSpPr>
          <p:cNvPr id="10" name="Isosceles Triangle 9">
            <a:extLst>
              <a:ext uri="{FF2B5EF4-FFF2-40B4-BE49-F238E27FC236}">
                <a16:creationId xmlns="" xmlns:a16="http://schemas.microsoft.com/office/drawing/2014/main" id="{9323D83D-50D6-4040-A58B-FCEA340F886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cxnSp>
        <p:nvCxnSpPr>
          <p:cNvPr id="12" name="Straight Connector 11">
            <a:extLst>
              <a:ext uri="{FF2B5EF4-FFF2-40B4-BE49-F238E27FC236}">
                <a16:creationId xmlns="" xmlns:a16="http://schemas.microsoft.com/office/drawing/2014/main" id="{1A1FE6BB-DFB2-4080-9B5E-076EF5DDE67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4978918" y="1109145"/>
            <a:ext cx="6341016" cy="4603900"/>
          </a:xfrm>
        </p:spPr>
        <p:txBody>
          <a:bodyPr vert="horz" lIns="91440" tIns="45720" rIns="91440" bIns="45720" rtlCol="0" anchor="ctr">
            <a:normAutofit/>
          </a:bodyPr>
          <a:lstStyle/>
          <a:p>
            <a:r>
              <a:rPr lang="en-US" dirty="0"/>
              <a:t>Weaknesses</a:t>
            </a:r>
          </a:p>
          <a:p>
            <a:r>
              <a:rPr lang="en-US" dirty="0"/>
              <a:t>1. The service department fails to sell all the hours it has available.</a:t>
            </a:r>
          </a:p>
          <a:p>
            <a:r>
              <a:rPr lang="en-US" dirty="0"/>
              <a:t>2. There is an average sale of 1.15 hours per repair order.</a:t>
            </a:r>
          </a:p>
          <a:p>
            <a:r>
              <a:rPr lang="en-US" dirty="0"/>
              <a:t>3. Multi-point inspection is not performed on workshop vehicles 100% of the time.</a:t>
            </a:r>
          </a:p>
          <a:p>
            <a:pPr>
              <a:buFont typeface="Wingdings 3" panose="020B0603020202020204"/>
              <a:buChar char=""/>
            </a:pPr>
            <a:r>
              <a:rPr lang="en-US" dirty="0"/>
              <a:t>4. Provides service advisors with training in sales techniques.</a:t>
            </a:r>
          </a:p>
          <a:p>
            <a:pPr>
              <a:buFont typeface="Wingdings 3" panose="020B0603020202020204"/>
              <a:buChar char=""/>
            </a:pPr>
            <a:r>
              <a:rPr lang="en-US" dirty="0"/>
              <a:t>5. The Business Development Center staff does not make enough outbound calls to schedule new appointments.</a:t>
            </a:r>
          </a:p>
        </p:txBody>
      </p:sp>
      <p:sp>
        <p:nvSpPr>
          <p:cNvPr id="14" name="Isosceles Triangle 13">
            <a:extLst>
              <a:ext uri="{FF2B5EF4-FFF2-40B4-BE49-F238E27FC236}">
                <a16:creationId xmlns="" xmlns:a16="http://schemas.microsoft.com/office/drawing/2014/main" id="{F10FD715-4DCE-4779-B634-EC78315EA21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 xmlns:p14="http://schemas.microsoft.com/office/powerpoint/2010/main" val="2417698126"/>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TM02900688[[fn=Facet]]</Template>
  <TotalTime>4110</TotalTime>
  <Words>1170</Words>
  <Application>Microsoft Office PowerPoint</Application>
  <PresentationFormat>Custom</PresentationFormat>
  <Paragraphs>105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Analysis-Tactics</vt:lpstr>
      <vt:lpstr>SWOT Analysis- Action Plan</vt:lpstr>
      <vt:lpstr>Homework Synopsis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user</cp:lastModifiedBy>
  <cp:revision>257</cp:revision>
  <cp:lastPrinted>2024-07-15T14:39:35Z</cp:lastPrinted>
  <dcterms:created xsi:type="dcterms:W3CDTF">2022-12-04T13:10:55Z</dcterms:created>
  <dcterms:modified xsi:type="dcterms:W3CDTF">2024-07-16T20:36:10Z</dcterms:modified>
</cp:coreProperties>
</file>