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44" d="100"/>
          <a:sy n="44" d="100"/>
        </p:scale>
        <p:origin x="1524" y="4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urcle, Laurent" userId="1b550169-5431-4d3b-ac6d-b648cd7d0e0b" providerId="ADAL" clId="{BA6DC95D-DFF3-4B32-9BF8-48885A0662A9}"/>
    <pc:docChg chg="undo custSel modSld modMainMaster">
      <pc:chgData name="Hourcle, Laurent" userId="1b550169-5431-4d3b-ac6d-b648cd7d0e0b" providerId="ADAL" clId="{BA6DC95D-DFF3-4B32-9BF8-48885A0662A9}" dt="2024-04-18T17:48:00.465" v="118" actId="207"/>
      <pc:docMkLst>
        <pc:docMk/>
      </pc:docMkLst>
      <pc:sldChg chg="modSp mod">
        <pc:chgData name="Hourcle, Laurent" userId="1b550169-5431-4d3b-ac6d-b648cd7d0e0b" providerId="ADAL" clId="{BA6DC95D-DFF3-4B32-9BF8-48885A0662A9}" dt="2024-04-18T17:42:47.605" v="2" actId="207"/>
        <pc:sldMkLst>
          <pc:docMk/>
          <pc:sldMk cId="407074056" sldId="256"/>
        </pc:sldMkLst>
        <pc:spChg chg="mod">
          <ac:chgData name="Hourcle, Laurent" userId="1b550169-5431-4d3b-ac6d-b648cd7d0e0b" providerId="ADAL" clId="{BA6DC95D-DFF3-4B32-9BF8-48885A0662A9}" dt="2024-04-18T17:42:47.605" v="2" actId="207"/>
          <ac:spMkLst>
            <pc:docMk/>
            <pc:sldMk cId="407074056" sldId="256"/>
            <ac:spMk id="2" creationId="{3E0A9F39-3A40-DAF5-FB29-F9EF6B43BC8E}"/>
          </ac:spMkLst>
        </pc:spChg>
      </pc:sldChg>
      <pc:sldChg chg="modSp mod">
        <pc:chgData name="Hourcle, Laurent" userId="1b550169-5431-4d3b-ac6d-b648cd7d0e0b" providerId="ADAL" clId="{BA6DC95D-DFF3-4B32-9BF8-48885A0662A9}" dt="2024-04-18T17:43:53.848" v="22" actId="20577"/>
        <pc:sldMkLst>
          <pc:docMk/>
          <pc:sldMk cId="3839221384" sldId="257"/>
        </pc:sldMkLst>
        <pc:spChg chg="mod">
          <ac:chgData name="Hourcle, Laurent" userId="1b550169-5431-4d3b-ac6d-b648cd7d0e0b" providerId="ADAL" clId="{BA6DC95D-DFF3-4B32-9BF8-48885A0662A9}" dt="2024-04-18T17:43:53.848" v="22" actId="20577"/>
          <ac:spMkLst>
            <pc:docMk/>
            <pc:sldMk cId="3839221384" sldId="257"/>
            <ac:spMk id="2" creationId="{103DC290-7A27-95C0-53A2-21B3816BBA33}"/>
          </ac:spMkLst>
        </pc:spChg>
      </pc:sldChg>
      <pc:sldChg chg="modSp mod">
        <pc:chgData name="Hourcle, Laurent" userId="1b550169-5431-4d3b-ac6d-b648cd7d0e0b" providerId="ADAL" clId="{BA6DC95D-DFF3-4B32-9BF8-48885A0662A9}" dt="2024-04-18T17:43:28.070" v="5" actId="207"/>
        <pc:sldMkLst>
          <pc:docMk/>
          <pc:sldMk cId="4167117408" sldId="258"/>
        </pc:sldMkLst>
        <pc:spChg chg="mod">
          <ac:chgData name="Hourcle, Laurent" userId="1b550169-5431-4d3b-ac6d-b648cd7d0e0b" providerId="ADAL" clId="{BA6DC95D-DFF3-4B32-9BF8-48885A0662A9}" dt="2024-04-18T17:43:28.070" v="5" actId="207"/>
          <ac:spMkLst>
            <pc:docMk/>
            <pc:sldMk cId="4167117408" sldId="258"/>
            <ac:spMk id="2" creationId="{5FFE6F10-0BA0-1313-9F7B-7EBE765BA7D5}"/>
          </ac:spMkLst>
        </pc:spChg>
      </pc:sldChg>
      <pc:sldChg chg="modSp mod">
        <pc:chgData name="Hourcle, Laurent" userId="1b550169-5431-4d3b-ac6d-b648cd7d0e0b" providerId="ADAL" clId="{BA6DC95D-DFF3-4B32-9BF8-48885A0662A9}" dt="2024-04-18T17:43:12.632" v="4" actId="207"/>
        <pc:sldMkLst>
          <pc:docMk/>
          <pc:sldMk cId="2924363353" sldId="259"/>
        </pc:sldMkLst>
        <pc:spChg chg="mod">
          <ac:chgData name="Hourcle, Laurent" userId="1b550169-5431-4d3b-ac6d-b648cd7d0e0b" providerId="ADAL" clId="{BA6DC95D-DFF3-4B32-9BF8-48885A0662A9}" dt="2024-04-18T17:43:12.632" v="4" actId="207"/>
          <ac:spMkLst>
            <pc:docMk/>
            <pc:sldMk cId="2924363353" sldId="259"/>
            <ac:spMk id="3" creationId="{0CC31931-4847-F763-D4D1-1433E7E0CE49}"/>
          </ac:spMkLst>
        </pc:spChg>
      </pc:sldChg>
      <pc:sldChg chg="modSp mod">
        <pc:chgData name="Hourcle, Laurent" userId="1b550169-5431-4d3b-ac6d-b648cd7d0e0b" providerId="ADAL" clId="{BA6DC95D-DFF3-4B32-9BF8-48885A0662A9}" dt="2024-04-18T17:44:12.880" v="35" actId="20577"/>
        <pc:sldMkLst>
          <pc:docMk/>
          <pc:sldMk cId="2417698126" sldId="262"/>
        </pc:sldMkLst>
        <pc:spChg chg="mod">
          <ac:chgData name="Hourcle, Laurent" userId="1b550169-5431-4d3b-ac6d-b648cd7d0e0b" providerId="ADAL" clId="{BA6DC95D-DFF3-4B32-9BF8-48885A0662A9}" dt="2024-04-18T17:44:12.880" v="35" actId="20577"/>
          <ac:spMkLst>
            <pc:docMk/>
            <pc:sldMk cId="2417698126" sldId="262"/>
            <ac:spMk id="2" creationId="{103DC290-7A27-95C0-53A2-21B3816BBA33}"/>
          </ac:spMkLst>
        </pc:spChg>
      </pc:sldChg>
      <pc:sldChg chg="modSp mod">
        <pc:chgData name="Hourcle, Laurent" userId="1b550169-5431-4d3b-ac6d-b648cd7d0e0b" providerId="ADAL" clId="{BA6DC95D-DFF3-4B32-9BF8-48885A0662A9}" dt="2024-04-18T17:44:36.684" v="53" actId="20577"/>
        <pc:sldMkLst>
          <pc:docMk/>
          <pc:sldMk cId="3912869560" sldId="263"/>
        </pc:sldMkLst>
        <pc:spChg chg="mod">
          <ac:chgData name="Hourcle, Laurent" userId="1b550169-5431-4d3b-ac6d-b648cd7d0e0b" providerId="ADAL" clId="{BA6DC95D-DFF3-4B32-9BF8-48885A0662A9}" dt="2024-04-18T17:44:36.684" v="53" actId="20577"/>
          <ac:spMkLst>
            <pc:docMk/>
            <pc:sldMk cId="3912869560" sldId="263"/>
            <ac:spMk id="2" creationId="{103DC290-7A27-95C0-53A2-21B3816BBA33}"/>
          </ac:spMkLst>
        </pc:spChg>
      </pc:sldChg>
      <pc:sldChg chg="modSp mod">
        <pc:chgData name="Hourcle, Laurent" userId="1b550169-5431-4d3b-ac6d-b648cd7d0e0b" providerId="ADAL" clId="{BA6DC95D-DFF3-4B32-9BF8-48885A0662A9}" dt="2024-04-18T17:44:52.835" v="63" actId="20577"/>
        <pc:sldMkLst>
          <pc:docMk/>
          <pc:sldMk cId="627664966" sldId="264"/>
        </pc:sldMkLst>
        <pc:spChg chg="mod">
          <ac:chgData name="Hourcle, Laurent" userId="1b550169-5431-4d3b-ac6d-b648cd7d0e0b" providerId="ADAL" clId="{BA6DC95D-DFF3-4B32-9BF8-48885A0662A9}" dt="2024-04-18T17:44:52.835" v="63" actId="20577"/>
          <ac:spMkLst>
            <pc:docMk/>
            <pc:sldMk cId="627664966" sldId="264"/>
            <ac:spMk id="2" creationId="{103DC290-7A27-95C0-53A2-21B3816BBA33}"/>
          </ac:spMkLst>
        </pc:spChg>
      </pc:sldChg>
      <pc:sldChg chg="modSp mod">
        <pc:chgData name="Hourcle, Laurent" userId="1b550169-5431-4d3b-ac6d-b648cd7d0e0b" providerId="ADAL" clId="{BA6DC95D-DFF3-4B32-9BF8-48885A0662A9}" dt="2024-04-18T17:45:08.939" v="76" actId="20577"/>
        <pc:sldMkLst>
          <pc:docMk/>
          <pc:sldMk cId="3985272254" sldId="265"/>
        </pc:sldMkLst>
        <pc:spChg chg="mod">
          <ac:chgData name="Hourcle, Laurent" userId="1b550169-5431-4d3b-ac6d-b648cd7d0e0b" providerId="ADAL" clId="{BA6DC95D-DFF3-4B32-9BF8-48885A0662A9}" dt="2024-04-18T17:45:08.939" v="76" actId="20577"/>
          <ac:spMkLst>
            <pc:docMk/>
            <pc:sldMk cId="3985272254" sldId="265"/>
            <ac:spMk id="2" creationId="{103DC290-7A27-95C0-53A2-21B3816BBA33}"/>
          </ac:spMkLst>
        </pc:spChg>
      </pc:sldChg>
      <pc:sldChg chg="modSp mod">
        <pc:chgData name="Hourcle, Laurent" userId="1b550169-5431-4d3b-ac6d-b648cd7d0e0b" providerId="ADAL" clId="{BA6DC95D-DFF3-4B32-9BF8-48885A0662A9}" dt="2024-04-18T17:46:12.998" v="89" actId="20577"/>
        <pc:sldMkLst>
          <pc:docMk/>
          <pc:sldMk cId="4226099158" sldId="266"/>
        </pc:sldMkLst>
        <pc:spChg chg="mod">
          <ac:chgData name="Hourcle, Laurent" userId="1b550169-5431-4d3b-ac6d-b648cd7d0e0b" providerId="ADAL" clId="{BA6DC95D-DFF3-4B32-9BF8-48885A0662A9}" dt="2024-04-18T17:46:12.998" v="89" actId="20577"/>
          <ac:spMkLst>
            <pc:docMk/>
            <pc:sldMk cId="4226099158" sldId="266"/>
            <ac:spMk id="2" creationId="{103DC290-7A27-95C0-53A2-21B3816BBA33}"/>
          </ac:spMkLst>
        </pc:spChg>
      </pc:sldChg>
      <pc:sldChg chg="modSp mod">
        <pc:chgData name="Hourcle, Laurent" userId="1b550169-5431-4d3b-ac6d-b648cd7d0e0b" providerId="ADAL" clId="{BA6DC95D-DFF3-4B32-9BF8-48885A0662A9}" dt="2024-04-18T17:47:12.737" v="98" actId="20577"/>
        <pc:sldMkLst>
          <pc:docMk/>
          <pc:sldMk cId="850427537" sldId="267"/>
        </pc:sldMkLst>
        <pc:spChg chg="mod">
          <ac:chgData name="Hourcle, Laurent" userId="1b550169-5431-4d3b-ac6d-b648cd7d0e0b" providerId="ADAL" clId="{BA6DC95D-DFF3-4B32-9BF8-48885A0662A9}" dt="2024-04-18T17:47:12.737" v="98" actId="20577"/>
          <ac:spMkLst>
            <pc:docMk/>
            <pc:sldMk cId="850427537" sldId="267"/>
            <ac:spMk id="2" creationId="{103DC290-7A27-95C0-53A2-21B3816BBA33}"/>
          </ac:spMkLst>
        </pc:spChg>
      </pc:sldChg>
      <pc:sldChg chg="modSp mod">
        <pc:chgData name="Hourcle, Laurent" userId="1b550169-5431-4d3b-ac6d-b648cd7d0e0b" providerId="ADAL" clId="{BA6DC95D-DFF3-4B32-9BF8-48885A0662A9}" dt="2024-04-18T17:47:49.570" v="117" actId="207"/>
        <pc:sldMkLst>
          <pc:docMk/>
          <pc:sldMk cId="3364109993" sldId="268"/>
        </pc:sldMkLst>
        <pc:spChg chg="mod">
          <ac:chgData name="Hourcle, Laurent" userId="1b550169-5431-4d3b-ac6d-b648cd7d0e0b" providerId="ADAL" clId="{BA6DC95D-DFF3-4B32-9BF8-48885A0662A9}" dt="2024-04-18T17:47:28.395" v="112" actId="20577"/>
          <ac:spMkLst>
            <pc:docMk/>
            <pc:sldMk cId="3364109993" sldId="268"/>
            <ac:spMk id="2" creationId="{103DC290-7A27-95C0-53A2-21B3816BBA33}"/>
          </ac:spMkLst>
        </pc:spChg>
        <pc:graphicFrameChg chg="modGraphic">
          <ac:chgData name="Hourcle, Laurent" userId="1b550169-5431-4d3b-ac6d-b648cd7d0e0b" providerId="ADAL" clId="{BA6DC95D-DFF3-4B32-9BF8-48885A0662A9}" dt="2024-04-18T17:47:49.570" v="117" actId="207"/>
          <ac:graphicFrameMkLst>
            <pc:docMk/>
            <pc:sldMk cId="3364109993" sldId="268"/>
            <ac:graphicFrameMk id="4" creationId="{BC8B6778-11BB-9A9A-F0BF-8949F85F8237}"/>
          </ac:graphicFrameMkLst>
        </pc:graphicFrameChg>
      </pc:sldChg>
      <pc:sldChg chg="modSp mod">
        <pc:chgData name="Hourcle, Laurent" userId="1b550169-5431-4d3b-ac6d-b648cd7d0e0b" providerId="ADAL" clId="{BA6DC95D-DFF3-4B32-9BF8-48885A0662A9}" dt="2024-04-18T17:48:00.465" v="118" actId="207"/>
        <pc:sldMkLst>
          <pc:docMk/>
          <pc:sldMk cId="3799370086" sldId="269"/>
        </pc:sldMkLst>
        <pc:spChg chg="mod">
          <ac:chgData name="Hourcle, Laurent" userId="1b550169-5431-4d3b-ac6d-b648cd7d0e0b" providerId="ADAL" clId="{BA6DC95D-DFF3-4B32-9BF8-48885A0662A9}" dt="2024-04-18T17:48:00.465" v="118" actId="207"/>
          <ac:spMkLst>
            <pc:docMk/>
            <pc:sldMk cId="3799370086" sldId="269"/>
            <ac:spMk id="2" creationId="{103DC290-7A27-95C0-53A2-21B3816BBA33}"/>
          </ac:spMkLst>
        </pc:spChg>
      </pc:sldChg>
      <pc:sldMasterChg chg="setBg">
        <pc:chgData name="Hourcle, Laurent" userId="1b550169-5431-4d3b-ac6d-b648cd7d0e0b" providerId="ADAL" clId="{BA6DC95D-DFF3-4B32-9BF8-48885A0662A9}" dt="2024-04-18T17:42:27.466" v="1"/>
        <pc:sldMasterMkLst>
          <pc:docMk/>
          <pc:sldMasterMk cId="0" sldId="2147483648"/>
        </pc:sldMasterMkLst>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7/17/2024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507067" y="4050833"/>
            <a:ext cx="7766936" cy="1811487"/>
          </a:xfrm>
        </p:spPr>
        <p:txBody>
          <a:bodyPr>
            <a:normAutofit/>
          </a:bodyPr>
          <a:lstStyle/>
          <a:p>
            <a:pPr algn="ctr"/>
            <a:r>
              <a:rPr lang="en-US" sz="3200" dirty="0"/>
              <a:t>SERVICE DEPARTMENT </a:t>
            </a:r>
          </a:p>
          <a:p>
            <a:pPr algn="ctr"/>
            <a:r>
              <a:rPr lang="en-US" sz="3200" dirty="0"/>
              <a:t>TOYOTA SAN SEBATIAN</a:t>
            </a:r>
          </a:p>
          <a:p>
            <a:pPr algn="ctr"/>
            <a:r>
              <a:rPr lang="en-US" sz="3200" dirty="0"/>
              <a:t>CARLOS TORO 445-30</a:t>
            </a:r>
          </a:p>
          <a:p>
            <a:pPr algn="ct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2000" b="1" dirty="0"/>
              <a:t>Opportunities:</a:t>
            </a:r>
          </a:p>
          <a:p>
            <a:endParaRPr lang="en-US" sz="2000" b="1" dirty="0"/>
          </a:p>
          <a:p>
            <a:r>
              <a:rPr lang="en-US" sz="2000" b="1" dirty="0"/>
              <a:t>1. More training for ASMs.</a:t>
            </a:r>
          </a:p>
          <a:p>
            <a:r>
              <a:rPr lang="en-US" sz="2000" b="1" dirty="0"/>
              <a:t>2. Improve teamwork.</a:t>
            </a:r>
          </a:p>
          <a:p>
            <a:r>
              <a:rPr lang="en-US" sz="2000" b="1" dirty="0"/>
              <a:t>3. Align production with compensation plans.</a:t>
            </a:r>
          </a:p>
          <a:p>
            <a:r>
              <a:rPr lang="en-US" sz="2000" b="1" dirty="0"/>
              <a:t>4.  Continue certifications to have more Master Technicians.</a:t>
            </a:r>
          </a:p>
          <a:p>
            <a:r>
              <a:rPr lang="en-US" sz="2000" b="1" dirty="0"/>
              <a:t>5. Improve communication between departments.</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2000" b="1" dirty="0"/>
              <a:t>Threats:</a:t>
            </a:r>
          </a:p>
          <a:p>
            <a:endParaRPr lang="en-US" sz="2000" b="1" dirty="0"/>
          </a:p>
          <a:p>
            <a:r>
              <a:rPr lang="en-US" sz="2000" b="1" dirty="0"/>
              <a:t>1. Many workshops in our area.</a:t>
            </a:r>
          </a:p>
          <a:p>
            <a:r>
              <a:rPr lang="en-US" sz="2000" b="1" dirty="0"/>
              <a:t>2. Increase in the price of parts.</a:t>
            </a:r>
          </a:p>
          <a:p>
            <a:r>
              <a:rPr lang="en-US" sz="2000" b="1" dirty="0"/>
              <a:t>3. Technological changes.</a:t>
            </a:r>
          </a:p>
          <a:p>
            <a:r>
              <a:rPr lang="en-US" sz="2000" b="1" dirty="0"/>
              <a:t>4.  Employee motivation.</a:t>
            </a:r>
          </a:p>
          <a:p>
            <a:r>
              <a:rPr lang="en-US" sz="2000" b="1" dirty="0"/>
              <a:t>5. Increase in the minimum wage for employees.</a:t>
            </a:r>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2000" b="1" dirty="0"/>
              <a:t>Objectives:</a:t>
            </a:r>
          </a:p>
          <a:p>
            <a:endParaRPr lang="en-US" sz="2000" b="1" dirty="0"/>
          </a:p>
          <a:p>
            <a:r>
              <a:rPr lang="en-US" sz="2000" b="1" dirty="0"/>
              <a:t>Goals to achieve by December 31, 2024.</a:t>
            </a:r>
          </a:p>
          <a:p>
            <a:r>
              <a:rPr lang="en-US" sz="2000" b="1" dirty="0"/>
              <a:t>Increase master-level certifications (4 technicians) by December 31, 2024.</a:t>
            </a:r>
          </a:p>
          <a:p>
            <a:r>
              <a:rPr lang="en-US" sz="2000" b="1" dirty="0"/>
              <a:t>Increase sold hours per RO to 1.4.</a:t>
            </a:r>
          </a:p>
          <a:p>
            <a:r>
              <a:rPr lang="en-US" sz="2000" b="1" dirty="0"/>
              <a:t>Increase service appointments from 1,100 to 1,500.</a:t>
            </a:r>
          </a:p>
          <a:p>
            <a:r>
              <a:rPr lang="en-US" sz="2000" b="1" dirty="0"/>
              <a:t>Improve communication, safety, and working conditions for employees.</a:t>
            </a:r>
          </a:p>
          <a:p>
            <a:endParaRPr lang="en-US" sz="2000" b="1"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2000" b="1" dirty="0"/>
              <a:t>Strategies:</a:t>
            </a:r>
          </a:p>
          <a:p>
            <a:endParaRPr lang="en-US" sz="2000" b="1" dirty="0"/>
          </a:p>
          <a:p>
            <a:r>
              <a:rPr lang="en-US" sz="2000" b="1" dirty="0"/>
              <a:t>Hold weekly 20-minute meetings with all department employees, covering 2-3 topics per meeting.</a:t>
            </a:r>
          </a:p>
          <a:p>
            <a:r>
              <a:rPr lang="en-US" sz="2000" b="1" dirty="0"/>
              <a:t>Increase advertising for the service department.</a:t>
            </a:r>
          </a:p>
          <a:p>
            <a:r>
              <a:rPr lang="en-US" sz="2000" b="1" dirty="0"/>
              <a:t>Hire a company to train the ASMs.</a:t>
            </a:r>
          </a:p>
          <a:p>
            <a:r>
              <a:rPr lang="en-US" sz="2000" b="1" dirty="0"/>
              <a:t>Send monthly marketing emails to all our customers in the DMS.</a:t>
            </a:r>
          </a:p>
          <a:p>
            <a:r>
              <a:rPr lang="en-US" sz="2000" b="1" dirty="0"/>
              <a:t>Host a monthly fair for Toyota vehicle owners.</a:t>
            </a:r>
          </a:p>
          <a:p>
            <a:endParaRPr lang="en-US" sz="2000" b="1"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sz="2000" b="1" dirty="0"/>
              <a:t>Tactics</a:t>
            </a:r>
          </a:p>
          <a:p>
            <a:endParaRPr lang="en-US" sz="2000" b="1" dirty="0"/>
          </a:p>
          <a:p>
            <a:r>
              <a:rPr lang="en-US" sz="2000" b="1" dirty="0"/>
              <a:t>Advertising:</a:t>
            </a:r>
          </a:p>
          <a:p>
            <a:r>
              <a:rPr lang="en-US" sz="2000" b="1" dirty="0"/>
              <a:t>Create regular offers for our customers via email.</a:t>
            </a:r>
          </a:p>
          <a:p>
            <a:r>
              <a:rPr lang="en-US" sz="2000" b="1" dirty="0"/>
              <a:t>Allocate a budget for advertising the service department on social media.</a:t>
            </a:r>
          </a:p>
          <a:p>
            <a:r>
              <a:rPr lang="en-US" sz="2000" b="1" dirty="0"/>
              <a:t>Implement special campaigns for customers who have not visited us.</a:t>
            </a:r>
          </a:p>
          <a:p>
            <a:r>
              <a:rPr lang="en-US" sz="2000" b="1" dirty="0"/>
              <a:t>Develop internal campaigns among employees.</a:t>
            </a:r>
          </a:p>
          <a:p>
            <a:r>
              <a:rPr lang="en-US" sz="2000" b="1" dirty="0"/>
              <a:t>Increase presence on Google Ads.</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071838152"/>
              </p:ext>
            </p:extLst>
          </p:nvPr>
        </p:nvGraphicFramePr>
        <p:xfrm>
          <a:off x="677334" y="1818624"/>
          <a:ext cx="9132492" cy="474526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Establishing Budget</a:t>
                      </a:r>
                    </a:p>
                  </a:txBody>
                  <a:tcPr/>
                </a:tc>
                <a:tc>
                  <a:txBody>
                    <a:bodyPr/>
                    <a:lstStyle/>
                    <a:p>
                      <a:r>
                        <a:rPr lang="en-US" dirty="0"/>
                        <a:t>General Manager</a:t>
                      </a:r>
                    </a:p>
                  </a:txBody>
                  <a:tcPr/>
                </a:tc>
                <a:tc>
                  <a:txBody>
                    <a:bodyPr/>
                    <a:lstStyle/>
                    <a:p>
                      <a:r>
                        <a:rPr lang="en-US" dirty="0"/>
                        <a:t>Aug 1/2024</a:t>
                      </a:r>
                    </a:p>
                  </a:txBody>
                  <a:tcPr/>
                </a:tc>
                <a:extLst>
                  <a:ext uri="{0D108BD9-81ED-4DB2-BD59-A6C34878D82A}">
                    <a16:rowId xmlns:a16="http://schemas.microsoft.com/office/drawing/2014/main" val="2400365483"/>
                  </a:ext>
                </a:extLst>
              </a:tr>
              <a:tr h="565004">
                <a:tc>
                  <a:txBody>
                    <a:bodyPr/>
                    <a:lstStyle/>
                    <a:p>
                      <a:r>
                        <a:rPr lang="en-US" dirty="0"/>
                        <a:t>Define goals</a:t>
                      </a:r>
                    </a:p>
                  </a:txBody>
                  <a:tcPr/>
                </a:tc>
                <a:tc>
                  <a:txBody>
                    <a:bodyPr/>
                    <a:lstStyle/>
                    <a:p>
                      <a:r>
                        <a:rPr lang="en-US" dirty="0"/>
                        <a:t>Service manager</a:t>
                      </a:r>
                    </a:p>
                  </a:txBody>
                  <a:tcPr/>
                </a:tc>
                <a:tc>
                  <a:txBody>
                    <a:bodyPr/>
                    <a:lstStyle/>
                    <a:p>
                      <a:r>
                        <a:rPr lang="en-US" dirty="0"/>
                        <a:t>Aug 1/2024</a:t>
                      </a:r>
                    </a:p>
                  </a:txBody>
                  <a:tcPr/>
                </a:tc>
                <a:extLst>
                  <a:ext uri="{0D108BD9-81ED-4DB2-BD59-A6C34878D82A}">
                    <a16:rowId xmlns:a16="http://schemas.microsoft.com/office/drawing/2014/main" val="107845787"/>
                  </a:ext>
                </a:extLst>
              </a:tr>
              <a:tr h="565004">
                <a:tc>
                  <a:txBody>
                    <a:bodyPr/>
                    <a:lstStyle/>
                    <a:p>
                      <a:r>
                        <a:rPr lang="en-US" dirty="0" err="1"/>
                        <a:t>Cominucate</a:t>
                      </a:r>
                      <a:r>
                        <a:rPr lang="en-US" dirty="0"/>
                        <a:t> to the team</a:t>
                      </a:r>
                    </a:p>
                  </a:txBody>
                  <a:tcPr/>
                </a:tc>
                <a:tc>
                  <a:txBody>
                    <a:bodyPr/>
                    <a:lstStyle/>
                    <a:p>
                      <a:r>
                        <a:rPr lang="en-US" dirty="0"/>
                        <a:t>Service manager</a:t>
                      </a:r>
                    </a:p>
                  </a:txBody>
                  <a:tcPr/>
                </a:tc>
                <a:tc>
                  <a:txBody>
                    <a:bodyPr/>
                    <a:lstStyle/>
                    <a:p>
                      <a:r>
                        <a:rPr lang="en-US" dirty="0"/>
                        <a:t>Aug 5/2024</a:t>
                      </a:r>
                    </a:p>
                  </a:txBody>
                  <a:tcPr/>
                </a:tc>
                <a:extLst>
                  <a:ext uri="{0D108BD9-81ED-4DB2-BD59-A6C34878D82A}">
                    <a16:rowId xmlns:a16="http://schemas.microsoft.com/office/drawing/2014/main" val="1530126605"/>
                  </a:ext>
                </a:extLst>
              </a:tr>
              <a:tr h="565004">
                <a:tc>
                  <a:txBody>
                    <a:bodyPr/>
                    <a:lstStyle/>
                    <a:p>
                      <a:r>
                        <a:rPr lang="en-US" dirty="0"/>
                        <a:t>Meeting with Advertising agency</a:t>
                      </a:r>
                    </a:p>
                  </a:txBody>
                  <a:tcPr/>
                </a:tc>
                <a:tc>
                  <a:txBody>
                    <a:bodyPr/>
                    <a:lstStyle/>
                    <a:p>
                      <a:r>
                        <a:rPr lang="en-US" dirty="0"/>
                        <a:t>SM, GM, Agency</a:t>
                      </a:r>
                    </a:p>
                  </a:txBody>
                  <a:tcPr/>
                </a:tc>
                <a:tc>
                  <a:txBody>
                    <a:bodyPr/>
                    <a:lstStyle/>
                    <a:p>
                      <a:r>
                        <a:rPr lang="en-US" dirty="0"/>
                        <a:t>Aug 15/2024</a:t>
                      </a:r>
                    </a:p>
                  </a:txBody>
                  <a:tcPr/>
                </a:tc>
                <a:extLst>
                  <a:ext uri="{0D108BD9-81ED-4DB2-BD59-A6C34878D82A}">
                    <a16:rowId xmlns:a16="http://schemas.microsoft.com/office/drawing/2014/main" val="1950345431"/>
                  </a:ext>
                </a:extLst>
              </a:tr>
              <a:tr h="565004">
                <a:tc>
                  <a:txBody>
                    <a:bodyPr/>
                    <a:lstStyle/>
                    <a:p>
                      <a:r>
                        <a:rPr lang="en-US" dirty="0"/>
                        <a:t>Start </a:t>
                      </a:r>
                    </a:p>
                  </a:txBody>
                  <a:tcPr/>
                </a:tc>
                <a:tc>
                  <a:txBody>
                    <a:bodyPr/>
                    <a:lstStyle/>
                    <a:p>
                      <a:r>
                        <a:rPr lang="en-US" dirty="0"/>
                        <a:t>SM, GM</a:t>
                      </a:r>
                    </a:p>
                  </a:txBody>
                  <a:tcPr/>
                </a:tc>
                <a:tc>
                  <a:txBody>
                    <a:bodyPr/>
                    <a:lstStyle/>
                    <a:p>
                      <a:r>
                        <a:rPr lang="en-US" dirty="0"/>
                        <a:t>Sept 1/2024</a:t>
                      </a:r>
                    </a:p>
                  </a:txBody>
                  <a:tcPr/>
                </a:tc>
                <a:extLst>
                  <a:ext uri="{0D108BD9-81ED-4DB2-BD59-A6C34878D82A}">
                    <a16:rowId xmlns:a16="http://schemas.microsoft.com/office/drawing/2014/main" val="1960891333"/>
                  </a:ext>
                </a:extLst>
              </a:tr>
              <a:tr h="565004">
                <a:tc>
                  <a:txBody>
                    <a:bodyPr/>
                    <a:lstStyle/>
                    <a:p>
                      <a:r>
                        <a:rPr lang="en-US" dirty="0"/>
                        <a:t>Monitoring</a:t>
                      </a:r>
                    </a:p>
                  </a:txBody>
                  <a:tcPr/>
                </a:tc>
                <a:tc>
                  <a:txBody>
                    <a:bodyPr/>
                    <a:lstStyle/>
                    <a:p>
                      <a:r>
                        <a:rPr lang="en-US" dirty="0"/>
                        <a:t>SM, GM</a:t>
                      </a:r>
                    </a:p>
                  </a:txBody>
                  <a:tcPr/>
                </a:tc>
                <a:tc>
                  <a:txBody>
                    <a:bodyPr/>
                    <a:lstStyle/>
                    <a:p>
                      <a:r>
                        <a:rPr lang="en-US" dirty="0"/>
                        <a:t>Every Monday from September 1st</a:t>
                      </a:r>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2000" b="1" dirty="0"/>
              <a:t>Synopsis:</a:t>
            </a:r>
          </a:p>
          <a:p>
            <a:endParaRPr lang="en-US" sz="2000" b="1" dirty="0"/>
          </a:p>
          <a:p>
            <a:r>
              <a:rPr lang="en-US" sz="2000" b="1" dirty="0"/>
              <a:t>This assignment has helped me analyze and better understand the service department. We have many goals and a lot of teamwork ahead. Our objectives include increasing customer satisfaction from 4.6 to 4.8, bringing back customers who haven't visited us, having the best and most trained team, increasing our service appointments from 1,100 to 1,500, and raising the hours per RO to 1,400 by December 31, 2024. There is a lot of work to be done, and with the team 100% committed, we will achieve our goals.</a:t>
            </a:r>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chemeClr val="tx1"/>
                </a:solidFill>
                <a:latin typeface="Calibri" panose="020F0502020204030204" pitchFamily="34" charset="0"/>
              </a:rPr>
              <a:t>+ </a:t>
            </a:r>
            <a:r>
              <a:rPr lang="en-US" sz="1900" dirty="0"/>
              <a:t>In our current marketing strategies, we maintain frequent offers on our social media platforms, including Facebook and Instagram. Additionally, we have a customer loyalty program through Auto Point. We also maintain direct communication through email and phone calls with our customer base.</a:t>
            </a:r>
            <a:endParaRPr lang="en-US" sz="1900" b="0" i="0" u="none" strike="noStrike" baseline="0" dirty="0">
              <a:solidFill>
                <a:schemeClr val="tx1"/>
              </a:solidFill>
              <a:latin typeface="Calibri" panose="020F0502020204030204" pitchFamily="34" charset="0"/>
            </a:endParaRPr>
          </a:p>
          <a:p>
            <a:r>
              <a:rPr lang="en-US" sz="1900" dirty="0">
                <a:solidFill>
                  <a:schemeClr val="tx1"/>
                </a:solidFill>
                <a:latin typeface="Calibri" panose="020F0502020204030204" pitchFamily="34" charset="0"/>
              </a:rPr>
              <a:t>+ </a:t>
            </a:r>
            <a:r>
              <a:rPr lang="en-US" sz="1900" dirty="0"/>
              <a:t>Our growth should focus on customers who have not visited us in over 12 months and those who have never visited us.</a:t>
            </a:r>
            <a:endParaRPr lang="en-US" sz="1900" b="0" i="0" u="none" strike="noStrike" baseline="0" dirty="0">
              <a:solidFill>
                <a:schemeClr val="tx1"/>
              </a:solidFill>
              <a:latin typeface="Calibri" panose="020F0502020204030204" pitchFamily="34" charset="0"/>
            </a:endParaRPr>
          </a:p>
          <a:p>
            <a:r>
              <a:rPr lang="en-US" sz="1900" dirty="0">
                <a:solidFill>
                  <a:schemeClr val="tx1"/>
                </a:solidFill>
                <a:latin typeface="Calibri" panose="020F0502020204030204" pitchFamily="34" charset="0"/>
              </a:rPr>
              <a:t>+ </a:t>
            </a:r>
            <a:r>
              <a:rPr lang="en-US" sz="1900" dirty="0"/>
              <a:t>We will create special offers for customers who have not visited us, including free car wash and tire mounting. We will organize a welcome day with gifts and introduce them to our specials. Part of the BDC's tasks will be to aim for three appointments daily with these customers. We will offer them a special commission for each of these customers who shows up for their appointment. We will start this plan on August 1st, and I will be meeting every 15 days with the BDC and the service manager to monitor growth.</a:t>
            </a:r>
            <a:endParaRPr lang="en-US" sz="19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t>Our labor cost represents 25.82% of our total sales. We definitely need to increase the ELR for paying customers and request an evaluation of our warranty rate from the distributor. The primary goal should be an ELR of $78.00. To reach this goal, we must increase both customer pay and warranty. Starting on August 1st, we will raise it by $5.00 to see the impact and will monitor it every 2 months.</a:t>
            </a:r>
            <a:endParaRPr lang="en-US" sz="1800" b="0" i="0" u="none" strike="noStrike" baseline="0" dirty="0">
              <a:solidFill>
                <a:srgbClr val="221E1F"/>
              </a:solidFill>
              <a:latin typeface="Calibri" panose="020F0502020204030204" pitchFamily="34" charset="0"/>
            </a:endParaRP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tretch>
            <a:fillRect/>
          </a:stretch>
        </p:blipFill>
        <p:spPr>
          <a:xfrm>
            <a:off x="5569201" y="2293005"/>
            <a:ext cx="4186237" cy="2271990"/>
          </a:xfrm>
        </p:spPr>
      </p:pic>
      <p:pic>
        <p:nvPicPr>
          <p:cNvPr id="5" name="Picture 4">
            <a:extLst>
              <a:ext uri="{FF2B5EF4-FFF2-40B4-BE49-F238E27FC236}">
                <a16:creationId xmlns:a16="http://schemas.microsoft.com/office/drawing/2014/main" id="{DA736559-B121-03F8-9A76-08371A9CEB77}"/>
              </a:ext>
            </a:extLst>
          </p:cNvPr>
          <p:cNvPicPr>
            <a:picLocks noChangeAspect="1"/>
          </p:cNvPicPr>
          <p:nvPr/>
        </p:nvPicPr>
        <p:blipFill>
          <a:blip r:embed="rId3"/>
          <a:stretch>
            <a:fillRect/>
          </a:stretch>
        </p:blipFill>
        <p:spPr>
          <a:xfrm>
            <a:off x="5238617" y="2293005"/>
            <a:ext cx="5169166" cy="2705239"/>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 </a:t>
            </a:r>
            <a:r>
              <a:rPr lang="en-US" dirty="0"/>
              <a:t>Our variable expenses are at 40.76%, which is above the NADA guidelines, as are all other expenses of the service department. First, I will meet with the comptroller and the service manager to analyze all department expenses in detail. We will see how to implement better expense controls, but we definitely need to increase our production.</a:t>
            </a:r>
            <a:endParaRPr lang="en-US" sz="1800" b="0" i="0" u="none" strike="noStrike" baseline="0" dirty="0">
              <a:solidFill>
                <a:srgbClr val="221E1F"/>
              </a:solidFill>
              <a:latin typeface="Calibri" panose="020F0502020204030204" pitchFamily="34" charset="0"/>
            </a:endParaRPr>
          </a:p>
          <a:p>
            <a:endParaRPr lang="en-US" dirty="0"/>
          </a:p>
        </p:txBody>
      </p:sp>
      <p:pic>
        <p:nvPicPr>
          <p:cNvPr id="5" name="Picture 4">
            <a:extLst>
              <a:ext uri="{FF2B5EF4-FFF2-40B4-BE49-F238E27FC236}">
                <a16:creationId xmlns:a16="http://schemas.microsoft.com/office/drawing/2014/main" id="{40F2A604-6397-8453-1A10-99120E9322A9}"/>
              </a:ext>
            </a:extLst>
          </p:cNvPr>
          <p:cNvPicPr>
            <a:picLocks noChangeAspect="1"/>
          </p:cNvPicPr>
          <p:nvPr/>
        </p:nvPicPr>
        <p:blipFill>
          <a:blip r:embed="rId2"/>
          <a:stretch>
            <a:fillRect/>
          </a:stretch>
        </p:blipFill>
        <p:spPr>
          <a:xfrm>
            <a:off x="5699570" y="2439170"/>
            <a:ext cx="4184650" cy="3323609"/>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t>Our proficiency is very low, at 63%. We will be working with the BDC to increase the number of daily appointments. Additionally, we have hired a company to train the ASMs in sales techniques to increase the hours per RO, which are currently very low. Our goal is to raise proficiency to 90% within the next 90 days. I will request weekly progress reports from the service manager.</a:t>
            </a:r>
            <a:r>
              <a:rPr lang="en-US" sz="1800" b="0" i="0" u="none" strike="noStrike" baseline="0" dirty="0">
                <a:solidFill>
                  <a:srgbClr val="221E1F"/>
                </a:solidFill>
                <a:latin typeface="Calibri" panose="020F0502020204030204" pitchFamily="34" charset="0"/>
              </a:rPr>
              <a:t> </a:t>
            </a:r>
          </a:p>
          <a:p>
            <a:endParaRPr lang="en-US" dirty="0"/>
          </a:p>
        </p:txBody>
      </p:sp>
      <p:pic>
        <p:nvPicPr>
          <p:cNvPr id="5" name="Picture 4">
            <a:extLst>
              <a:ext uri="{FF2B5EF4-FFF2-40B4-BE49-F238E27FC236}">
                <a16:creationId xmlns:a16="http://schemas.microsoft.com/office/drawing/2014/main" id="{C12059B8-A88F-B1CF-73B0-8EC267C31798}"/>
              </a:ext>
            </a:extLst>
          </p:cNvPr>
          <p:cNvPicPr>
            <a:picLocks noChangeAspect="1"/>
          </p:cNvPicPr>
          <p:nvPr/>
        </p:nvPicPr>
        <p:blipFill>
          <a:blip r:embed="rId2"/>
          <a:stretch>
            <a:fillRect/>
          </a:stretch>
        </p:blipFill>
        <p:spPr>
          <a:xfrm>
            <a:off x="5655561" y="2489115"/>
            <a:ext cx="4331719" cy="3759285"/>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a:bodyPr>
          <a:lstStyle/>
          <a:p>
            <a:pPr algn="l"/>
            <a:r>
              <a:rPr lang="en-US" sz="1800" b="0" i="0" u="none" strike="noStrike" baseline="0" dirty="0">
                <a:solidFill>
                  <a:srgbClr val="000000"/>
                </a:solidFill>
                <a:latin typeface="Calibri" panose="020F0502020204030204" pitchFamily="34" charset="0"/>
              </a:rPr>
              <a:t>To increase facility utilization, we have just opened an express maintenance bay with 2 technicians. Additionally, we want to increase technician certifications to improve the speed and quality of their work. We will also be reviewing technician compensation based on their production. With a good incentive and motivation plan, utilization will increase. This project will be managed by the workshop supervisor and the service manager, who will report monthly on the progress.</a:t>
            </a:r>
          </a:p>
          <a:p>
            <a:r>
              <a:rPr lang="en-US" sz="1800" b="0" i="0" u="none" strike="noStrike" baseline="0" dirty="0">
                <a:solidFill>
                  <a:srgbClr val="221E1F"/>
                </a:solidFill>
                <a:latin typeface="Calibri" panose="020F0502020204030204" pitchFamily="34" charset="0"/>
              </a:rPr>
              <a:t> </a:t>
            </a:r>
          </a:p>
          <a:p>
            <a:endParaRPr lang="en-US" dirty="0"/>
          </a:p>
        </p:txBody>
      </p:sp>
      <p:pic>
        <p:nvPicPr>
          <p:cNvPr id="8" name="Picture 7">
            <a:extLst>
              <a:ext uri="{FF2B5EF4-FFF2-40B4-BE49-F238E27FC236}">
                <a16:creationId xmlns:a16="http://schemas.microsoft.com/office/drawing/2014/main" id="{444A849C-033F-2690-6CA9-5A7DBD3F5DC2}"/>
              </a:ext>
            </a:extLst>
          </p:cNvPr>
          <p:cNvPicPr>
            <a:picLocks noChangeAspect="1"/>
          </p:cNvPicPr>
          <p:nvPr/>
        </p:nvPicPr>
        <p:blipFill>
          <a:blip r:embed="rId2"/>
          <a:stretch>
            <a:fillRect/>
          </a:stretch>
        </p:blipFill>
        <p:spPr>
          <a:xfrm>
            <a:off x="6188008" y="2082800"/>
            <a:ext cx="3260791" cy="3564543"/>
          </a:xfrm>
          <a:prstGeom prst="rect">
            <a:avLst/>
          </a:prstGeom>
        </p:spPr>
      </p:pic>
      <p:sp>
        <p:nvSpPr>
          <p:cNvPr id="9" name="Rectangle 1">
            <a:extLst>
              <a:ext uri="{FF2B5EF4-FFF2-40B4-BE49-F238E27FC236}">
                <a16:creationId xmlns:a16="http://schemas.microsoft.com/office/drawing/2014/main" id="{EE2EDFA6-3A42-30CD-79D7-4BA1077B75FD}"/>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Arial" panose="020B0604020202020204" pitchFamily="34" charset="0"/>
              </a:rPr>
              <a:t>To increase facility utilization, we have just opened an express maintenance bay with 2 technicians. Additionally, we want to increase technician certifications to improve the speed and quality of their work. We will also be reviewing technician compensation based on their production. With a good incentive and motivation plan, utilization will increase. This project will be managed by the workshop supervisor and the service manager, who will report monthly on the progress.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0" name="Rectangle 2">
            <a:extLst>
              <a:ext uri="{FF2B5EF4-FFF2-40B4-BE49-F238E27FC236}">
                <a16:creationId xmlns:a16="http://schemas.microsoft.com/office/drawing/2014/main" id="{112678FD-60A8-F69F-4490-230FD6790B38}"/>
              </a:ext>
            </a:extLst>
          </p:cNvPr>
          <p:cNvSpPr>
            <a:spLocks noChangeArrowheads="1"/>
          </p:cNvSpPr>
          <p:nvPr/>
        </p:nvSpPr>
        <p:spPr bwMode="auto">
          <a:xfrm>
            <a:off x="152400" y="1524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Arial" panose="020B0604020202020204" pitchFamily="34" charset="0"/>
              </a:rPr>
              <a:t>To increase facility utilization, we have just opened an express maintenance bay with 2 technicians. Additionally, we want to increase technician certifications to improve the speed and quality of their work. We will also be reviewing technician compensation based on their production. With a good incentive and motivation plan, utilization will increase. This project will be managed by the workshop supervisor and the service manager, who will report monthly on the progress.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lnSpcReduction="10000"/>
          </a:bodyPr>
          <a:lstStyle/>
          <a:p>
            <a:pPr marL="0" indent="0">
              <a:buNone/>
            </a:pPr>
            <a:r>
              <a:rPr lang="en-US" dirty="0"/>
              <a:t>Currently, we have a very low percentage of competitive repair orders, only 10%. Additionally, our percentage of single-line repair orders is very high at 66%. As a result, our flat rate hours (FRH) average is 67.00, which is very low. Our goal is to increase the average flat rate hours to 75.00. </a:t>
            </a:r>
          </a:p>
          <a:p>
            <a:pPr marL="0" indent="0">
              <a:buNone/>
            </a:pPr>
            <a:r>
              <a:rPr lang="en-US" dirty="0"/>
              <a:t>We need to create more offers to increase competitive repair orders and better train our Service Advisors (ASMs) to reduce single-line repair orders.</a:t>
            </a:r>
          </a:p>
        </p:txBody>
      </p:sp>
      <p:pic>
        <p:nvPicPr>
          <p:cNvPr id="12" name="Picture 11">
            <a:extLst>
              <a:ext uri="{FF2B5EF4-FFF2-40B4-BE49-F238E27FC236}">
                <a16:creationId xmlns:a16="http://schemas.microsoft.com/office/drawing/2014/main" id="{59B2D9C2-C23F-D16E-CA2C-EDD8881C41ED}"/>
              </a:ext>
            </a:extLst>
          </p:cNvPr>
          <p:cNvPicPr>
            <a:picLocks noChangeAspect="1"/>
          </p:cNvPicPr>
          <p:nvPr/>
        </p:nvPicPr>
        <p:blipFill>
          <a:blip r:embed="rId2"/>
          <a:stretch>
            <a:fillRect/>
          </a:stretch>
        </p:blipFill>
        <p:spPr>
          <a:xfrm>
            <a:off x="6223322" y="1930400"/>
            <a:ext cx="4699113" cy="3880771"/>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599"/>
            <a:ext cx="8596668" cy="5883797"/>
          </a:xfrm>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597307"/>
            <a:ext cx="8596668" cy="4444056"/>
          </a:xfrm>
        </p:spPr>
        <p:txBody>
          <a:bodyPr/>
          <a:lstStyle/>
          <a:p>
            <a:r>
              <a:rPr lang="en-US" sz="2000" b="1" dirty="0"/>
              <a:t>Strengths</a:t>
            </a:r>
          </a:p>
          <a:p>
            <a:endParaRPr lang="en-US" dirty="0"/>
          </a:p>
          <a:p>
            <a:r>
              <a:rPr lang="en-US" sz="2000" b="1" dirty="0"/>
              <a:t>1. All our staff are Toyota certified.</a:t>
            </a:r>
          </a:p>
          <a:p>
            <a:r>
              <a:rPr lang="en-US" sz="2000" b="1" dirty="0"/>
              <a:t>2. Experienced personnel with many years in the company, known for their friendliness and courtesy.</a:t>
            </a:r>
          </a:p>
          <a:p>
            <a:r>
              <a:rPr lang="en-US" sz="2000" b="1" dirty="0"/>
              <a:t>3. Commitment to providing quality customer service.</a:t>
            </a:r>
          </a:p>
          <a:p>
            <a:r>
              <a:rPr lang="en-US" sz="2000" b="1" dirty="0"/>
              <a:t>4. We retain our customers for many years.</a:t>
            </a:r>
          </a:p>
          <a:p>
            <a:r>
              <a:rPr lang="en-US" sz="2000" b="1" dirty="0"/>
              <a:t>5. Our team enjoys learning.</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sz="2000" b="1" dirty="0"/>
              <a:t>Weaknesses:</a:t>
            </a:r>
          </a:p>
          <a:p>
            <a:endParaRPr lang="en-US" sz="2000" b="1" dirty="0"/>
          </a:p>
          <a:p>
            <a:r>
              <a:rPr lang="en-US" sz="2000" b="1" dirty="0"/>
              <a:t>1. More training on the DMS.</a:t>
            </a:r>
          </a:p>
          <a:p>
            <a:r>
              <a:rPr lang="en-US" sz="2000" b="1" dirty="0"/>
              <a:t>2. Update special tools.</a:t>
            </a:r>
          </a:p>
          <a:p>
            <a:r>
              <a:rPr lang="en-US" sz="2000" b="1" dirty="0"/>
              <a:t>3. Increase the number of vehicles coming into the workshop.</a:t>
            </a:r>
          </a:p>
          <a:p>
            <a:r>
              <a:rPr lang="en-US" sz="2000" b="1" dirty="0"/>
              <a:t>4. Increase MPI completion to 100%.</a:t>
            </a:r>
          </a:p>
          <a:p>
            <a:r>
              <a:rPr lang="en-US" sz="2000" b="1" dirty="0"/>
              <a:t>5. Eliminate distractions in the work area.</a:t>
            </a: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783</TotalTime>
  <Words>1286</Words>
  <Application>Microsoft Office PowerPoint</Application>
  <PresentationFormat>Widescreen</PresentationFormat>
  <Paragraphs>110</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Carlos Toro</cp:lastModifiedBy>
  <cp:revision>12</cp:revision>
  <dcterms:created xsi:type="dcterms:W3CDTF">2022-12-04T13:10:55Z</dcterms:created>
  <dcterms:modified xsi:type="dcterms:W3CDTF">2024-07-17T19:15:41Z</dcterms:modified>
</cp:coreProperties>
</file>