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74" r:id="rId13"/>
    <p:sldId id="265"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Worksheet.xlsx"/><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Worksheet1.xlsx"/><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Excel_Worksheet2.xlsx"/><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Excel_Worksheet3.xlsx"/><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464480" y="1020116"/>
            <a:ext cx="8927348" cy="1646302"/>
          </a:xfrm>
        </p:spPr>
        <p:txBody>
          <a:bodyPr/>
          <a:lstStyle/>
          <a:p>
            <a:r>
              <a:rPr lang="en-US" dirty="0">
                <a:solidFill>
                  <a:srgbClr val="00B0F0"/>
                </a:solidFill>
                <a:latin typeface="Arial Nova" panose="020B0504020202020204" pitchFamily="34" charset="0"/>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789078" y="3495356"/>
            <a:ext cx="7766936" cy="1096899"/>
          </a:xfrm>
        </p:spPr>
        <p:txBody>
          <a:bodyPr>
            <a:normAutofit/>
          </a:bodyPr>
          <a:lstStyle/>
          <a:p>
            <a:pPr algn="ctr"/>
            <a:r>
              <a:rPr lang="en-US" sz="3200" dirty="0">
                <a:solidFill>
                  <a:schemeClr val="tx1"/>
                </a:solidFill>
                <a:latin typeface="Arial Nova" panose="020B0504020202020204" pitchFamily="34" charset="0"/>
              </a:rPr>
              <a:t>MAYAGUEZ FORD</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rial Nova" panose="020B0504020202020204" pitchFamily="34" charset="0"/>
              </a:rPr>
              <a:t>SWOT Analysis -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latin typeface="Arial Nova" panose="020B0504020202020204" pitchFamily="34" charset="0"/>
              </a:rPr>
              <a:t>Opportunities</a:t>
            </a:r>
          </a:p>
          <a:p>
            <a:pPr algn="just">
              <a:buClrTx/>
              <a:buFont typeface="+mj-lt"/>
              <a:buAutoNum type="arabicPeriod"/>
            </a:pPr>
            <a:r>
              <a:rPr lang="en-US" dirty="0">
                <a:latin typeface="Arial Nova" panose="020B0504020202020204" pitchFamily="34" charset="0"/>
              </a:rPr>
              <a:t>	Adding new services like detailing, tire sales and car accessories.</a:t>
            </a:r>
          </a:p>
          <a:p>
            <a:pPr algn="just">
              <a:buClrTx/>
              <a:buFont typeface="+mj-lt"/>
              <a:buAutoNum type="arabicPeriod"/>
            </a:pPr>
            <a:r>
              <a:rPr lang="en-US" dirty="0">
                <a:latin typeface="Arial Nova" panose="020B0504020202020204" pitchFamily="34" charset="0"/>
              </a:rPr>
              <a:t>	Improving waiting areas, offering loaner cars, car rentals and, or shuttle 	services.</a:t>
            </a:r>
          </a:p>
          <a:p>
            <a:pPr algn="just">
              <a:buClrTx/>
              <a:buFont typeface="+mj-lt"/>
              <a:buAutoNum type="arabicPeriod"/>
            </a:pPr>
            <a:r>
              <a:rPr lang="en-US" dirty="0">
                <a:latin typeface="Arial Nova" panose="020B0504020202020204" pitchFamily="34" charset="0"/>
              </a:rPr>
              <a:t>	Implementing online booking, service tracking, and automated reminders.</a:t>
            </a:r>
          </a:p>
          <a:p>
            <a:pPr algn="just">
              <a:buClrTx/>
              <a:buFont typeface="+mj-lt"/>
              <a:buAutoNum type="arabicPeriod"/>
            </a:pPr>
            <a:r>
              <a:rPr lang="en-US" dirty="0">
                <a:latin typeface="Arial Nova" panose="020B0504020202020204" pitchFamily="34" charset="0"/>
              </a:rPr>
              <a:t>  Install an </a:t>
            </a: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accessories and parts display board in the parts front counter.</a:t>
            </a:r>
          </a:p>
          <a:p>
            <a:pPr algn="just">
              <a:buClrTx/>
              <a:buFont typeface="+mj-lt"/>
              <a:buAutoNum type="arabicPeriod"/>
            </a:pPr>
            <a:r>
              <a:rPr lang="en-US" dirty="0">
                <a:solidFill>
                  <a:prstClr val="black">
                    <a:lumMod val="75000"/>
                    <a:lumOff val="25000"/>
                  </a:prstClr>
                </a:solidFill>
                <a:latin typeface="Arial Nova" panose="020B0504020202020204" pitchFamily="34" charset="0"/>
              </a:rPr>
              <a:t>  Install a non-dealer competitive pricing board in the service drive.</a:t>
            </a: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 </a:t>
            </a:r>
            <a:endParaRPr lang="en-US" dirty="0">
              <a:latin typeface="Arial Nova" panose="020B0504020202020204" pitchFamily="34" charset="0"/>
            </a:endParaRPr>
          </a:p>
          <a:p>
            <a:pPr algn="just">
              <a:buClrTx/>
              <a:buFont typeface="+mj-lt"/>
              <a:buAutoNum type="arabicPeriod"/>
            </a:pPr>
            <a:r>
              <a:rPr lang="en-US" dirty="0">
                <a:latin typeface="Arial Nova" panose="020B0504020202020204" pitchFamily="34" charset="0"/>
              </a:rPr>
              <a:t>  Prepaid maintenance.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rial Nova" panose="020B0504020202020204" pitchFamily="34" charset="0"/>
              </a:rPr>
              <a:t>SWOT Analysis -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latin typeface="Arial Nova" panose="020B0504020202020204" pitchFamily="34" charset="0"/>
              </a:rPr>
              <a:t>Threats</a:t>
            </a:r>
          </a:p>
          <a:p>
            <a:pPr algn="just">
              <a:buClrTx/>
              <a:buFont typeface="+mj-lt"/>
              <a:buAutoNum type="arabicPeriod"/>
            </a:pPr>
            <a:r>
              <a:rPr lang="en-US" dirty="0">
                <a:latin typeface="Arial Nova" panose="020B0504020202020204" pitchFamily="34" charset="0"/>
              </a:rPr>
              <a:t>Delays or shortages in parts and components affecting service times.</a:t>
            </a:r>
          </a:p>
          <a:p>
            <a:pPr algn="just">
              <a:buClrTx/>
              <a:buFont typeface="+mj-lt"/>
              <a:buAutoNum type="arabicPeriod"/>
            </a:pPr>
            <a:r>
              <a:rPr lang="en-US" dirty="0">
                <a:latin typeface="Arial Nova" panose="020B0504020202020204" pitchFamily="34" charset="0"/>
              </a:rPr>
              <a:t>Local independent mechanics or other dealerships offering similar services.</a:t>
            </a:r>
          </a:p>
          <a:p>
            <a:pPr algn="just">
              <a:buClrTx/>
              <a:buFont typeface="+mj-lt"/>
              <a:buAutoNum type="arabicPeriod"/>
            </a:pP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Perception of high dealership service costs compared to independent technicians.</a:t>
            </a:r>
          </a:p>
          <a:p>
            <a:pPr marL="342900" marR="0" lvl="0" indent="-342900" algn="just" defTabSz="457200" rtl="0" eaLnBrk="1" fontAlgn="auto" latinLnBrk="0" hangingPunct="1">
              <a:lnSpc>
                <a:spcPct val="100000"/>
              </a:lnSpc>
              <a:spcBef>
                <a:spcPts val="1000"/>
              </a:spcBef>
              <a:spcAft>
                <a:spcPts val="0"/>
              </a:spcAft>
              <a:buClrTx/>
              <a:buSzPct val="80000"/>
              <a:buFont typeface="+mj-lt"/>
              <a:buAutoNum type="arabicPeriod"/>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Challenges in retaining certified and skilled technicians.</a:t>
            </a:r>
          </a:p>
          <a:p>
            <a:pPr marL="0" marR="0" lvl="0" indent="0" algn="just" defTabSz="457200" rtl="0" eaLnBrk="1" fontAlgn="auto" latinLnBrk="0" hangingPunct="1">
              <a:lnSpc>
                <a:spcPct val="100000"/>
              </a:lnSpc>
              <a:spcBef>
                <a:spcPts val="1000"/>
              </a:spcBef>
              <a:spcAft>
                <a:spcPts val="0"/>
              </a:spcAft>
              <a:buClrTx/>
              <a:buSzPct val="80000"/>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endParaRPr>
          </a:p>
          <a:p>
            <a:pPr algn="just">
              <a:buClrTx/>
              <a:buFont typeface="+mj-lt"/>
              <a:buAutoNum type="arabicPeriod"/>
            </a:pPr>
            <a:endParaRPr lang="en-US" dirty="0">
              <a:latin typeface="Arial Nova" panose="020B0504020202020204" pitchFamily="34" charset="0"/>
            </a:endParaRPr>
          </a:p>
          <a:p>
            <a:endParaRPr lang="en-US" dirty="0">
              <a:latin typeface="Arial Nova" panose="020B0504020202020204" pitchFamily="34" charset="0"/>
            </a:endParaRP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45700" y="609600"/>
            <a:ext cx="8596668" cy="1320800"/>
          </a:xfrm>
        </p:spPr>
        <p:txBody>
          <a:bodyPr/>
          <a:lstStyle/>
          <a:p>
            <a:r>
              <a:rPr lang="en-US" dirty="0">
                <a:solidFill>
                  <a:schemeClr val="tx1"/>
                </a:solidFill>
                <a:latin typeface="Arial Nova" panose="020B0504020202020204" pitchFamily="34" charset="0"/>
              </a:rPr>
              <a:t>SWOT Analysis -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67483"/>
            <a:ext cx="8596668" cy="4735867"/>
          </a:xfrm>
        </p:spPr>
        <p:txBody>
          <a:bodyPr>
            <a:normAutofit/>
          </a:bodyPr>
          <a:lstStyle/>
          <a:p>
            <a:pPr marL="342900" marR="0" lvl="0" indent="-342900" algn="just" defTabSz="457200" rtl="0" eaLnBrk="1" fontAlgn="auto" latinLnBrk="0" hangingPunct="1">
              <a:lnSpc>
                <a:spcPct val="150000"/>
              </a:lnSpc>
              <a:spcBef>
                <a:spcPts val="1000"/>
              </a:spcBef>
              <a:spcAft>
                <a:spcPts val="0"/>
              </a:spcAft>
              <a:buClrTx/>
              <a:buSzPct val="80000"/>
              <a:buFont typeface="+mj-lt"/>
              <a:buAutoNum type="arabicPeriod"/>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Increase customer's traffic to dealership service area.</a:t>
            </a:r>
          </a:p>
          <a:p>
            <a:pPr algn="just">
              <a:lnSpc>
                <a:spcPct val="150000"/>
              </a:lnSpc>
              <a:buClrTx/>
              <a:buFont typeface="+mj-lt"/>
              <a:buAutoNum type="arabicPeriod"/>
              <a:defRPr/>
            </a:pPr>
            <a:r>
              <a:rPr lang="en-US" dirty="0">
                <a:solidFill>
                  <a:prstClr val="black">
                    <a:lumMod val="75000"/>
                    <a:lumOff val="25000"/>
                  </a:prstClr>
                </a:solidFill>
                <a:latin typeface="Arial Nova" panose="020B0504020202020204" pitchFamily="34" charset="0"/>
              </a:rPr>
              <a:t>Improve technician productivity, efficiency, and proficiency.</a:t>
            </a:r>
          </a:p>
          <a:p>
            <a:pPr marL="342900" marR="0" lvl="0" indent="-342900" algn="just" defTabSz="457200" rtl="0" eaLnBrk="1" fontAlgn="auto" latinLnBrk="0" hangingPunct="1">
              <a:lnSpc>
                <a:spcPct val="150000"/>
              </a:lnSpc>
              <a:spcBef>
                <a:spcPts val="1000"/>
              </a:spcBef>
              <a:spcAft>
                <a:spcPts val="0"/>
              </a:spcAft>
              <a:buClrTx/>
              <a:buSzPct val="80000"/>
              <a:buFont typeface="+mj-lt"/>
              <a:buAutoNum type="arabicPeriod"/>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Increase number of daily repair orders written.</a:t>
            </a:r>
          </a:p>
          <a:p>
            <a:pPr marL="342900" marR="0" lvl="0" indent="-342900" algn="just" defTabSz="457200" rtl="0" eaLnBrk="1" fontAlgn="auto" latinLnBrk="0" hangingPunct="1">
              <a:lnSpc>
                <a:spcPct val="150000"/>
              </a:lnSpc>
              <a:spcBef>
                <a:spcPts val="1000"/>
              </a:spcBef>
              <a:spcAft>
                <a:spcPts val="0"/>
              </a:spcAft>
              <a:buClrTx/>
              <a:buSzPct val="80000"/>
              <a:buFont typeface="+mj-lt"/>
              <a:buAutoNum type="arabicPeriod"/>
              <a:tabLst/>
              <a:defRPr/>
            </a:pPr>
            <a:r>
              <a:rPr lang="en-US" dirty="0">
                <a:solidFill>
                  <a:prstClr val="black">
                    <a:lumMod val="75000"/>
                    <a:lumOff val="25000"/>
                  </a:prstClr>
                </a:solidFill>
                <a:latin typeface="Arial Nova" panose="020B0504020202020204" pitchFamily="34" charset="0"/>
              </a:rPr>
              <a:t>Increase lines per RO for additional sales.</a:t>
            </a:r>
            <a:endPar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endParaRPr>
          </a:p>
          <a:p>
            <a:pPr algn="just">
              <a:lnSpc>
                <a:spcPct val="150000"/>
              </a:lnSpc>
              <a:buClrTx/>
              <a:buFont typeface="+mj-lt"/>
              <a:buAutoNum type="arabicPeriod"/>
              <a:defRPr/>
            </a:pPr>
            <a:endParaRPr kumimoji="0" lang="en-US"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endParaRPr>
          </a:p>
          <a:p>
            <a:pPr algn="just">
              <a:lnSpc>
                <a:spcPct val="150000"/>
              </a:lnSpc>
              <a:buClrTx/>
              <a:buFont typeface="+mj-lt"/>
              <a:buAutoNum type="arabicPeriod"/>
              <a:defRPr/>
            </a:pPr>
            <a:endParaRPr lang="en-US" dirty="0">
              <a:solidFill>
                <a:prstClr val="black">
                  <a:lumMod val="75000"/>
                  <a:lumOff val="25000"/>
                </a:prstClr>
              </a:solidFill>
              <a:latin typeface="Arial Nova" panose="020B0504020202020204" pitchFamily="34" charset="0"/>
            </a:endParaRPr>
          </a:p>
          <a:p>
            <a:pPr algn="just">
              <a:lnSpc>
                <a:spcPct val="150000"/>
              </a:lnSpc>
              <a:buClrTx/>
              <a:buFont typeface="+mj-lt"/>
              <a:buAutoNum type="arabicPeriod"/>
              <a:defRPr/>
            </a:pPr>
            <a:endParaRPr kumimoji="0" lang="en-US"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endParaRPr>
          </a:p>
          <a:p>
            <a:pPr marL="342900" marR="0" lvl="0" indent="-342900" algn="just" defTabSz="457200" rtl="0" eaLnBrk="1" fontAlgn="auto" latinLnBrk="0" hangingPunct="1">
              <a:lnSpc>
                <a:spcPct val="150000"/>
              </a:lnSpc>
              <a:spcBef>
                <a:spcPts val="1000"/>
              </a:spcBef>
              <a:spcAft>
                <a:spcPts val="0"/>
              </a:spcAft>
              <a:buClrTx/>
              <a:buSzPct val="80000"/>
              <a:buFont typeface="+mj-lt"/>
              <a:buAutoNum type="arabicPeriod"/>
              <a:tabLst/>
              <a:defRPr/>
            </a:pPr>
            <a:endParaRPr lang="en-US" dirty="0">
              <a:solidFill>
                <a:prstClr val="black">
                  <a:lumMod val="75000"/>
                  <a:lumOff val="25000"/>
                </a:prstClr>
              </a:solidFill>
              <a:latin typeface="Arial Nova" panose="020B0504020202020204" pitchFamily="34" charset="0"/>
            </a:endParaRPr>
          </a:p>
          <a:p>
            <a:pPr marL="342900" marR="0" lvl="0" indent="-342900" algn="just" defTabSz="457200" rtl="0" eaLnBrk="1" fontAlgn="auto" latinLnBrk="0" hangingPunct="1">
              <a:lnSpc>
                <a:spcPct val="150000"/>
              </a:lnSpc>
              <a:spcBef>
                <a:spcPts val="1000"/>
              </a:spcBef>
              <a:spcAft>
                <a:spcPts val="0"/>
              </a:spcAft>
              <a:buClrTx/>
              <a:buSzPct val="80000"/>
              <a:buFont typeface="+mj-lt"/>
              <a:buAutoNum type="arabicPeriod"/>
              <a:tabLst/>
              <a:defRPr/>
            </a:pPr>
            <a:endParaRPr lang="en-US" dirty="0"/>
          </a:p>
          <a:p>
            <a:endParaRPr lang="en-US" dirty="0"/>
          </a:p>
          <a:p>
            <a:endParaRPr lang="en-US" dirty="0"/>
          </a:p>
        </p:txBody>
      </p:sp>
    </p:spTree>
    <p:extLst>
      <p:ext uri="{BB962C8B-B14F-4D97-AF65-F5344CB8AC3E}">
        <p14:creationId xmlns:p14="http://schemas.microsoft.com/office/powerpoint/2010/main" val="3477355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45700" y="609600"/>
            <a:ext cx="8596668" cy="1320800"/>
          </a:xfrm>
        </p:spPr>
        <p:txBody>
          <a:bodyPr/>
          <a:lstStyle/>
          <a:p>
            <a:r>
              <a:rPr lang="en-US" dirty="0">
                <a:solidFill>
                  <a:schemeClr val="tx1"/>
                </a:solidFill>
                <a:latin typeface="Arial Nova" panose="020B0504020202020204" pitchFamily="34" charset="0"/>
              </a:rPr>
              <a:t>SWOT Analysis - Strategies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67483"/>
            <a:ext cx="8596668" cy="4735867"/>
          </a:xfrm>
        </p:spPr>
        <p:txBody>
          <a:bodyPr>
            <a:normAutofit fontScale="92500" lnSpcReduction="20000"/>
          </a:bodyPr>
          <a:lstStyle/>
          <a:p>
            <a:pPr marL="342900" marR="0" lvl="0" indent="-342900" algn="just" defTabSz="457200" rtl="0" eaLnBrk="1" fontAlgn="auto" latinLnBrk="0" hangingPunct="1">
              <a:lnSpc>
                <a:spcPct val="160000"/>
              </a:lnSpc>
              <a:spcBef>
                <a:spcPts val="1000"/>
              </a:spcBef>
              <a:spcAft>
                <a:spcPts val="0"/>
              </a:spcAft>
              <a:buClrTx/>
              <a:buSzPct val="80000"/>
              <a:buFont typeface="+mj-lt"/>
              <a:buAutoNum type="arabicPeriod"/>
              <a:tabLst/>
              <a:defRPr/>
            </a:pPr>
            <a:r>
              <a:rPr kumimoji="0" lang="en-US" sz="17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Digital marketing using Auto Point software – utilize Auto Point for social media advertising, search engine marketing and e-mail marketing. Use data analytics to identify and target customers likely to need service or maintenance based on their vehicle type, age, and past service history. </a:t>
            </a:r>
          </a:p>
          <a:p>
            <a:pPr marL="342900" marR="0" lvl="0" indent="-342900" algn="just" defTabSz="457200" rtl="0" eaLnBrk="1" fontAlgn="auto" latinLnBrk="0" hangingPunct="1">
              <a:lnSpc>
                <a:spcPct val="150000"/>
              </a:lnSpc>
              <a:spcBef>
                <a:spcPts val="1000"/>
              </a:spcBef>
              <a:spcAft>
                <a:spcPts val="0"/>
              </a:spcAft>
              <a:buClrTx/>
              <a:buSzPct val="80000"/>
              <a:buFont typeface="+mj-lt"/>
              <a:buAutoNum type="arabicPeriod"/>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Arial Nova" panose="020B0504020202020204" pitchFamily="34" charset="0"/>
                <a:ea typeface="+mn-ea"/>
                <a:cs typeface="+mn-cs"/>
              </a:rPr>
              <a:t>Increase facilities utilization – increase customers appointments to a 100% scheduling, organize carry-overs and walk-ins.</a:t>
            </a:r>
          </a:p>
          <a:p>
            <a:pPr algn="just">
              <a:lnSpc>
                <a:spcPct val="150000"/>
              </a:lnSpc>
              <a:buClrTx/>
              <a:buFont typeface="+mj-lt"/>
              <a:buAutoNum type="arabicPeriod"/>
            </a:pPr>
            <a:r>
              <a:rPr lang="en-US" dirty="0">
                <a:latin typeface="Arial Nova" panose="020B0504020202020204" pitchFamily="34" charset="0"/>
              </a:rPr>
              <a:t>Improve technicians' productivity – continuous training for technicians to improve their skills and efficiency. Streamline processes to minimize downtime and maximize productivity. Change shop structure from conventional to team structure.</a:t>
            </a:r>
          </a:p>
          <a:p>
            <a:pPr algn="just">
              <a:lnSpc>
                <a:spcPct val="150000"/>
              </a:lnSpc>
              <a:buClrTx/>
              <a:buFont typeface="+mj-lt"/>
              <a:buAutoNum type="arabicPeriod"/>
            </a:pPr>
            <a:r>
              <a:rPr lang="en-US" dirty="0">
                <a:latin typeface="Arial Nova" panose="020B0504020202020204" pitchFamily="34" charset="0"/>
              </a:rPr>
              <a:t>Maximize hours per RO’s – train service advisors to effectively recommend additional services or maintenance during customer interactions. Promote maintenance menus recommended by distributor based on vehicles mileage.</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rial Nova" panose="020B0504020202020204" pitchFamily="34" charset="0"/>
              </a:rPr>
              <a:t>SWOT Analysis -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a:buClrTx/>
              <a:buFont typeface="+mj-lt"/>
              <a:buAutoNum type="arabicPeriod"/>
            </a:pPr>
            <a:r>
              <a:rPr lang="en-US" dirty="0">
                <a:latin typeface="Arial Nova" panose="020B0504020202020204" pitchFamily="34" charset="0"/>
              </a:rPr>
              <a:t>Advertise special discounts to attract customers.</a:t>
            </a:r>
          </a:p>
          <a:p>
            <a:pPr>
              <a:buClrTx/>
              <a:buFont typeface="+mj-lt"/>
              <a:buAutoNum type="arabicPeriod"/>
            </a:pPr>
            <a:r>
              <a:rPr lang="en-US" dirty="0">
                <a:latin typeface="Arial Nova" panose="020B0504020202020204" pitchFamily="34" charset="0"/>
              </a:rPr>
              <a:t>Advertise a loyalty reward program to attract customers.</a:t>
            </a:r>
          </a:p>
          <a:p>
            <a:pPr>
              <a:buClrTx/>
              <a:buFont typeface="+mj-lt"/>
              <a:buAutoNum type="arabicPeriod"/>
            </a:pPr>
            <a:r>
              <a:rPr lang="en-US" dirty="0">
                <a:latin typeface="Arial Nova" panose="020B0504020202020204" pitchFamily="34" charset="0"/>
              </a:rPr>
              <a:t>Track daily customers appointments to insure 100% scheduling based on time available and facilities utilization.</a:t>
            </a:r>
          </a:p>
          <a:p>
            <a:pPr>
              <a:buClrTx/>
              <a:buFont typeface="+mj-lt"/>
              <a:buAutoNum type="arabicPeriod"/>
            </a:pPr>
            <a:r>
              <a:rPr lang="en-US" dirty="0">
                <a:latin typeface="Arial Nova" panose="020B0504020202020204" pitchFamily="34" charset="0"/>
              </a:rPr>
              <a:t>Shop foreman fully responsible for daily work distribution and full control over available inventory of labor hours.</a:t>
            </a:r>
          </a:p>
          <a:p>
            <a:pPr>
              <a:buClrTx/>
              <a:buFont typeface="+mj-lt"/>
              <a:buAutoNum type="arabicPeriod"/>
            </a:pPr>
            <a:r>
              <a:rPr lang="en-US" dirty="0">
                <a:latin typeface="Arial Nova" panose="020B0504020202020204" pitchFamily="34" charset="0"/>
              </a:rPr>
              <a:t>Weekly meeting with Service Manager and Service Advisors to review the amount of repair orders written and the amount of selling additional needed services to customers.</a:t>
            </a:r>
          </a:p>
          <a:p>
            <a:pPr marL="0" indent="0">
              <a:buNone/>
            </a:pPr>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00838801"/>
              </p:ext>
            </p:extLst>
          </p:nvPr>
        </p:nvGraphicFramePr>
        <p:xfrm>
          <a:off x="677334" y="1361599"/>
          <a:ext cx="9132492" cy="538646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2431">
                <a:tc>
                  <a:txBody>
                    <a:bodyPr/>
                    <a:lstStyle/>
                    <a:p>
                      <a:pPr algn="ctr"/>
                      <a:r>
                        <a:rPr lang="en-US" dirty="0">
                          <a:solidFill>
                            <a:schemeClr val="tx1"/>
                          </a:solidFill>
                          <a:latin typeface="Arial Nova" panose="020B0504020202020204" pitchFamily="34" charset="0"/>
                        </a:rPr>
                        <a:t>TASK</a:t>
                      </a:r>
                    </a:p>
                  </a:txBody>
                  <a:tcPr anchor="ctr"/>
                </a:tc>
                <a:tc>
                  <a:txBody>
                    <a:bodyPr/>
                    <a:lstStyle/>
                    <a:p>
                      <a:pPr algn="ctr"/>
                      <a:r>
                        <a:rPr lang="en-US" dirty="0">
                          <a:solidFill>
                            <a:schemeClr val="tx1"/>
                          </a:solidFill>
                          <a:latin typeface="Arial Nova" panose="020B0504020202020204" pitchFamily="34" charset="0"/>
                        </a:rPr>
                        <a:t>Position responsible</a:t>
                      </a:r>
                    </a:p>
                  </a:txBody>
                  <a:tcPr anchor="ctr"/>
                </a:tc>
                <a:tc>
                  <a:txBody>
                    <a:bodyPr/>
                    <a:lstStyle/>
                    <a:p>
                      <a:pPr algn="ctr"/>
                      <a:r>
                        <a:rPr lang="en-US" dirty="0">
                          <a:solidFill>
                            <a:schemeClr val="tx1"/>
                          </a:solidFill>
                          <a:latin typeface="Arial Nova" panose="020B0504020202020204" pitchFamily="34" charset="0"/>
                        </a:rPr>
                        <a:t>Check in/completion schedule</a:t>
                      </a:r>
                    </a:p>
                  </a:txBody>
                  <a:tcPr anchor="ctr"/>
                </a:tc>
                <a:extLst>
                  <a:ext uri="{0D108BD9-81ED-4DB2-BD59-A6C34878D82A}">
                    <a16:rowId xmlns:a16="http://schemas.microsoft.com/office/drawing/2014/main" val="1083418974"/>
                  </a:ext>
                </a:extLst>
              </a:tr>
              <a:tr h="56243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Advertise special discounts to customers</a:t>
                      </a:r>
                    </a:p>
                  </a:txBody>
                  <a:tcPr anchor="ctr"/>
                </a:tc>
                <a:tc>
                  <a:txBody>
                    <a:bodyPr/>
                    <a:lstStyle/>
                    <a:p>
                      <a:pPr algn="l"/>
                      <a:r>
                        <a:rPr lang="en-US" sz="1600" dirty="0">
                          <a:latin typeface="Arial Nova" panose="020B0504020202020204" pitchFamily="34" charset="0"/>
                        </a:rPr>
                        <a:t>General Manager</a:t>
                      </a:r>
                    </a:p>
                  </a:txBody>
                  <a:tcPr anchor="ctr"/>
                </a:tc>
                <a:tc>
                  <a:txBody>
                    <a:bodyPr/>
                    <a:lstStyle/>
                    <a:p>
                      <a:pPr algn="l"/>
                      <a:r>
                        <a:rPr lang="en-US" sz="1600" dirty="0">
                          <a:latin typeface="Arial Nova" panose="020B0504020202020204" pitchFamily="34" charset="0"/>
                        </a:rPr>
                        <a:t>July 1, 2024</a:t>
                      </a:r>
                    </a:p>
                  </a:txBody>
                  <a:tcPr anchor="ctr"/>
                </a:tc>
                <a:extLst>
                  <a:ext uri="{0D108BD9-81ED-4DB2-BD59-A6C34878D82A}">
                    <a16:rowId xmlns:a16="http://schemas.microsoft.com/office/drawing/2014/main" val="2400365483"/>
                  </a:ext>
                </a:extLst>
              </a:tr>
              <a:tr h="56243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Advertise loyalty reward program to customers</a:t>
                      </a:r>
                    </a:p>
                  </a:txBody>
                  <a:tcPr anchor="ctr"/>
                </a:tc>
                <a:tc>
                  <a:txBody>
                    <a:bodyPr/>
                    <a:lstStyle/>
                    <a:p>
                      <a:pPr algn="l"/>
                      <a:r>
                        <a:rPr lang="en-US" sz="1600" dirty="0">
                          <a:latin typeface="Arial Nova" panose="020B0504020202020204" pitchFamily="34" charset="0"/>
                        </a:rPr>
                        <a:t>General Manager</a:t>
                      </a:r>
                    </a:p>
                  </a:txBody>
                  <a:tcPr anchor="ctr"/>
                </a:tc>
                <a:tc>
                  <a:txBody>
                    <a:bodyPr/>
                    <a:lstStyle/>
                    <a:p>
                      <a:pPr algn="l"/>
                      <a:r>
                        <a:rPr lang="en-US" sz="1600" dirty="0">
                          <a:latin typeface="Arial Nova" panose="020B0504020202020204" pitchFamily="34" charset="0"/>
                        </a:rPr>
                        <a:t>July 1, 2024</a:t>
                      </a:r>
                    </a:p>
                  </a:txBody>
                  <a:tcPr anchor="ctr"/>
                </a:tc>
                <a:extLst>
                  <a:ext uri="{0D108BD9-81ED-4DB2-BD59-A6C34878D82A}">
                    <a16:rowId xmlns:a16="http://schemas.microsoft.com/office/drawing/2014/main" val="107845787"/>
                  </a:ext>
                </a:extLst>
              </a:tr>
              <a:tr h="8034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Service BDC schedule at least 40 appointments per day</a:t>
                      </a:r>
                    </a:p>
                  </a:txBody>
                  <a:tcPr anchor="ctr"/>
                </a:tc>
                <a:tc>
                  <a:txBody>
                    <a:bodyPr/>
                    <a:lstStyle/>
                    <a:p>
                      <a:pPr algn="l"/>
                      <a:r>
                        <a:rPr lang="en-US" sz="1600" dirty="0">
                          <a:latin typeface="Arial Nova" panose="020B0504020202020204" pitchFamily="34" charset="0"/>
                        </a:rPr>
                        <a:t>Service Manager</a:t>
                      </a:r>
                    </a:p>
                  </a:txBody>
                  <a:tcPr anchor="ctr"/>
                </a:tc>
                <a:tc>
                  <a:txBody>
                    <a:bodyPr/>
                    <a:lstStyle/>
                    <a:p>
                      <a:pPr algn="l"/>
                      <a:r>
                        <a:rPr lang="en-US" sz="1600" dirty="0">
                          <a:latin typeface="Arial Nova" panose="020B0504020202020204" pitchFamily="34" charset="0"/>
                        </a:rPr>
                        <a:t>July 1, 2024</a:t>
                      </a:r>
                    </a:p>
                  </a:txBody>
                  <a:tcPr anchor="ctr"/>
                </a:tc>
                <a:extLst>
                  <a:ext uri="{0D108BD9-81ED-4DB2-BD59-A6C34878D82A}">
                    <a16:rowId xmlns:a16="http://schemas.microsoft.com/office/drawing/2014/main" val="1530126605"/>
                  </a:ext>
                </a:extLst>
              </a:tr>
              <a:tr h="8034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Shop foreperson manage technicians work distribution</a:t>
                      </a:r>
                    </a:p>
                  </a:txBody>
                  <a:tcPr anchor="ctr"/>
                </a:tc>
                <a:tc>
                  <a:txBody>
                    <a:bodyPr/>
                    <a:lstStyle/>
                    <a:p>
                      <a:pPr algn="l"/>
                      <a:r>
                        <a:rPr lang="en-US" sz="1600" dirty="0">
                          <a:latin typeface="Arial Nova" panose="020B0504020202020204" pitchFamily="34" charset="0"/>
                        </a:rPr>
                        <a:t>Service Manager</a:t>
                      </a:r>
                    </a:p>
                  </a:txBody>
                  <a:tcPr anchor="ctr"/>
                </a:tc>
                <a:tc>
                  <a:txBody>
                    <a:bodyPr/>
                    <a:lstStyle/>
                    <a:p>
                      <a:pPr algn="l"/>
                      <a:r>
                        <a:rPr lang="en-US" sz="1600" dirty="0">
                          <a:latin typeface="Arial Nova" panose="020B0504020202020204" pitchFamily="34" charset="0"/>
                        </a:rPr>
                        <a:t>July 1, 2024</a:t>
                      </a:r>
                    </a:p>
                  </a:txBody>
                  <a:tcPr anchor="ctr"/>
                </a:tc>
                <a:extLst>
                  <a:ext uri="{0D108BD9-81ED-4DB2-BD59-A6C34878D82A}">
                    <a16:rowId xmlns:a16="http://schemas.microsoft.com/office/drawing/2014/main" val="1950345431"/>
                  </a:ext>
                </a:extLst>
              </a:tr>
              <a:tr h="409371">
                <a:tc>
                  <a:txBody>
                    <a:bodyPr/>
                    <a:lstStyle/>
                    <a:p>
                      <a:pPr algn="l"/>
                      <a:r>
                        <a:rPr lang="en-US" sz="1600" dirty="0">
                          <a:latin typeface="Arial Nova" panose="020B0504020202020204" pitchFamily="34" charset="0"/>
                        </a:rPr>
                        <a:t>Shop foreperson track technicians' productivity </a:t>
                      </a:r>
                    </a:p>
                  </a:txBody>
                  <a:tcPr anchor="ctr"/>
                </a:tc>
                <a:tc>
                  <a:txBody>
                    <a:bodyPr/>
                    <a:lstStyle/>
                    <a:p>
                      <a:pPr algn="l"/>
                      <a:r>
                        <a:rPr lang="en-US" sz="1600" dirty="0">
                          <a:latin typeface="Arial Nova" panose="020B0504020202020204" pitchFamily="34" charset="0"/>
                        </a:rPr>
                        <a:t>Service Manager</a:t>
                      </a:r>
                    </a:p>
                  </a:txBody>
                  <a:tcPr anchor="ctr"/>
                </a:tc>
                <a:tc>
                  <a:txBody>
                    <a:bodyPr/>
                    <a:lstStyle/>
                    <a:p>
                      <a:pPr algn="l"/>
                      <a:r>
                        <a:rPr lang="en-US" sz="1600" dirty="0">
                          <a:latin typeface="Arial Nova" panose="020B0504020202020204" pitchFamily="34" charset="0"/>
                        </a:rPr>
                        <a:t>July 1, 2024</a:t>
                      </a:r>
                    </a:p>
                  </a:txBody>
                  <a:tcPr anchor="ctr"/>
                </a:tc>
                <a:extLst>
                  <a:ext uri="{0D108BD9-81ED-4DB2-BD59-A6C34878D82A}">
                    <a16:rowId xmlns:a16="http://schemas.microsoft.com/office/drawing/2014/main" val="1960891333"/>
                  </a:ext>
                </a:extLst>
              </a:tr>
              <a:tr h="409371">
                <a:tc>
                  <a:txBody>
                    <a:bodyPr/>
                    <a:lstStyle/>
                    <a:p>
                      <a:r>
                        <a:rPr lang="en-US" sz="1600" dirty="0">
                          <a:latin typeface="Arial Nova" panose="020B0504020202020204" pitchFamily="34" charset="0"/>
                        </a:rPr>
                        <a:t>Track amount of RO’s written daily</a:t>
                      </a:r>
                    </a:p>
                  </a:txBody>
                  <a:tcPr anchor="ctr"/>
                </a:tc>
                <a:tc>
                  <a:txBody>
                    <a:bodyPr/>
                    <a:lstStyle/>
                    <a:p>
                      <a:r>
                        <a:rPr lang="en-US" sz="1600" dirty="0">
                          <a:latin typeface="Arial Nova" panose="020B0504020202020204" pitchFamily="34" charset="0"/>
                        </a:rPr>
                        <a:t>Service Manager</a:t>
                      </a:r>
                    </a:p>
                  </a:txBody>
                  <a:tcPr anchor="ctr"/>
                </a:tc>
                <a:tc>
                  <a:txBody>
                    <a:bodyPr/>
                    <a:lstStyle/>
                    <a:p>
                      <a:r>
                        <a:rPr lang="en-US" sz="1600" dirty="0">
                          <a:latin typeface="Arial Nova" panose="020B0504020202020204" pitchFamily="34" charset="0"/>
                        </a:rPr>
                        <a:t>July 1, 2024</a:t>
                      </a:r>
                    </a:p>
                  </a:txBody>
                  <a:tcPr anchor="ctr"/>
                </a:tc>
                <a:extLst>
                  <a:ext uri="{0D108BD9-81ED-4DB2-BD59-A6C34878D82A}">
                    <a16:rowId xmlns:a16="http://schemas.microsoft.com/office/drawing/2014/main" val="4137224325"/>
                  </a:ext>
                </a:extLst>
              </a:tr>
              <a:tr h="4093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Weekly Service Manager meeting to review service department performance</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General Manager</a:t>
                      </a:r>
                    </a:p>
                    <a:p>
                      <a:endParaRPr lang="en-US" dirty="0"/>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Nova" panose="020B0504020202020204" pitchFamily="34" charset="0"/>
                          <a:ea typeface="+mn-ea"/>
                          <a:cs typeface="+mn-cs"/>
                        </a:rPr>
                        <a:t>July 1, 2024</a:t>
                      </a:r>
                    </a:p>
                    <a:p>
                      <a:endParaRPr lang="en-US" dirty="0"/>
                    </a:p>
                  </a:txBody>
                  <a:tcPr anchor="ct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rial Nova" panose="020B0504020202020204" pitchFamily="34" charset="0"/>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25000" lnSpcReduction="20000"/>
          </a:bodyPr>
          <a:lstStyle/>
          <a:p>
            <a:pPr marL="0" indent="0" algn="just">
              <a:lnSpc>
                <a:spcPct val="170000"/>
              </a:lnSpc>
              <a:buNone/>
            </a:pPr>
            <a:r>
              <a:rPr lang="en-US" sz="6400" dirty="0">
                <a:latin typeface="Arial Nova" panose="020B0504020202020204" pitchFamily="34" charset="0"/>
              </a:rPr>
              <a:t>Using the software Auto Point to advertise special discounts and a loyalty reward program will give us the opportunity to maintain the customers that we have and attract new customers. </a:t>
            </a:r>
          </a:p>
          <a:p>
            <a:pPr marL="0" indent="0" algn="just">
              <a:lnSpc>
                <a:spcPct val="170000"/>
              </a:lnSpc>
              <a:buNone/>
            </a:pPr>
            <a:r>
              <a:rPr lang="en-US" sz="6400" dirty="0">
                <a:latin typeface="Arial Nova" panose="020B0504020202020204" pitchFamily="34" charset="0"/>
              </a:rPr>
              <a:t>We will increase customer appointments to improve our facilities utilization with full control of labor hours by our shop foreman. This should improve technicians' productivity, efficiency, and proficiency.</a:t>
            </a:r>
          </a:p>
          <a:p>
            <a:pPr marL="0" indent="0" algn="just">
              <a:lnSpc>
                <a:spcPct val="170000"/>
              </a:lnSpc>
              <a:buNone/>
            </a:pPr>
            <a:r>
              <a:rPr lang="en-US" sz="6400" dirty="0">
                <a:latin typeface="Arial Nova" panose="020B0504020202020204" pitchFamily="34" charset="0"/>
              </a:rPr>
              <a:t>By tracking the amount of written RO and providing proper training to service advisors, we can maximize hours per RO and increase lines with additional sales.</a:t>
            </a:r>
          </a:p>
          <a:p>
            <a:pPr marL="0" indent="0" algn="just">
              <a:buNone/>
            </a:pPr>
            <a:endParaRPr lang="en-US" dirty="0">
              <a:latin typeface="Arial Nova" panose="020B0504020202020204" pitchFamily="34" charset="0"/>
            </a:endParaRPr>
          </a:p>
          <a:p>
            <a:pPr marL="0" indent="0" algn="just">
              <a:buNone/>
            </a:pPr>
            <a:endParaRPr lang="en-US" dirty="0">
              <a:latin typeface="Arial Nova" panose="020B0504020202020204" pitchFamily="34" charset="0"/>
            </a:endParaRPr>
          </a:p>
          <a:p>
            <a:pPr marL="0" indent="0" algn="just">
              <a:buNone/>
            </a:pPr>
            <a:endParaRPr lang="en-US" dirty="0">
              <a:latin typeface="Arial Nova" panose="020B0504020202020204" pitchFamily="34" charset="0"/>
            </a:endParaRPr>
          </a:p>
          <a:p>
            <a:pPr marL="0" indent="0" algn="just">
              <a:buNone/>
            </a:pPr>
            <a:endParaRPr lang="en-US" dirty="0">
              <a:latin typeface="Arial Nova" panose="020B0504020202020204" pitchFamily="34" charset="0"/>
            </a:endParaRPr>
          </a:p>
          <a:p>
            <a:pPr marL="0" indent="0" algn="just">
              <a:buNone/>
            </a:pPr>
            <a:r>
              <a:rPr lang="en-US" dirty="0">
                <a:latin typeface="Arial Nova" panose="020B0504020202020204" pitchFamily="34" charset="0"/>
              </a:rPr>
              <a:t>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18655"/>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i="0" u="none" strike="noStrike" baseline="0" dirty="0">
                <a:solidFill>
                  <a:srgbClr val="221E1F"/>
                </a:solidFill>
                <a:latin typeface="Arial Nova" panose="020B0504020202020204" pitchFamily="34" charset="0"/>
              </a:rPr>
              <a:t>Marketing</a:t>
            </a:r>
            <a:br>
              <a:rPr lang="en-US" sz="1800" i="0" u="none" strike="noStrike" baseline="0" dirty="0">
                <a:solidFill>
                  <a:srgbClr val="221E1F"/>
                </a:solidFill>
                <a:latin typeface="Arial Nova" panose="020B0504020202020204" pitchFamily="34" charset="0"/>
              </a:rPr>
            </a:br>
            <a:endParaRPr lang="en-US" dirty="0">
              <a:latin typeface="Arial Nova" panose="020B0504020202020204" pitchFamily="34" charset="0"/>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722077"/>
            <a:ext cx="8596668" cy="4817268"/>
          </a:xfrm>
        </p:spPr>
        <p:txBody>
          <a:bodyPr>
            <a:normAutofit fontScale="40000" lnSpcReduction="20000"/>
          </a:bodyPr>
          <a:lstStyle/>
          <a:p>
            <a:pPr algn="l"/>
            <a:endParaRPr lang="en-US" sz="1800" b="0" i="0" u="none" strike="noStrike" baseline="0" dirty="0">
              <a:solidFill>
                <a:srgbClr val="000000"/>
              </a:solidFill>
              <a:latin typeface="Calibri" panose="020F0502020204030204" pitchFamily="34" charset="0"/>
            </a:endParaRPr>
          </a:p>
          <a:p>
            <a:pPr marL="457200" lvl="1" indent="0" algn="just">
              <a:lnSpc>
                <a:spcPct val="170000"/>
              </a:lnSpc>
              <a:buNone/>
            </a:pPr>
            <a:r>
              <a:rPr lang="en-US" sz="4900" b="0" i="0" u="none" strike="noStrike" baseline="0" dirty="0">
                <a:solidFill>
                  <a:schemeClr val="tx1"/>
                </a:solidFill>
                <a:latin typeface="Arial Nova" panose="020B0504020202020204" pitchFamily="34" charset="0"/>
              </a:rPr>
              <a:t>No marketing effort is being made in the dealership for the service area. With the goal of attracting and retaining more customers </a:t>
            </a:r>
            <a:r>
              <a:rPr lang="en-US" sz="4900" dirty="0">
                <a:solidFill>
                  <a:schemeClr val="tx1"/>
                </a:solidFill>
                <a:latin typeface="Arial Nova" panose="020B0504020202020204" pitchFamily="34" charset="0"/>
              </a:rPr>
              <a:t>in</a:t>
            </a:r>
            <a:r>
              <a:rPr lang="en-US" sz="4900" b="0" i="0" u="none" strike="noStrike" baseline="0" dirty="0">
                <a:solidFill>
                  <a:schemeClr val="tx1"/>
                </a:solidFill>
                <a:latin typeface="Arial Nova" panose="020B0504020202020204" pitchFamily="34" charset="0"/>
              </a:rPr>
              <a:t> our service department, we are going to use Auto Point</a:t>
            </a:r>
            <a:r>
              <a:rPr lang="en-US" sz="4900" dirty="0">
                <a:solidFill>
                  <a:schemeClr val="tx1"/>
                </a:solidFill>
                <a:latin typeface="Arial Nova" panose="020B0504020202020204" pitchFamily="34" charset="0"/>
              </a:rPr>
              <a:t>, </a:t>
            </a:r>
            <a:r>
              <a:rPr lang="en-US" sz="4900" b="0" i="0" u="none" strike="noStrike" baseline="0" dirty="0">
                <a:solidFill>
                  <a:schemeClr val="tx1"/>
                </a:solidFill>
                <a:latin typeface="Arial Nova" panose="020B0504020202020204" pitchFamily="34" charset="0"/>
              </a:rPr>
              <a:t>a digital marketing software to develop advertising campaigns to reach customers who need service or maintenance for their vehicles. Through this software we will run social media advertising, search engine marketing and e-mail marketing to reach potential customers.</a:t>
            </a:r>
          </a:p>
          <a:p>
            <a:pPr marL="457200" lvl="1" indent="0">
              <a:buNone/>
            </a:pPr>
            <a:endParaRPr lang="en-US" dirty="0">
              <a:solidFill>
                <a:schemeClr val="tx1"/>
              </a:solidFill>
              <a:latin typeface="Calibri" panose="020F0502020204030204" pitchFamily="34" charset="0"/>
            </a:endParaRPr>
          </a:p>
          <a:p>
            <a:pPr marL="457200" lvl="1" indent="0">
              <a:buNone/>
            </a:pPr>
            <a:endParaRPr lang="en-US" b="0" i="0" u="none" strike="noStrike" baseline="0" dirty="0">
              <a:solidFill>
                <a:schemeClr val="tx1"/>
              </a:solidFill>
              <a:latin typeface="Calibri" panose="020F0502020204030204" pitchFamily="34" charset="0"/>
            </a:endParaRPr>
          </a:p>
          <a:p>
            <a:pPr lvl="1">
              <a:buFont typeface="Wingdings" panose="05000000000000000000" pitchFamily="2" charset="2"/>
              <a:buChar char="§"/>
            </a:pPr>
            <a:endParaRPr lang="en-US" b="0" i="0" u="none" strike="noStrike" baseline="0" dirty="0">
              <a:solidFill>
                <a:schemeClr val="tx1"/>
              </a:solidFill>
              <a:latin typeface="Calibri" panose="020F0502020204030204" pitchFamily="34" charset="0"/>
            </a:endParaRPr>
          </a:p>
          <a:p>
            <a:pPr lvl="1">
              <a:buFont typeface="Wingdings" panose="05000000000000000000" pitchFamily="2" charset="2"/>
              <a:buChar char="§"/>
            </a:pPr>
            <a:r>
              <a:rPr lang="en-US" b="0" i="0" u="none" strike="noStrike" baseline="0" dirty="0">
                <a:solidFill>
                  <a:schemeClr val="tx1"/>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i="0" u="none" strike="noStrike" baseline="0" dirty="0">
                <a:solidFill>
                  <a:srgbClr val="221E1F"/>
                </a:solidFill>
                <a:latin typeface="Arial Nova" panose="020B050402020202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85245" y="2215620"/>
            <a:ext cx="4185623" cy="3945035"/>
          </a:xfrm>
        </p:spPr>
        <p:txBody>
          <a:bodyPr>
            <a:normAutofit/>
          </a:bodyPr>
          <a:lstStyle/>
          <a:p>
            <a:pPr marL="0" indent="0" algn="just">
              <a:lnSpc>
                <a:spcPct val="150000"/>
              </a:lnSpc>
              <a:buNone/>
            </a:pPr>
            <a:r>
              <a:rPr lang="en-US" sz="1800" b="0" i="0" u="none" strike="noStrike" baseline="0" dirty="0">
                <a:solidFill>
                  <a:srgbClr val="000000"/>
                </a:solidFill>
                <a:latin typeface="Arial Nova" panose="020B0504020202020204" pitchFamily="34" charset="0"/>
              </a:rPr>
              <a:t>We pay technicians a base salary </a:t>
            </a:r>
            <a:r>
              <a:rPr lang="en-US" dirty="0">
                <a:solidFill>
                  <a:srgbClr val="000000"/>
                </a:solidFill>
                <a:latin typeface="Arial Nova" panose="020B0504020202020204" pitchFamily="34" charset="0"/>
              </a:rPr>
              <a:t>based on</a:t>
            </a:r>
            <a:r>
              <a:rPr lang="en-US" sz="1800" b="0" i="0" u="none" strike="noStrike" baseline="0" dirty="0">
                <a:solidFill>
                  <a:srgbClr val="000000"/>
                </a:solidFill>
                <a:latin typeface="Arial Nova" panose="020B0504020202020204" pitchFamily="34" charset="0"/>
              </a:rPr>
              <a:t> industry standards and include a tiered commission pay plan based in productivity. We want to keep this gross % of sales and keep the  price labor at what it’s realistically worth.    </a:t>
            </a:r>
          </a:p>
        </p:txBody>
      </p:sp>
      <p:graphicFrame>
        <p:nvGraphicFramePr>
          <p:cNvPr id="4" name="Object 3">
            <a:extLst>
              <a:ext uri="{FF2B5EF4-FFF2-40B4-BE49-F238E27FC236}">
                <a16:creationId xmlns:a16="http://schemas.microsoft.com/office/drawing/2014/main" id="{E5EAEC28-B504-66F8-6A5E-8CBEBB2FDE0D}"/>
              </a:ext>
            </a:extLst>
          </p:cNvPr>
          <p:cNvGraphicFramePr>
            <a:graphicFrameLocks noChangeAspect="1"/>
          </p:cNvGraphicFramePr>
          <p:nvPr>
            <p:extLst>
              <p:ext uri="{D42A27DB-BD31-4B8C-83A1-F6EECF244321}">
                <p14:modId xmlns:p14="http://schemas.microsoft.com/office/powerpoint/2010/main" val="2761743920"/>
              </p:ext>
            </p:extLst>
          </p:nvPr>
        </p:nvGraphicFramePr>
        <p:xfrm>
          <a:off x="5127921" y="2916000"/>
          <a:ext cx="5200650" cy="2800350"/>
        </p:xfrm>
        <a:graphic>
          <a:graphicData uri="http://schemas.openxmlformats.org/presentationml/2006/ole">
            <mc:AlternateContent xmlns:mc="http://schemas.openxmlformats.org/markup-compatibility/2006">
              <mc:Choice xmlns:v="urn:schemas-microsoft-com:vml" Requires="v">
                <p:oleObj name="Worksheet" r:id="rId2" imgW="5200554" imgH="2800521" progId="Excel.Sheet.12">
                  <p:embed/>
                </p:oleObj>
              </mc:Choice>
              <mc:Fallback>
                <p:oleObj name="Worksheet" r:id="rId2" imgW="5200554" imgH="2800521" progId="Excel.Sheet.12">
                  <p:embed/>
                  <p:pic>
                    <p:nvPicPr>
                      <p:cNvPr id="0" name=""/>
                      <p:cNvPicPr/>
                      <p:nvPr/>
                    </p:nvPicPr>
                    <p:blipFill>
                      <a:blip r:embed="rId3"/>
                      <a:stretch>
                        <a:fillRect/>
                      </a:stretch>
                    </p:blipFill>
                    <p:spPr>
                      <a:xfrm>
                        <a:off x="5127921" y="2916000"/>
                        <a:ext cx="5200650" cy="2800350"/>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i="0" u="none" strike="noStrike" baseline="0" dirty="0">
                <a:solidFill>
                  <a:srgbClr val="221E1F"/>
                </a:solidFill>
                <a:latin typeface="Arial Nova" panose="020B050402020202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lgn="just">
              <a:lnSpc>
                <a:spcPct val="150000"/>
              </a:lnSpc>
              <a:buNone/>
            </a:pPr>
            <a:r>
              <a:rPr lang="en-US" dirty="0">
                <a:solidFill>
                  <a:srgbClr val="000000"/>
                </a:solidFill>
                <a:latin typeface="Arial Nova" panose="020B0504020202020204" pitchFamily="34" charset="0"/>
              </a:rPr>
              <a:t>Selling expenses are over the 45-50% of the gross, fixed expenses are over the 25-30% of the gross, we need to concentrate on lowering expenses and then increase service area sales to achieve our best net profit.    </a:t>
            </a:r>
            <a:endParaRPr lang="en-US" sz="1800" b="0" i="0" u="none" strike="noStrike" baseline="0" dirty="0">
              <a:solidFill>
                <a:srgbClr val="000000"/>
              </a:solidFill>
              <a:latin typeface="Arial Nova" panose="020B0504020202020204" pitchFamily="34" charset="0"/>
            </a:endParaRPr>
          </a:p>
          <a:p>
            <a:endParaRPr lang="en-US" dirty="0"/>
          </a:p>
        </p:txBody>
      </p:sp>
      <p:graphicFrame>
        <p:nvGraphicFramePr>
          <p:cNvPr id="4" name="Object 3">
            <a:extLst>
              <a:ext uri="{FF2B5EF4-FFF2-40B4-BE49-F238E27FC236}">
                <a16:creationId xmlns:a16="http://schemas.microsoft.com/office/drawing/2014/main" id="{C5A6869F-BE15-9ED0-324C-ACA6632FE59C}"/>
              </a:ext>
            </a:extLst>
          </p:cNvPr>
          <p:cNvGraphicFramePr>
            <a:graphicFrameLocks noChangeAspect="1"/>
          </p:cNvGraphicFramePr>
          <p:nvPr>
            <p:extLst>
              <p:ext uri="{D42A27DB-BD31-4B8C-83A1-F6EECF244321}">
                <p14:modId xmlns:p14="http://schemas.microsoft.com/office/powerpoint/2010/main" val="1435630255"/>
              </p:ext>
            </p:extLst>
          </p:nvPr>
        </p:nvGraphicFramePr>
        <p:xfrm>
          <a:off x="6026521" y="2605550"/>
          <a:ext cx="3762375" cy="2990850"/>
        </p:xfrm>
        <a:graphic>
          <a:graphicData uri="http://schemas.openxmlformats.org/presentationml/2006/ole">
            <mc:AlternateContent xmlns:mc="http://schemas.openxmlformats.org/markup-compatibility/2006">
              <mc:Choice xmlns:v="urn:schemas-microsoft-com:vml" Requires="v">
                <p:oleObj name="Worksheet" r:id="rId2" imgW="3762487" imgH="2990907" progId="Excel.Sheet.12">
                  <p:embed/>
                </p:oleObj>
              </mc:Choice>
              <mc:Fallback>
                <p:oleObj name="Worksheet" r:id="rId2" imgW="3762487" imgH="2990907" progId="Excel.Sheet.12">
                  <p:embed/>
                  <p:pic>
                    <p:nvPicPr>
                      <p:cNvPr id="0" name=""/>
                      <p:cNvPicPr/>
                      <p:nvPr/>
                    </p:nvPicPr>
                    <p:blipFill>
                      <a:blip r:embed="rId3"/>
                      <a:stretch>
                        <a:fillRect/>
                      </a:stretch>
                    </p:blipFill>
                    <p:spPr>
                      <a:xfrm>
                        <a:off x="6026521" y="2605550"/>
                        <a:ext cx="3762375" cy="2990850"/>
                      </a:xfrm>
                      <a:prstGeom prst="rect">
                        <a:avLst/>
                      </a:prstGeom>
                    </p:spPr>
                  </p:pic>
                </p:oleObj>
              </mc:Fallback>
            </mc:AlternateContent>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i="0" u="none" strike="noStrike" baseline="0" dirty="0">
                <a:solidFill>
                  <a:srgbClr val="221E1F"/>
                </a:solidFill>
                <a:latin typeface="Arial Nova" panose="020B0504020202020204" pitchFamily="34" charset="0"/>
              </a:rPr>
              <a:t>Productivity</a:t>
            </a:r>
            <a:br>
              <a:rPr lang="en-US" sz="1800" b="0" i="0" u="none" strike="noStrike" baseline="0" dirty="0">
                <a:solidFill>
                  <a:srgbClr val="221E1F"/>
                </a:solidFill>
                <a:latin typeface="Arial Nova" panose="020B0504020202020204" pitchFamily="34" charset="0"/>
              </a:rPr>
            </a:br>
            <a:br>
              <a:rPr lang="en-US" sz="1800" b="0" i="0" u="none" strike="noStrike" baseline="0" dirty="0">
                <a:solidFill>
                  <a:srgbClr val="221E1F"/>
                </a:solidFill>
                <a:latin typeface="Arial Nova" panose="020B050402020202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12081" y="1925874"/>
            <a:ext cx="4184035" cy="3880772"/>
          </a:xfrm>
        </p:spPr>
        <p:txBody>
          <a:bodyPr/>
          <a:lstStyle/>
          <a:p>
            <a:pPr marL="0" indent="0" algn="just">
              <a:lnSpc>
                <a:spcPct val="150000"/>
              </a:lnSpc>
              <a:buNone/>
            </a:pPr>
            <a:r>
              <a:rPr lang="en-US" dirty="0">
                <a:solidFill>
                  <a:srgbClr val="000000"/>
                </a:solidFill>
                <a:latin typeface="Arial Nova" panose="020B0504020202020204" pitchFamily="34" charset="0"/>
              </a:rPr>
              <a:t>A</a:t>
            </a:r>
            <a:r>
              <a:rPr lang="en-US" sz="1800" b="0" i="0" u="none" strike="noStrike" baseline="0" dirty="0">
                <a:solidFill>
                  <a:srgbClr val="000000"/>
                </a:solidFill>
                <a:latin typeface="Arial Nova" panose="020B0504020202020204" pitchFamily="34" charset="0"/>
              </a:rPr>
              <a:t>ctual technicians' proficiency is significantly low. We need to work with time clock discipline and educating our least efficient technicians and work with our under-motivated, higher-skilled technicians to maximize their performance and achieve a total shop performance level of 125% flat rate hours vs available hours. </a:t>
            </a:r>
          </a:p>
          <a:p>
            <a:pPr marL="0" indent="0">
              <a:buNone/>
            </a:pPr>
            <a:endParaRPr lang="en-US" dirty="0"/>
          </a:p>
        </p:txBody>
      </p:sp>
      <p:graphicFrame>
        <p:nvGraphicFramePr>
          <p:cNvPr id="4" name="Object 3">
            <a:extLst>
              <a:ext uri="{FF2B5EF4-FFF2-40B4-BE49-F238E27FC236}">
                <a16:creationId xmlns:a16="http://schemas.microsoft.com/office/drawing/2014/main" id="{DABDAA4E-86C4-B5AA-1C27-1289237EE187}"/>
              </a:ext>
            </a:extLst>
          </p:cNvPr>
          <p:cNvGraphicFramePr>
            <a:graphicFrameLocks noChangeAspect="1"/>
          </p:cNvGraphicFramePr>
          <p:nvPr>
            <p:extLst>
              <p:ext uri="{D42A27DB-BD31-4B8C-83A1-F6EECF244321}">
                <p14:modId xmlns:p14="http://schemas.microsoft.com/office/powerpoint/2010/main" val="778988336"/>
              </p:ext>
            </p:extLst>
          </p:nvPr>
        </p:nvGraphicFramePr>
        <p:xfrm>
          <a:off x="4742426" y="1501433"/>
          <a:ext cx="5931857" cy="4746967"/>
        </p:xfrm>
        <a:graphic>
          <a:graphicData uri="http://schemas.openxmlformats.org/presentationml/2006/ole">
            <mc:AlternateContent xmlns:mc="http://schemas.openxmlformats.org/markup-compatibility/2006">
              <mc:Choice xmlns:v="urn:schemas-microsoft-com:vml" Requires="v">
                <p:oleObj name="Worksheet" r:id="rId2" imgW="7629477" imgH="6105411" progId="Excel.Sheet.12">
                  <p:embed/>
                </p:oleObj>
              </mc:Choice>
              <mc:Fallback>
                <p:oleObj name="Worksheet" r:id="rId2" imgW="7629477" imgH="6105411" progId="Excel.Sheet.12">
                  <p:embed/>
                  <p:pic>
                    <p:nvPicPr>
                      <p:cNvPr id="0" name=""/>
                      <p:cNvPicPr/>
                      <p:nvPr/>
                    </p:nvPicPr>
                    <p:blipFill>
                      <a:blip r:embed="rId3"/>
                      <a:stretch>
                        <a:fillRect/>
                      </a:stretch>
                    </p:blipFill>
                    <p:spPr>
                      <a:xfrm>
                        <a:off x="4742426" y="1501433"/>
                        <a:ext cx="5931857" cy="4746967"/>
                      </a:xfrm>
                      <a:prstGeom prst="rect">
                        <a:avLst/>
                      </a:prstGeom>
                    </p:spPr>
                  </p:pic>
                </p:oleObj>
              </mc:Fallback>
            </mc:AlternateContent>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i="0" u="none" strike="noStrike" baseline="0" dirty="0">
                <a:solidFill>
                  <a:srgbClr val="221E1F"/>
                </a:solidFill>
                <a:latin typeface="Arial Nova" panose="020B0504020202020204" pitchFamily="34" charset="0"/>
              </a:rPr>
              <a:t>Facility</a:t>
            </a:r>
            <a:br>
              <a:rPr lang="en-US" sz="1800" i="0" u="none" strike="noStrike" baseline="0" dirty="0">
                <a:solidFill>
                  <a:srgbClr val="221E1F"/>
                </a:solidFill>
                <a:latin typeface="Arial Nova" panose="020B050402020202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lgn="just">
              <a:lnSpc>
                <a:spcPct val="150000"/>
              </a:lnSpc>
              <a:buNone/>
            </a:pPr>
            <a:r>
              <a:rPr lang="en-US" sz="1800" b="0" i="0" u="none" strike="noStrike" baseline="0" dirty="0">
                <a:solidFill>
                  <a:srgbClr val="000000"/>
                </a:solidFill>
                <a:latin typeface="Arial Nova" panose="020B0504020202020204" pitchFamily="34" charset="0"/>
              </a:rPr>
              <a:t>Actual facility utilization is significantly low vs NADA guide. </a:t>
            </a:r>
            <a:r>
              <a:rPr lang="en-US" dirty="0">
                <a:solidFill>
                  <a:srgbClr val="000000"/>
                </a:solidFill>
                <a:latin typeface="Arial Nova" panose="020B0504020202020204" pitchFamily="34" charset="0"/>
              </a:rPr>
              <a:t>Overall technicians’ proficiency and productivity are below guides, before we go and hire any additional technicians, we should address unsold time issues. Streamline service area processes and eliminate inefficiencies.  </a:t>
            </a:r>
            <a:endParaRPr lang="en-US" sz="1800" b="0" i="0" u="none" strike="noStrike" baseline="0" dirty="0">
              <a:solidFill>
                <a:srgbClr val="000000"/>
              </a:solidFill>
              <a:latin typeface="Arial Nova" panose="020B0504020202020204" pitchFamily="34" charset="0"/>
            </a:endParaRPr>
          </a:p>
          <a:p>
            <a:endParaRPr lang="en-US" dirty="0"/>
          </a:p>
        </p:txBody>
      </p:sp>
      <p:graphicFrame>
        <p:nvGraphicFramePr>
          <p:cNvPr id="4" name="Object 3">
            <a:extLst>
              <a:ext uri="{FF2B5EF4-FFF2-40B4-BE49-F238E27FC236}">
                <a16:creationId xmlns:a16="http://schemas.microsoft.com/office/drawing/2014/main" id="{5E021E37-85F3-C7C0-CFCC-F9146DD4FA01}"/>
              </a:ext>
            </a:extLst>
          </p:cNvPr>
          <p:cNvGraphicFramePr>
            <a:graphicFrameLocks noChangeAspect="1"/>
          </p:cNvGraphicFramePr>
          <p:nvPr>
            <p:extLst>
              <p:ext uri="{D42A27DB-BD31-4B8C-83A1-F6EECF244321}">
                <p14:modId xmlns:p14="http://schemas.microsoft.com/office/powerpoint/2010/main" val="2686358131"/>
              </p:ext>
            </p:extLst>
          </p:nvPr>
        </p:nvGraphicFramePr>
        <p:xfrm>
          <a:off x="6222496" y="2047534"/>
          <a:ext cx="3524250" cy="4400550"/>
        </p:xfrm>
        <a:graphic>
          <a:graphicData uri="http://schemas.openxmlformats.org/presentationml/2006/ole">
            <mc:AlternateContent xmlns:mc="http://schemas.openxmlformats.org/markup-compatibility/2006">
              <mc:Choice xmlns:v="urn:schemas-microsoft-com:vml" Requires="v">
                <p:oleObj name="Worksheet" r:id="rId2" imgW="3524282" imgH="4400379" progId="Excel.Sheet.12">
                  <p:embed/>
                </p:oleObj>
              </mc:Choice>
              <mc:Fallback>
                <p:oleObj name="Worksheet" r:id="rId2" imgW="3524282" imgH="4400379" progId="Excel.Sheet.12">
                  <p:embed/>
                  <p:pic>
                    <p:nvPicPr>
                      <p:cNvPr id="0" name=""/>
                      <p:cNvPicPr/>
                      <p:nvPr/>
                    </p:nvPicPr>
                    <p:blipFill>
                      <a:blip r:embed="rId3"/>
                      <a:stretch>
                        <a:fillRect/>
                      </a:stretch>
                    </p:blipFill>
                    <p:spPr>
                      <a:xfrm>
                        <a:off x="6222496" y="2047534"/>
                        <a:ext cx="3524250" cy="4400550"/>
                      </a:xfrm>
                      <a:prstGeom prst="rect">
                        <a:avLst/>
                      </a:prstGeom>
                    </p:spPr>
                  </p:pic>
                </p:oleObj>
              </mc:Fallback>
            </mc:AlternateContent>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latin typeface="Arial Nova" panose="020B0504020202020204" pitchFamily="34" charset="0"/>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pPr marL="0" indent="0" algn="just">
              <a:lnSpc>
                <a:spcPct val="150000"/>
              </a:lnSpc>
              <a:buNone/>
            </a:pPr>
            <a:r>
              <a:rPr lang="en-US" dirty="0">
                <a:latin typeface="Arial Nova" panose="020B0504020202020204" pitchFamily="34" charset="0"/>
              </a:rPr>
              <a:t>After the analysis we could find that FRH per RO is currently meet the NADA guides. </a:t>
            </a:r>
          </a:p>
          <a:p>
            <a:pPr marL="0" indent="0" algn="just">
              <a:lnSpc>
                <a:spcPct val="150000"/>
              </a:lnSpc>
              <a:buNone/>
            </a:pPr>
            <a:r>
              <a:rPr lang="en-US" dirty="0">
                <a:latin typeface="Arial Nova" panose="020B0504020202020204" pitchFamily="34" charset="0"/>
              </a:rPr>
              <a:t>With a 91% one item RO’s we are leaving a lot of additional sales on the table. </a:t>
            </a:r>
          </a:p>
          <a:p>
            <a:pPr marL="0" indent="0" algn="just">
              <a:lnSpc>
                <a:spcPct val="150000"/>
              </a:lnSpc>
              <a:buNone/>
            </a:pPr>
            <a:r>
              <a:rPr lang="en-US" dirty="0">
                <a:latin typeface="Arial Nova" panose="020B0504020202020204" pitchFamily="34" charset="0"/>
              </a:rPr>
              <a:t>Actual work mix near compared to NADA guides, 60% competitive &amp; maintenance and 40% repair.</a:t>
            </a:r>
          </a:p>
          <a:p>
            <a:pPr marL="0" indent="0">
              <a:buNone/>
            </a:pPr>
            <a:endParaRPr lang="en-US" dirty="0">
              <a:latin typeface="Arial Nova" panose="020B0504020202020204" pitchFamily="34" charset="0"/>
            </a:endParaRPr>
          </a:p>
          <a:p>
            <a:pPr marL="0" indent="0">
              <a:buNone/>
            </a:pPr>
            <a:endParaRPr lang="en-US" dirty="0"/>
          </a:p>
        </p:txBody>
      </p:sp>
      <p:pic>
        <p:nvPicPr>
          <p:cNvPr id="16" name="Content Placeholder 15">
            <a:extLst>
              <a:ext uri="{FF2B5EF4-FFF2-40B4-BE49-F238E27FC236}">
                <a16:creationId xmlns:a16="http://schemas.microsoft.com/office/drawing/2014/main" id="{64C06644-DE34-DD65-31E1-6143E40430D0}"/>
              </a:ext>
            </a:extLst>
          </p:cNvPr>
          <p:cNvPicPr>
            <a:picLocks noGrp="1" noChangeAspect="1"/>
          </p:cNvPicPr>
          <p:nvPr>
            <p:ph sz="half" idx="2"/>
          </p:nvPr>
        </p:nvPicPr>
        <p:blipFill>
          <a:blip r:embed="rId2"/>
          <a:stretch>
            <a:fillRect/>
          </a:stretch>
        </p:blipFill>
        <p:spPr>
          <a:xfrm>
            <a:off x="5585180" y="1666648"/>
            <a:ext cx="5216703" cy="458175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rial Nova" panose="020B0504020202020204" pitchFamily="34" charset="0"/>
              </a:rPr>
              <a:t>SWOT Analysis -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latin typeface="Arial Nova" panose="020B0504020202020204" pitchFamily="34" charset="0"/>
              </a:rPr>
              <a:t>Strengths</a:t>
            </a:r>
          </a:p>
          <a:p>
            <a:pPr>
              <a:buClrTx/>
              <a:buFont typeface="+mj-lt"/>
              <a:buAutoNum type="arabicPeriod"/>
            </a:pPr>
            <a:r>
              <a:rPr lang="en-US" dirty="0">
                <a:latin typeface="Arial Nova" panose="020B0504020202020204" pitchFamily="34" charset="0"/>
              </a:rPr>
              <a:t>Certified and skilled technicians.	</a:t>
            </a:r>
          </a:p>
          <a:p>
            <a:pPr>
              <a:buClrTx/>
              <a:buFont typeface="+mj-lt"/>
              <a:buAutoNum type="arabicPeriod"/>
            </a:pPr>
            <a:r>
              <a:rPr lang="en-US" dirty="0">
                <a:latin typeface="Arial Nova" panose="020B0504020202020204" pitchFamily="34" charset="0"/>
              </a:rPr>
              <a:t>Convenient facilities with strategic location and easy access.</a:t>
            </a:r>
          </a:p>
          <a:p>
            <a:pPr>
              <a:buClrTx/>
              <a:buFont typeface="+mj-lt"/>
              <a:buAutoNum type="arabicPeriod"/>
            </a:pPr>
            <a:r>
              <a:rPr lang="en-US" dirty="0">
                <a:latin typeface="Arial Nova" panose="020B0504020202020204" pitchFamily="34" charset="0"/>
              </a:rPr>
              <a:t>Quick Lube Express Speed Bay available.</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latin typeface="Arial Nova" panose="020B0504020202020204" pitchFamily="34" charset="0"/>
              </a:rPr>
              <a:t>SWOT Analysis -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latin typeface="Arial Nova" panose="020B0504020202020204" pitchFamily="34" charset="0"/>
              </a:rPr>
              <a:t>Weaknesses</a:t>
            </a:r>
          </a:p>
          <a:p>
            <a:pPr algn="just">
              <a:buClrTx/>
              <a:buFont typeface="+mj-lt"/>
              <a:buAutoNum type="arabicPeriod"/>
            </a:pPr>
            <a:r>
              <a:rPr lang="en-US" dirty="0">
                <a:latin typeface="Arial Nova" panose="020B0504020202020204" pitchFamily="34" charset="0"/>
              </a:rPr>
              <a:t>Lacking in certain specialized services, ex. wheel alignment, and brakes discs cutting.</a:t>
            </a:r>
          </a:p>
          <a:p>
            <a:pPr algn="just">
              <a:buClrTx/>
              <a:buFont typeface="+mj-lt"/>
              <a:buAutoNum type="arabicPeriod"/>
            </a:pPr>
            <a:r>
              <a:rPr lang="en-US" dirty="0">
                <a:latin typeface="Arial Nova" panose="020B0504020202020204" pitchFamily="34" charset="0"/>
              </a:rPr>
              <a:t>Delays in service appointments scheduling.</a:t>
            </a:r>
          </a:p>
          <a:p>
            <a:pPr algn="just">
              <a:buClrTx/>
              <a:buFont typeface="+mj-lt"/>
              <a:buAutoNum type="arabicPeriod"/>
            </a:pPr>
            <a:r>
              <a:rPr lang="en-US" dirty="0">
                <a:latin typeface="Arial Nova" panose="020B0504020202020204" pitchFamily="34" charset="0"/>
              </a:rPr>
              <a:t>Extended repair times due to delays or shortages in parts, this causes customers the inconvenience of return visits for repairs involving special orders.</a:t>
            </a:r>
          </a:p>
          <a:p>
            <a:pPr algn="just">
              <a:buClrTx/>
              <a:buFont typeface="+mj-lt"/>
              <a:buAutoNum type="arabicPeriod"/>
            </a:pPr>
            <a:r>
              <a:rPr lang="en-US" dirty="0">
                <a:latin typeface="Arial Nova" panose="020B0504020202020204" pitchFamily="34" charset="0"/>
              </a:rPr>
              <a:t>No aggressive marketing for the service department.</a:t>
            </a:r>
          </a:p>
          <a:p>
            <a:pPr algn="just">
              <a:buClrTx/>
              <a:buFont typeface="+mj-lt"/>
              <a:buAutoNum type="arabicPeriod"/>
            </a:pPr>
            <a:r>
              <a:rPr lang="en-US" dirty="0">
                <a:latin typeface="Arial Nova" panose="020B0504020202020204" pitchFamily="34" charset="0"/>
              </a:rPr>
              <a:t>No accessories or parts display board in the parts front counter.</a:t>
            </a:r>
          </a:p>
          <a:p>
            <a:pPr algn="just">
              <a:buClrTx/>
              <a:buFont typeface="+mj-lt"/>
              <a:buAutoNum type="arabicPeriod"/>
            </a:pPr>
            <a:r>
              <a:rPr lang="en-US" dirty="0">
                <a:latin typeface="Arial Nova" panose="020B0504020202020204" pitchFamily="34" charset="0"/>
              </a:rPr>
              <a:t>No non-dealer competitive pricing board in the service drive.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Parallax</Template>
  <TotalTime>1914</TotalTime>
  <Words>1034</Words>
  <Application>Microsoft Office PowerPoint</Application>
  <PresentationFormat>Widescreen</PresentationFormat>
  <Paragraphs>106</Paragraphs>
  <Slides>16</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4" baseType="lpstr">
      <vt:lpstr>Arial</vt:lpstr>
      <vt:lpstr>Arial Nova</vt:lpstr>
      <vt:lpstr>Calibri</vt:lpstr>
      <vt:lpstr>Trebuchet MS</vt:lpstr>
      <vt:lpstr>Wingdings</vt:lpstr>
      <vt:lpstr>Wingdings 3</vt:lpstr>
      <vt:lpstr>Facet</vt:lpstr>
      <vt:lpstr>Worksheet</vt:lpstr>
      <vt:lpstr>NADA Service Homework </vt:lpstr>
      <vt:lpstr>   Marketing </vt:lpstr>
      <vt:lpstr>  Analyze Cost of Labor   </vt:lpstr>
      <vt:lpstr> Changes in Expense Structure    </vt:lpstr>
      <vt:lpstr> Productivity   </vt:lpstr>
      <vt:lpstr> Facility   </vt:lpstr>
      <vt:lpstr>Repair order analysis</vt:lpstr>
      <vt:lpstr>SWOT Analysis - Strengths </vt:lpstr>
      <vt:lpstr>SWOT Analysis - Weaknesses</vt:lpstr>
      <vt:lpstr>SWOT Analysis - Opportunities</vt:lpstr>
      <vt:lpstr>SWOT Analysis - Threats</vt:lpstr>
      <vt:lpstr>SWOT Analysis - Objectives</vt:lpstr>
      <vt:lpstr>SWOT Analysis - Strategies</vt:lpstr>
      <vt:lpstr>SWOT Analysis - Tactics</vt:lpstr>
      <vt:lpstr>SWOT Analysis -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Alfredo Rivera</cp:lastModifiedBy>
  <cp:revision>122</cp:revision>
  <cp:lastPrinted>2024-07-16T18:30:59Z</cp:lastPrinted>
  <dcterms:created xsi:type="dcterms:W3CDTF">2022-12-04T13:10:55Z</dcterms:created>
  <dcterms:modified xsi:type="dcterms:W3CDTF">2024-07-16T18:36:33Z</dcterms:modified>
</cp:coreProperties>
</file>