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38" autoAdjust="0"/>
    <p:restoredTop sz="94660"/>
  </p:normalViewPr>
  <p:slideViewPr>
    <p:cSldViewPr snapToGrid="0">
      <p:cViewPr>
        <p:scale>
          <a:sx n="100" d="100"/>
          <a:sy n="100" d="100"/>
        </p:scale>
        <p:origin x="336" y="31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Matt </a:t>
            </a:r>
            <a:r>
              <a:rPr lang="en-US" sz="3200" dirty="0" err="1"/>
              <a:t>Burne</a:t>
            </a:r>
            <a:r>
              <a:rPr lang="en-US" sz="3200" dirty="0"/>
              <a:t> Honda</a:t>
            </a:r>
          </a:p>
          <a:p>
            <a:pPr algn="ctr"/>
            <a:r>
              <a:rPr lang="en-US" sz="3200" dirty="0"/>
              <a:t>Nick </a:t>
            </a:r>
            <a:r>
              <a:rPr lang="en-US" sz="3200" dirty="0" err="1"/>
              <a:t>Burne</a:t>
            </a:r>
            <a:r>
              <a:rPr lang="en-US" sz="3200"/>
              <a:t> Fein</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Retaining customers with proper vehicles diagnostics on difficult vehicles</a:t>
            </a:r>
          </a:p>
          <a:p>
            <a:r>
              <a:rPr lang="en-US" dirty="0"/>
              <a:t>Retaining employees with our current business practices</a:t>
            </a:r>
          </a:p>
          <a:p>
            <a:r>
              <a:rPr lang="en-US" dirty="0"/>
              <a:t>With proper advisor training technician upsell should be easier ( all of our advisors are new hires )</a:t>
            </a:r>
          </a:p>
          <a:p>
            <a:r>
              <a:rPr lang="en-US" dirty="0"/>
              <a:t>Our many current open lifts can house more technicians </a:t>
            </a:r>
          </a:p>
          <a:p>
            <a:r>
              <a:rPr lang="en-US" dirty="0"/>
              <a:t>Our new building can help resolve our problems in our current facility that is struggling to keep up with the line up of vehicles we sell ( lifts are old and stalling out, cars scrape going into the shop and coming out, lifts space were designed when cars were not the current size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Full EV coming into line ups</a:t>
            </a:r>
          </a:p>
          <a:p>
            <a:r>
              <a:rPr lang="en-US" dirty="0"/>
              <a:t>Lack of technicians or even proper training for current ones who will need to work on the EV’s</a:t>
            </a:r>
          </a:p>
          <a:p>
            <a:r>
              <a:rPr lang="en-US" dirty="0"/>
              <a:t>Customers having unrealistic expectations </a:t>
            </a:r>
          </a:p>
          <a:p>
            <a:r>
              <a:rPr lang="en-US" dirty="0"/>
              <a:t>Current facility WILL NOT be able to service EV’s in a timely manner</a:t>
            </a:r>
          </a:p>
          <a:p>
            <a:r>
              <a:rPr lang="en-US" dirty="0"/>
              <a:t>Constant recalls</a:t>
            </a:r>
          </a:p>
          <a:p>
            <a:r>
              <a:rPr lang="en-US" dirty="0"/>
              <a:t>Back ordered parts bringing down dealership image </a:t>
            </a:r>
          </a:p>
          <a:p>
            <a:r>
              <a:rPr lang="en-US" dirty="0"/>
              <a:t>Much larger dealerships/automotive groups becoming the new standard</a:t>
            </a:r>
          </a:p>
          <a:p>
            <a:r>
              <a:rPr lang="en-US" dirty="0"/>
              <a:t>Darren</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The objective is to maintain the strengths of our dealership, including the positive cooperative working environment in addition to strong customer retention and positive community reputation. </a:t>
            </a:r>
          </a:p>
          <a:p>
            <a:r>
              <a:rPr lang="en-US" dirty="0"/>
              <a:t>In regards to weaknesses, strive to improve communication among employees as well as between employees and customers. Improve service scheduling and ways to improve the physical functionality of our current service department.</a:t>
            </a:r>
          </a:p>
          <a:p>
            <a:r>
              <a:rPr lang="en-US" dirty="0"/>
              <a:t>Additional opportunities include increasing the ability to upsell, increasing the amount of technicians, having more of our retail customers use our service department. </a:t>
            </a:r>
          </a:p>
          <a:p>
            <a:r>
              <a:rPr lang="en-US" dirty="0"/>
              <a:t>Threats to the service department can be addressed by being properly prepared for the EV transition and hiring more technicians.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In order to maintain the positive work environment we will continue to provide excellent benefits to our employees along with an open door policy. We do not micromanage and continue to be community orientated. </a:t>
            </a:r>
          </a:p>
          <a:p>
            <a:r>
              <a:rPr lang="en-US" dirty="0"/>
              <a:t>To improve communication we will encourage open door policy between employees and management. Customers will also be connected to management and or owners to resolve difficult situations. To address the scheduling issue we limit only 2 appointments per advisor. ( we have 5 advisors )</a:t>
            </a:r>
          </a:p>
          <a:p>
            <a:r>
              <a:rPr lang="en-US" dirty="0"/>
              <a:t>Increasing opportunities includes hiring more technicians, educating advisors on good upsell techniques, and requiring sales staff to explain the importance of using the service department when closing deals. </a:t>
            </a:r>
          </a:p>
          <a:p>
            <a:r>
              <a:rPr lang="en-US" dirty="0"/>
              <a:t>Threats can be addressed by training more EV technicians and updating equipment.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Maintain top level insurance coverage for employees, continue to match 401K at 3%, and meet with employees individually with input regarding the dealership keeping the lines of communication open. Also to asses them annually for performance. </a:t>
            </a:r>
          </a:p>
          <a:p>
            <a:r>
              <a:rPr lang="en-US" dirty="0"/>
              <a:t>To improve communication we will have weekly departmental informal lunches. Also, implement an anonymous suggestion box. </a:t>
            </a:r>
          </a:p>
          <a:p>
            <a:r>
              <a:rPr lang="en-US" dirty="0"/>
              <a:t>Running ads on indeed, through the local newspaper and on our LED board. Hire a service consultant to help train advisors in upselling etc. </a:t>
            </a:r>
          </a:p>
          <a:p>
            <a:r>
              <a:rPr lang="en-US" dirty="0"/>
              <a:t>Making sure all technicians get proper Honda EV training when its available.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78536016"/>
              </p:ext>
            </p:extLst>
          </p:nvPr>
        </p:nvGraphicFramePr>
        <p:xfrm>
          <a:off x="677334" y="1818624"/>
          <a:ext cx="9132492" cy="512064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90631">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90631">
                <a:tc>
                  <a:txBody>
                    <a:bodyPr/>
                    <a:lstStyle/>
                    <a:p>
                      <a:r>
                        <a:rPr lang="en-US" dirty="0"/>
                        <a:t>Hire 2 new technicians </a:t>
                      </a:r>
                    </a:p>
                  </a:txBody>
                  <a:tcPr/>
                </a:tc>
                <a:tc>
                  <a:txBody>
                    <a:bodyPr/>
                    <a:lstStyle/>
                    <a:p>
                      <a:r>
                        <a:rPr lang="en-US" dirty="0"/>
                        <a:t>Human resources/ Service Manager</a:t>
                      </a:r>
                    </a:p>
                  </a:txBody>
                  <a:tcPr/>
                </a:tc>
                <a:tc>
                  <a:txBody>
                    <a:bodyPr/>
                    <a:lstStyle/>
                    <a:p>
                      <a:r>
                        <a:rPr lang="en-US" dirty="0"/>
                        <a:t>By September 1st</a:t>
                      </a:r>
                    </a:p>
                  </a:txBody>
                  <a:tcPr/>
                </a:tc>
                <a:extLst>
                  <a:ext uri="{0D108BD9-81ED-4DB2-BD59-A6C34878D82A}">
                    <a16:rowId xmlns:a16="http://schemas.microsoft.com/office/drawing/2014/main" val="2400365483"/>
                  </a:ext>
                </a:extLst>
              </a:tr>
              <a:tr h="590631">
                <a:tc>
                  <a:txBody>
                    <a:bodyPr/>
                    <a:lstStyle/>
                    <a:p>
                      <a:r>
                        <a:rPr lang="en-US" dirty="0"/>
                        <a:t>Find a service consultant </a:t>
                      </a:r>
                    </a:p>
                  </a:txBody>
                  <a:tcPr/>
                </a:tc>
                <a:tc>
                  <a:txBody>
                    <a:bodyPr/>
                    <a:lstStyle/>
                    <a:p>
                      <a:r>
                        <a:rPr lang="en-US" dirty="0"/>
                        <a:t>Dealer Principal/ General Manager</a:t>
                      </a:r>
                    </a:p>
                  </a:txBody>
                  <a:tcPr/>
                </a:tc>
                <a:tc>
                  <a:txBody>
                    <a:bodyPr/>
                    <a:lstStyle/>
                    <a:p>
                      <a:r>
                        <a:rPr lang="en-US" dirty="0"/>
                        <a:t>Actively seeking</a:t>
                      </a:r>
                    </a:p>
                  </a:txBody>
                  <a:tcPr/>
                </a:tc>
                <a:extLst>
                  <a:ext uri="{0D108BD9-81ED-4DB2-BD59-A6C34878D82A}">
                    <a16:rowId xmlns:a16="http://schemas.microsoft.com/office/drawing/2014/main" val="107845787"/>
                  </a:ext>
                </a:extLst>
              </a:tr>
              <a:tr h="590631">
                <a:tc>
                  <a:txBody>
                    <a:bodyPr/>
                    <a:lstStyle/>
                    <a:p>
                      <a:r>
                        <a:rPr lang="en-US" dirty="0"/>
                        <a:t>Improve marketing</a:t>
                      </a:r>
                    </a:p>
                  </a:txBody>
                  <a:tcPr/>
                </a:tc>
                <a:tc>
                  <a:txBody>
                    <a:bodyPr/>
                    <a:lstStyle/>
                    <a:p>
                      <a:r>
                        <a:rPr lang="en-US" dirty="0"/>
                        <a:t>Service Manager/ General Manager</a:t>
                      </a:r>
                    </a:p>
                  </a:txBody>
                  <a:tcPr/>
                </a:tc>
                <a:tc>
                  <a:txBody>
                    <a:bodyPr/>
                    <a:lstStyle/>
                    <a:p>
                      <a:r>
                        <a:rPr lang="en-US" dirty="0"/>
                        <a:t>By October 1st</a:t>
                      </a:r>
                    </a:p>
                  </a:txBody>
                  <a:tcPr/>
                </a:tc>
                <a:extLst>
                  <a:ext uri="{0D108BD9-81ED-4DB2-BD59-A6C34878D82A}">
                    <a16:rowId xmlns:a16="http://schemas.microsoft.com/office/drawing/2014/main" val="1530126605"/>
                  </a:ext>
                </a:extLst>
              </a:tr>
              <a:tr h="590631">
                <a:tc>
                  <a:txBody>
                    <a:bodyPr/>
                    <a:lstStyle/>
                    <a:p>
                      <a:r>
                        <a:rPr lang="en-US" dirty="0"/>
                        <a:t>Technician EV training</a:t>
                      </a:r>
                    </a:p>
                  </a:txBody>
                  <a:tcPr/>
                </a:tc>
                <a:tc>
                  <a:txBody>
                    <a:bodyPr/>
                    <a:lstStyle/>
                    <a:p>
                      <a:r>
                        <a:rPr lang="en-US" dirty="0"/>
                        <a:t>Service Manager/ Dealer Principal</a:t>
                      </a:r>
                    </a:p>
                  </a:txBody>
                  <a:tcPr/>
                </a:tc>
                <a:tc>
                  <a:txBody>
                    <a:bodyPr/>
                    <a:lstStyle/>
                    <a:p>
                      <a:r>
                        <a:rPr lang="en-US" dirty="0"/>
                        <a:t>Waiting for American Honda</a:t>
                      </a:r>
                    </a:p>
                  </a:txBody>
                  <a:tcPr/>
                </a:tc>
                <a:extLst>
                  <a:ext uri="{0D108BD9-81ED-4DB2-BD59-A6C34878D82A}">
                    <a16:rowId xmlns:a16="http://schemas.microsoft.com/office/drawing/2014/main" val="1950345431"/>
                  </a:ext>
                </a:extLst>
              </a:tr>
              <a:tr h="843759">
                <a:tc>
                  <a:txBody>
                    <a:bodyPr/>
                    <a:lstStyle/>
                    <a:p>
                      <a:r>
                        <a:rPr lang="en-US" dirty="0"/>
                        <a:t>Manager check on “one line” RO’s</a:t>
                      </a:r>
                    </a:p>
                  </a:txBody>
                  <a:tcPr/>
                </a:tc>
                <a:tc>
                  <a:txBody>
                    <a:bodyPr/>
                    <a:lstStyle/>
                    <a:p>
                      <a:r>
                        <a:rPr lang="en-US" dirty="0"/>
                        <a:t>Service Manager</a:t>
                      </a:r>
                    </a:p>
                  </a:txBody>
                  <a:tcPr/>
                </a:tc>
                <a:tc>
                  <a:txBody>
                    <a:bodyPr/>
                    <a:lstStyle/>
                    <a:p>
                      <a:r>
                        <a:rPr lang="en-US" dirty="0"/>
                        <a:t>Actively started upon completion of the 100 RO analysis</a:t>
                      </a:r>
                    </a:p>
                  </a:txBody>
                  <a:tcPr/>
                </a:tc>
                <a:extLst>
                  <a:ext uri="{0D108BD9-81ED-4DB2-BD59-A6C34878D82A}">
                    <a16:rowId xmlns:a16="http://schemas.microsoft.com/office/drawing/2014/main" val="1960891333"/>
                  </a:ext>
                </a:extLst>
              </a:tr>
              <a:tr h="590631">
                <a:tc>
                  <a:txBody>
                    <a:bodyPr/>
                    <a:lstStyle/>
                    <a:p>
                      <a:r>
                        <a:rPr lang="en-US" dirty="0"/>
                        <a:t>Service manager training</a:t>
                      </a:r>
                    </a:p>
                  </a:txBody>
                  <a:tcPr/>
                </a:tc>
                <a:tc>
                  <a:txBody>
                    <a:bodyPr/>
                    <a:lstStyle/>
                    <a:p>
                      <a:r>
                        <a:rPr lang="en-US" dirty="0"/>
                        <a:t>Service Manager</a:t>
                      </a:r>
                    </a:p>
                  </a:txBody>
                  <a:tcPr/>
                </a:tc>
                <a:tc>
                  <a:txBody>
                    <a:bodyPr/>
                    <a:lstStyle/>
                    <a:p>
                      <a:r>
                        <a:rPr lang="en-US" dirty="0"/>
                        <a:t>Currently checking NADA availability </a:t>
                      </a:r>
                    </a:p>
                  </a:txBody>
                  <a:tcPr/>
                </a:tc>
                <a:extLst>
                  <a:ext uri="{0D108BD9-81ED-4DB2-BD59-A6C34878D82A}">
                    <a16:rowId xmlns:a16="http://schemas.microsoft.com/office/drawing/2014/main" val="4137224325"/>
                  </a:ext>
                </a:extLst>
              </a:tr>
              <a:tr h="337504">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Completing this project reinforced the materials that I learned while in class in June. My RO analysis alerted me to the fact that there is a conflict in the way that we calculate ELR versus the numbers that American Honda gives us. We have contacted our Honda rep for an explanation. The assignment also showed me how highly disproportionate our expenses are to our sales. The primary reason for this is the Dealer Principal’s choice to provide top notch benefits and compensation to employees. Another conclusion is that we are not utilizing our facility to its full potential. The facility is old and in need of updating. Also, we need to get back on track with effective marketing. Lastly I found it very enlightening to read employees input about the strengths, weaknesses, opportunities, and threats to the service department. </a:t>
            </a:r>
          </a:p>
          <a:p>
            <a:r>
              <a:rPr lang="en-US" dirty="0"/>
              <a:t>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Currently interviewing three (3) dig</a:t>
            </a:r>
            <a:r>
              <a:rPr lang="en-US" dirty="0">
                <a:solidFill>
                  <a:schemeClr val="tx1"/>
                </a:solidFill>
                <a:latin typeface="Calibri" panose="020F0502020204030204" pitchFamily="34" charset="0"/>
              </a:rPr>
              <a:t>ital agencies to assist with rebranding and sales post-covid. During the pandemic, we moved our marketing in-house due to limited inventory. </a:t>
            </a:r>
            <a:r>
              <a:rPr lang="en-US" sz="1800" b="0" i="0" u="none" strike="noStrike" baseline="0" dirty="0">
                <a:solidFill>
                  <a:schemeClr val="tx1"/>
                </a:solidFill>
                <a:latin typeface="Calibri" panose="020F0502020204030204" pitchFamily="34" charset="0"/>
              </a:rPr>
              <a:t> </a:t>
            </a:r>
          </a:p>
          <a:p>
            <a:r>
              <a:rPr lang="en-US" sz="1800" b="0" i="0" u="none" strike="noStrike" baseline="0" dirty="0">
                <a:solidFill>
                  <a:schemeClr val="tx1"/>
                </a:solidFill>
                <a:latin typeface="Calibri" panose="020F0502020204030204" pitchFamily="34" charset="0"/>
              </a:rPr>
              <a:t>Our goals are to redesign our website, adding more interactive components as well as </a:t>
            </a:r>
            <a:r>
              <a:rPr lang="en-US" dirty="0">
                <a:solidFill>
                  <a:schemeClr val="tx1"/>
                </a:solidFill>
                <a:latin typeface="Calibri" panose="020F0502020204030204" pitchFamily="34" charset="0"/>
              </a:rPr>
              <a:t>stepping up our digital platform to improve and increase our customer acquisition. </a:t>
            </a:r>
          </a:p>
          <a:p>
            <a:r>
              <a:rPr lang="en-US" dirty="0">
                <a:solidFill>
                  <a:schemeClr val="tx1"/>
                </a:solidFill>
                <a:latin typeface="Calibri" panose="020F0502020204030204" pitchFamily="34" charset="0"/>
              </a:rPr>
              <a:t>We will be contracting with a digital agency within the next month to move forward with our plans to increase our digital footprint.</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a:t>
            </a:r>
            <a:r>
              <a:rPr lang="en-US" dirty="0">
                <a:solidFill>
                  <a:schemeClr val="tx1"/>
                </a:solidFill>
                <a:latin typeface="Calibri" panose="020F0502020204030204" pitchFamily="34" charset="0"/>
              </a:rPr>
              <a:t>our</a:t>
            </a:r>
            <a:r>
              <a:rPr lang="en-US" sz="1800" b="0" i="0" u="none" strike="noStrike" baseline="0" dirty="0">
                <a:solidFill>
                  <a:schemeClr val="tx1"/>
                </a:solidFill>
                <a:latin typeface="Calibri" panose="020F0502020204030204" pitchFamily="34" charset="0"/>
              </a:rPr>
              <a:t> changes include assessing the analytics provided to us from the  digital agency w</a:t>
            </a:r>
            <a:r>
              <a:rPr lang="en-US" dirty="0">
                <a:solidFill>
                  <a:schemeClr val="tx1"/>
                </a:solidFill>
                <a:latin typeface="Calibri" panose="020F0502020204030204" pitchFamily="34" charset="0"/>
              </a:rPr>
              <a:t>e hire.</a:t>
            </a:r>
            <a:endParaRPr lang="en-US" sz="1800" b="0" i="0" u="none" strike="noStrike" baseline="0" dirty="0">
              <a:solidFill>
                <a:schemeClr val="tx1"/>
              </a:solidFill>
              <a:latin typeface="Calibri" panose="020F0502020204030204" pitchFamily="34" charset="0"/>
            </a:endParaRP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As a service department we analyze how close we are to the rates we have listed.</a:t>
            </a:r>
            <a:r>
              <a:rPr lang="en-US" sz="1800" b="0" i="0" u="none" strike="noStrike" baseline="0" dirty="0">
                <a:solidFill>
                  <a:srgbClr val="221E1F"/>
                </a:solidFill>
                <a:latin typeface="Calibri" panose="020F0502020204030204" pitchFamily="34" charset="0"/>
              </a:rPr>
              <a:t> </a:t>
            </a:r>
            <a:endParaRPr lang="en-US" dirty="0">
              <a:solidFill>
                <a:srgbClr val="221E1F"/>
              </a:solidFill>
              <a:latin typeface="Calibri" panose="020F0502020204030204" pitchFamily="34" charset="0"/>
            </a:endParaRPr>
          </a:p>
          <a:p>
            <a:r>
              <a:rPr lang="en-US" b="0" i="0" u="none" strike="noStrike" baseline="0" dirty="0">
                <a:solidFill>
                  <a:srgbClr val="221E1F"/>
                </a:solidFill>
                <a:latin typeface="Calibri" panose="020F0502020204030204" pitchFamily="34" charset="0"/>
              </a:rPr>
              <a:t>A goal for improvement in our dealership would be to try and proportion ourselves within the standards Honda has for us.</a:t>
            </a:r>
          </a:p>
          <a:p>
            <a:r>
              <a:rPr lang="en-US" sz="1800" b="0" i="0" u="none" strike="noStrike" baseline="0" dirty="0">
                <a:solidFill>
                  <a:srgbClr val="221E1F"/>
                </a:solidFill>
                <a:latin typeface="Calibri" panose="020F0502020204030204" pitchFamily="34" charset="0"/>
              </a:rPr>
              <a:t>Monitoring of the numbers and being aware of the impact they have to the bottom line. Also to increase technician capacity while maintaining current support staff in order to not </a:t>
            </a:r>
            <a:r>
              <a:rPr lang="en-US" dirty="0">
                <a:solidFill>
                  <a:srgbClr val="221E1F"/>
                </a:solidFill>
                <a:latin typeface="Calibri" panose="020F0502020204030204" pitchFamily="34" charset="0"/>
              </a:rPr>
              <a:t>allow more expense.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Balancing the ability to produce in proportion to our current expenses. </a:t>
            </a:r>
          </a:p>
          <a:p>
            <a:endParaRPr lang="en-US" dirty="0"/>
          </a:p>
        </p:txBody>
      </p:sp>
      <p:pic>
        <p:nvPicPr>
          <p:cNvPr id="7" name="Content Placeholder 6" descr="A screenshot of a spreadsheet&#10;&#10;Description automatically generated">
            <a:extLst>
              <a:ext uri="{FF2B5EF4-FFF2-40B4-BE49-F238E27FC236}">
                <a16:creationId xmlns:a16="http://schemas.microsoft.com/office/drawing/2014/main" id="{EDE957CA-8300-50A6-8ECE-A35F600241FA}"/>
              </a:ext>
            </a:extLst>
          </p:cNvPr>
          <p:cNvPicPr>
            <a:picLocks noGrp="1" noChangeAspect="1"/>
          </p:cNvPicPr>
          <p:nvPr>
            <p:ph sz="quarter" idx="4"/>
          </p:nvPr>
        </p:nvPicPr>
        <p:blipFill>
          <a:blip r:embed="rId2"/>
          <a:stretch>
            <a:fillRect/>
          </a:stretch>
        </p:blipFill>
        <p:spPr>
          <a:xfrm>
            <a:off x="5535613" y="2200275"/>
            <a:ext cx="4970462" cy="3034242"/>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Personnel Expenses are exceptionally high.  This is due primarily to employee compensation and benefits.  The dealership’s owners choose to provide top-tier health benefits, salaries, bonuses and 401k matches to the employees.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are limited at this time because of the cost of providing exceptional benefits. </a:t>
            </a:r>
          </a:p>
          <a:p>
            <a:r>
              <a:rPr lang="en-US" dirty="0">
                <a:solidFill>
                  <a:srgbClr val="221E1F"/>
                </a:solidFill>
                <a:latin typeface="Calibri" panose="020F0502020204030204" pitchFamily="34" charset="0"/>
              </a:rPr>
              <a:t>Our expense structure is necessary, so we need to increase departmental revenue.</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descr="A screenshot of a computer&#10;&#10;Description automatically generated">
            <a:extLst>
              <a:ext uri="{FF2B5EF4-FFF2-40B4-BE49-F238E27FC236}">
                <a16:creationId xmlns:a16="http://schemas.microsoft.com/office/drawing/2014/main" id="{1568C3FE-C344-8C4F-D8D2-A2B7BF6C4537}"/>
              </a:ext>
            </a:extLst>
          </p:cNvPr>
          <p:cNvPicPr>
            <a:picLocks noGrp="1" noChangeAspect="1"/>
          </p:cNvPicPr>
          <p:nvPr>
            <p:ph sz="half" idx="2"/>
          </p:nvPr>
        </p:nvPicPr>
        <p:blipFill>
          <a:blip r:embed="rId2"/>
          <a:stretch>
            <a:fillRect/>
          </a:stretch>
        </p:blipFill>
        <p:spPr>
          <a:xfrm>
            <a:off x="5362320" y="2381249"/>
            <a:ext cx="3911681" cy="3362325"/>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current productivity practices consist of technician monitoring by advisors, service manager, and the head technician/shop foreman. The shop </a:t>
            </a:r>
            <a:r>
              <a:rPr lang="en-US" dirty="0" err="1">
                <a:solidFill>
                  <a:srgbClr val="221E1F"/>
                </a:solidFill>
                <a:latin typeface="Calibri" panose="020F0502020204030204" pitchFamily="34" charset="0"/>
              </a:rPr>
              <a:t>foremans</a:t>
            </a:r>
            <a:r>
              <a:rPr lang="en-US" dirty="0">
                <a:solidFill>
                  <a:srgbClr val="221E1F"/>
                </a:solidFill>
                <a:latin typeface="Calibri" panose="020F0502020204030204" pitchFamily="34" charset="0"/>
              </a:rPr>
              <a:t>’ primary job is to keep the technicians in line while helping them.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goals  for improvement consist of cameras being installed into the service area and to increase our hours to at least an 8 hour workday.</a:t>
            </a:r>
          </a:p>
          <a:p>
            <a:r>
              <a:rPr lang="en-US" sz="1800" b="0" i="0" u="none" strike="noStrike" baseline="0" dirty="0">
                <a:solidFill>
                  <a:srgbClr val="221E1F"/>
                </a:solidFill>
                <a:latin typeface="Calibri" panose="020F0502020204030204" pitchFamily="34" charset="0"/>
              </a:rPr>
              <a:t>In order to achieve our goals we want to make the shop a better work environment and offer a more productivity based pay plan instead of the current flat rate system. </a:t>
            </a:r>
          </a:p>
          <a:p>
            <a:r>
              <a:rPr lang="en-US" sz="1800" b="0" i="0" u="none" strike="noStrike" baseline="0" dirty="0">
                <a:solidFill>
                  <a:srgbClr val="221E1F"/>
                </a:solidFill>
                <a:latin typeface="Calibri" panose="020F0502020204030204" pitchFamily="34" charset="0"/>
              </a:rPr>
              <a:t>Currently we are sitting with our technicians and taking active input on an idea given to us by attending the service class at NADA of a 4 day on 3 day off work week.</a:t>
            </a:r>
          </a:p>
          <a:p>
            <a:endParaRPr lang="en-US" dirty="0"/>
          </a:p>
        </p:txBody>
      </p:sp>
      <p:pic>
        <p:nvPicPr>
          <p:cNvPr id="8" name="Content Placeholder 7" descr="A screenshot of a service report&#10;&#10;Description automatically generated">
            <a:extLst>
              <a:ext uri="{FF2B5EF4-FFF2-40B4-BE49-F238E27FC236}">
                <a16:creationId xmlns:a16="http://schemas.microsoft.com/office/drawing/2014/main" id="{3FEB8764-3C1F-13A9-E07D-0A663A48B99D}"/>
              </a:ext>
            </a:extLst>
          </p:cNvPr>
          <p:cNvPicPr>
            <a:picLocks noGrp="1" noChangeAspect="1"/>
          </p:cNvPicPr>
          <p:nvPr>
            <p:ph sz="half" idx="2"/>
          </p:nvPr>
        </p:nvPicPr>
        <p:blipFill>
          <a:blip r:embed="rId2"/>
          <a:stretch>
            <a:fillRect/>
          </a:stretch>
        </p:blipFill>
        <p:spPr>
          <a:xfrm>
            <a:off x="5089524" y="1266825"/>
            <a:ext cx="6130926" cy="5057775"/>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current facility has 15 bays and one alignment rack. Although the number of bays we have are very adequate the way our facility is set up is beginning to have trouble servicing the current line up of vehicles being produced. Our number of hours our technicians work is also lack luster resulting in a poor facility utilization.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Our current goal is to completely redesign our service department and bring it up to modern day standards to service the vehicles to our best abilities and provide the customer with a pleasant experience.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As a dealership we have began to execute steps by purchasing a whole new building that will solely be our service department. Our current parts and service rep. has given us his approval and sees it as a great investment into the future of servicing vehicles.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Although the facility itself does need improvement, we are aware that our facility needs to be open longer to cater to as many customers as possible by having ready technicians </a:t>
            </a:r>
            <a:r>
              <a:rPr lang="en-US" dirty="0">
                <a:solidFill>
                  <a:srgbClr val="221E1F"/>
                </a:solidFill>
                <a:latin typeface="Calibri" panose="020F0502020204030204" pitchFamily="34" charset="0"/>
              </a:rPr>
              <a:t>on the clock longer. </a:t>
            </a:r>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descr="A screenshot of a blue and yellow sign&#10;&#10;Description automatically generated">
            <a:extLst>
              <a:ext uri="{FF2B5EF4-FFF2-40B4-BE49-F238E27FC236}">
                <a16:creationId xmlns:a16="http://schemas.microsoft.com/office/drawing/2014/main" id="{537AD27D-565E-B7A4-F8A8-D251E9A231BD}"/>
              </a:ext>
            </a:extLst>
          </p:cNvPr>
          <p:cNvPicPr>
            <a:picLocks noGrp="1" noChangeAspect="1"/>
          </p:cNvPicPr>
          <p:nvPr>
            <p:ph sz="half" idx="2"/>
          </p:nvPr>
        </p:nvPicPr>
        <p:blipFill>
          <a:blip r:embed="rId2"/>
          <a:stretch>
            <a:fillRect/>
          </a:stretch>
        </p:blipFill>
        <p:spPr>
          <a:xfrm>
            <a:off x="5622710" y="2028825"/>
            <a:ext cx="3311739" cy="4013201"/>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20000"/>
          </a:bodyPr>
          <a:lstStyle/>
          <a:p>
            <a:r>
              <a:rPr lang="en-US" dirty="0"/>
              <a:t>Upon discussing the numbers with the service manager, he was surprised seeing the numbers all in one place. He was satisfied with the average FRH per RO and the average labor dollars per RO. However, he was very dissatisfied with model year analysis and the percent of “one line” RO’s. He has been working on a fall mailer and a service ad campaign to directly advertise our service department. With this campaign he hopes to increase service traffic especially on newer models. As for the “one line” RO’s he does believe that more work needs to be upsold but he does not want to attempt to up sell unneeded maintenance. He is going to begin checking the RO’s and possibly a manager “TO” on each RO before it is billed out. </a:t>
            </a:r>
          </a:p>
        </p:txBody>
      </p:sp>
      <p:pic>
        <p:nvPicPr>
          <p:cNvPr id="8" name="Content Placeholder 7" descr="A screenshot of a report">
            <a:extLst>
              <a:ext uri="{FF2B5EF4-FFF2-40B4-BE49-F238E27FC236}">
                <a16:creationId xmlns:a16="http://schemas.microsoft.com/office/drawing/2014/main" id="{601DE357-3D1E-D4E7-0CB9-EBB3C4340548}"/>
              </a:ext>
            </a:extLst>
          </p:cNvPr>
          <p:cNvPicPr>
            <a:picLocks noGrp="1" noChangeAspect="1"/>
          </p:cNvPicPr>
          <p:nvPr>
            <p:ph sz="half" idx="2"/>
          </p:nvPr>
        </p:nvPicPr>
        <p:blipFill>
          <a:blip r:embed="rId2"/>
          <a:stretch>
            <a:fillRect/>
          </a:stretch>
        </p:blipFill>
        <p:spPr>
          <a:xfrm>
            <a:off x="5089524" y="1581150"/>
            <a:ext cx="6111876" cy="4543425"/>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Comradery amongst everyone/solid teamwork</a:t>
            </a:r>
          </a:p>
          <a:p>
            <a:r>
              <a:rPr lang="en-US" dirty="0"/>
              <a:t>Excellent reputation in the community</a:t>
            </a:r>
          </a:p>
          <a:p>
            <a:r>
              <a:rPr lang="en-US" dirty="0"/>
              <a:t>Small town environment/ “Everyone is family” approach</a:t>
            </a:r>
          </a:p>
          <a:p>
            <a:r>
              <a:rPr lang="en-US" dirty="0"/>
              <a:t>Everyone steps up when needed, regardless of position</a:t>
            </a:r>
          </a:p>
          <a:p>
            <a:r>
              <a:rPr lang="en-US" dirty="0"/>
              <a:t>Diagnosis of complex vehicles or stubborn problems due to many “A” techs </a:t>
            </a:r>
          </a:p>
          <a:p>
            <a:r>
              <a:rPr lang="en-US" dirty="0"/>
              <a:t>Maintaining employees with a friendly/fun environment </a:t>
            </a:r>
          </a:p>
          <a:p>
            <a:r>
              <a:rPr lang="en-US" dirty="0"/>
              <a:t>Customer retention/long time repeat customers with some multi generational customers!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Lack of communication in regards to problems/over communication ( due to our staff getting along very well, serious concerns get mixed in with jokes and get forgotten about )</a:t>
            </a:r>
          </a:p>
          <a:p>
            <a:r>
              <a:rPr lang="en-US" dirty="0"/>
              <a:t>Scheduling conflicts including over booking, missed completion times, not properly understanding what the customer is asking/telling</a:t>
            </a:r>
          </a:p>
          <a:p>
            <a:r>
              <a:rPr lang="en-US" dirty="0"/>
              <a:t>Discounting services for many different situations ( angry customers get discounts along with close customers )</a:t>
            </a:r>
          </a:p>
          <a:p>
            <a:r>
              <a:rPr lang="en-US" dirty="0"/>
              <a:t>Not authentic to customer concerns ( our advisors see problems everyday but the customer does not and many times they forget that )</a:t>
            </a:r>
          </a:p>
          <a:p>
            <a:r>
              <a:rPr lang="en-US" dirty="0"/>
              <a:t>Facility not properly equipped to service the newer vehicles</a:t>
            </a:r>
          </a:p>
          <a:p>
            <a:r>
              <a:rPr lang="en-US" dirty="0"/>
              <a:t>Sales department over promising the service departments capabilities</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7375</TotalTime>
  <Words>1690</Words>
  <Application>Microsoft Office PowerPoint</Application>
  <PresentationFormat>Widescreen</PresentationFormat>
  <Paragraphs>110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N V</cp:lastModifiedBy>
  <cp:revision>13</cp:revision>
  <dcterms:created xsi:type="dcterms:W3CDTF">2022-12-04T13:10:55Z</dcterms:created>
  <dcterms:modified xsi:type="dcterms:W3CDTF">2024-07-31T14:14:22Z</dcterms:modified>
</cp:coreProperties>
</file>