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74" r:id="rId9"/>
    <p:sldId id="265" r:id="rId10"/>
    <p:sldId id="266" r:id="rId11"/>
    <p:sldId id="267" r:id="rId12"/>
    <p:sldId id="268" r:id="rId13"/>
    <p:sldId id="269"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D828BC-A551-4C25-B5E2-62C1663192E9}" v="16" dt="2024-06-17T14:41:29.27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93" d="100"/>
          <a:sy n="93" d="100"/>
        </p:scale>
        <p:origin x="293" y="12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y Lustgarten" userId="6725af335ae4e90b" providerId="LiveId" clId="{F6D828BC-A551-4C25-B5E2-62C1663192E9}"/>
    <pc:docChg chg="custSel addSld delSld modSld">
      <pc:chgData name="Marty Lustgarten" userId="6725af335ae4e90b" providerId="LiveId" clId="{F6D828BC-A551-4C25-B5E2-62C1663192E9}" dt="2024-06-17T16:22:55.570" v="7600" actId="14100"/>
      <pc:docMkLst>
        <pc:docMk/>
      </pc:docMkLst>
      <pc:sldChg chg="modSp mod">
        <pc:chgData name="Marty Lustgarten" userId="6725af335ae4e90b" providerId="LiveId" clId="{F6D828BC-A551-4C25-B5E2-62C1663192E9}" dt="2024-06-10T14:43:52.661" v="5701" actId="20577"/>
        <pc:sldMkLst>
          <pc:docMk/>
          <pc:sldMk cId="407074056" sldId="256"/>
        </pc:sldMkLst>
        <pc:spChg chg="mod">
          <ac:chgData name="Marty Lustgarten" userId="6725af335ae4e90b" providerId="LiveId" clId="{F6D828BC-A551-4C25-B5E2-62C1663192E9}" dt="2024-06-10T14:43:52.661" v="5701" actId="20577"/>
          <ac:spMkLst>
            <pc:docMk/>
            <pc:sldMk cId="407074056" sldId="256"/>
            <ac:spMk id="2" creationId="{3E0A9F39-3A40-DAF5-FB29-F9EF6B43BC8E}"/>
          </ac:spMkLst>
        </pc:spChg>
        <pc:spChg chg="mod">
          <ac:chgData name="Marty Lustgarten" userId="6725af335ae4e90b" providerId="LiveId" clId="{F6D828BC-A551-4C25-B5E2-62C1663192E9}" dt="2024-05-29T15:08:23.780" v="449" actId="255"/>
          <ac:spMkLst>
            <pc:docMk/>
            <pc:sldMk cId="407074056" sldId="256"/>
            <ac:spMk id="3" creationId="{3D24D94E-9ADE-FBA4-4E04-F5102B2316CA}"/>
          </ac:spMkLst>
        </pc:spChg>
      </pc:sldChg>
      <pc:sldChg chg="del">
        <pc:chgData name="Marty Lustgarten" userId="6725af335ae4e90b" providerId="LiveId" clId="{F6D828BC-A551-4C25-B5E2-62C1663192E9}" dt="2024-05-31T16:33:50.458" v="502" actId="47"/>
        <pc:sldMkLst>
          <pc:docMk/>
          <pc:sldMk cId="3839221384" sldId="257"/>
        </pc:sldMkLst>
      </pc:sldChg>
      <pc:sldChg chg="addSp delSp modSp mod">
        <pc:chgData name="Marty Lustgarten" userId="6725af335ae4e90b" providerId="LiveId" clId="{F6D828BC-A551-4C25-B5E2-62C1663192E9}" dt="2024-06-17T15:36:14.463" v="5765" actId="20577"/>
        <pc:sldMkLst>
          <pc:docMk/>
          <pc:sldMk cId="4167117408" sldId="258"/>
        </pc:sldMkLst>
        <pc:spChg chg="mod">
          <ac:chgData name="Marty Lustgarten" userId="6725af335ae4e90b" providerId="LiveId" clId="{F6D828BC-A551-4C25-B5E2-62C1663192E9}" dt="2024-06-17T15:36:14.463" v="5765" actId="20577"/>
          <ac:spMkLst>
            <pc:docMk/>
            <pc:sldMk cId="4167117408" sldId="258"/>
            <ac:spMk id="3" creationId="{DC1AC215-6A1E-4C59-EFD0-D293BFB95537}"/>
          </ac:spMkLst>
        </pc:spChg>
        <pc:spChg chg="add del mod">
          <ac:chgData name="Marty Lustgarten" userId="6725af335ae4e90b" providerId="LiveId" clId="{F6D828BC-A551-4C25-B5E2-62C1663192E9}" dt="2024-06-17T14:29:44.857" v="5703"/>
          <ac:spMkLst>
            <pc:docMk/>
            <pc:sldMk cId="4167117408" sldId="258"/>
            <ac:spMk id="5" creationId="{76ED4E2D-B3E4-1F4B-B33D-090FBEE20D6F}"/>
          </ac:spMkLst>
        </pc:spChg>
        <pc:spChg chg="add del mod">
          <ac:chgData name="Marty Lustgarten" userId="6725af335ae4e90b" providerId="LiveId" clId="{F6D828BC-A551-4C25-B5E2-62C1663192E9}" dt="2024-06-17T14:31:45.322" v="5722"/>
          <ac:spMkLst>
            <pc:docMk/>
            <pc:sldMk cId="4167117408" sldId="258"/>
            <ac:spMk id="10" creationId="{63C3B71D-394A-4467-C4B2-4F8B446F24BF}"/>
          </ac:spMkLst>
        </pc:spChg>
        <pc:spChg chg="add del mod">
          <ac:chgData name="Marty Lustgarten" userId="6725af335ae4e90b" providerId="LiveId" clId="{F6D828BC-A551-4C25-B5E2-62C1663192E9}" dt="2024-06-17T14:41:29.279" v="5733" actId="931"/>
          <ac:spMkLst>
            <pc:docMk/>
            <pc:sldMk cId="4167117408" sldId="258"/>
            <ac:spMk id="13" creationId="{8A1F85D2-5F0A-45B3-BD33-A1021AACE42B}"/>
          </ac:spMkLst>
        </pc:spChg>
        <pc:graphicFrameChg chg="add del mod modGraphic">
          <ac:chgData name="Marty Lustgarten" userId="6725af335ae4e90b" providerId="LiveId" clId="{F6D828BC-A551-4C25-B5E2-62C1663192E9}" dt="2024-06-17T14:31:24.875" v="5720" actId="478"/>
          <ac:graphicFrameMkLst>
            <pc:docMk/>
            <pc:sldMk cId="4167117408" sldId="258"/>
            <ac:graphicFrameMk id="7" creationId="{9DACAB68-9DC1-1CCF-552E-A1EBE2825ACD}"/>
          </ac:graphicFrameMkLst>
        </pc:graphicFrameChg>
        <pc:graphicFrameChg chg="add del mod">
          <ac:chgData name="Marty Lustgarten" userId="6725af335ae4e90b" providerId="LiveId" clId="{F6D828BC-A551-4C25-B5E2-62C1663192E9}" dt="2024-06-17T14:31:29.033" v="5721" actId="478"/>
          <ac:graphicFrameMkLst>
            <pc:docMk/>
            <pc:sldMk cId="4167117408" sldId="258"/>
            <ac:graphicFrameMk id="8" creationId="{00000000-0008-0000-0500-00000D040000}"/>
          </ac:graphicFrameMkLst>
        </pc:graphicFrameChg>
        <pc:graphicFrameChg chg="add del mod modGraphic">
          <ac:chgData name="Marty Lustgarten" userId="6725af335ae4e90b" providerId="LiveId" clId="{F6D828BC-A551-4C25-B5E2-62C1663192E9}" dt="2024-06-17T14:35:45.047" v="5732" actId="478"/>
          <ac:graphicFrameMkLst>
            <pc:docMk/>
            <pc:sldMk cId="4167117408" sldId="258"/>
            <ac:graphicFrameMk id="11" creationId="{920A83BA-6D55-7FC0-0BA7-9C60B5FDFC7F}"/>
          </ac:graphicFrameMkLst>
        </pc:graphicFrameChg>
        <pc:picChg chg="del">
          <ac:chgData name="Marty Lustgarten" userId="6725af335ae4e90b" providerId="LiveId" clId="{F6D828BC-A551-4C25-B5E2-62C1663192E9}" dt="2024-06-17T14:29:41.420" v="5702" actId="478"/>
          <ac:picMkLst>
            <pc:docMk/>
            <pc:sldMk cId="4167117408" sldId="258"/>
            <ac:picMk id="6" creationId="{7D7FBF6D-1B6B-4091-9ABF-B967D33EAC3F}"/>
          </ac:picMkLst>
        </pc:picChg>
        <pc:picChg chg="add mod">
          <ac:chgData name="Marty Lustgarten" userId="6725af335ae4e90b" providerId="LiveId" clId="{F6D828BC-A551-4C25-B5E2-62C1663192E9}" dt="2024-06-17T14:42:05.035" v="5741" actId="14100"/>
          <ac:picMkLst>
            <pc:docMk/>
            <pc:sldMk cId="4167117408" sldId="258"/>
            <ac:picMk id="17" creationId="{597731A7-FCD4-EA3D-8178-3226D596892C}"/>
          </ac:picMkLst>
        </pc:picChg>
      </pc:sldChg>
      <pc:sldChg chg="modSp mod">
        <pc:chgData name="Marty Lustgarten" userId="6725af335ae4e90b" providerId="LiveId" clId="{F6D828BC-A551-4C25-B5E2-62C1663192E9}" dt="2024-05-29T17:44:37.797" v="458" actId="27636"/>
        <pc:sldMkLst>
          <pc:docMk/>
          <pc:sldMk cId="2924363353" sldId="259"/>
        </pc:sldMkLst>
        <pc:spChg chg="mod">
          <ac:chgData name="Marty Lustgarten" userId="6725af335ae4e90b" providerId="LiveId" clId="{F6D828BC-A551-4C25-B5E2-62C1663192E9}" dt="2024-05-29T17:44:37.797" v="458" actId="27636"/>
          <ac:spMkLst>
            <pc:docMk/>
            <pc:sldMk cId="2924363353" sldId="259"/>
            <ac:spMk id="3" creationId="{0CC31931-4847-F763-D4D1-1433E7E0CE49}"/>
          </ac:spMkLst>
        </pc:spChg>
      </pc:sldChg>
      <pc:sldChg chg="del">
        <pc:chgData name="Marty Lustgarten" userId="6725af335ae4e90b" providerId="LiveId" clId="{F6D828BC-A551-4C25-B5E2-62C1663192E9}" dt="2024-05-31T16:33:52.186" v="503" actId="47"/>
        <pc:sldMkLst>
          <pc:docMk/>
          <pc:sldMk cId="2417698126" sldId="262"/>
        </pc:sldMkLst>
      </pc:sldChg>
      <pc:sldChg chg="del">
        <pc:chgData name="Marty Lustgarten" userId="6725af335ae4e90b" providerId="LiveId" clId="{F6D828BC-A551-4C25-B5E2-62C1663192E9}" dt="2024-05-31T16:33:53.246" v="504" actId="47"/>
        <pc:sldMkLst>
          <pc:docMk/>
          <pc:sldMk cId="3912869560" sldId="263"/>
        </pc:sldMkLst>
      </pc:sldChg>
      <pc:sldChg chg="del">
        <pc:chgData name="Marty Lustgarten" userId="6725af335ae4e90b" providerId="LiveId" clId="{F6D828BC-A551-4C25-B5E2-62C1663192E9}" dt="2024-05-31T16:33:55.504" v="505" actId="47"/>
        <pc:sldMkLst>
          <pc:docMk/>
          <pc:sldMk cId="627664966" sldId="264"/>
        </pc:sldMkLst>
      </pc:sldChg>
      <pc:sldChg chg="modSp mod">
        <pc:chgData name="Marty Lustgarten" userId="6725af335ae4e90b" providerId="LiveId" clId="{F6D828BC-A551-4C25-B5E2-62C1663192E9}" dt="2024-06-04T15:44:54.874" v="5652" actId="20577"/>
        <pc:sldMkLst>
          <pc:docMk/>
          <pc:sldMk cId="3985272254" sldId="265"/>
        </pc:sldMkLst>
        <pc:spChg chg="mod">
          <ac:chgData name="Marty Lustgarten" userId="6725af335ae4e90b" providerId="LiveId" clId="{F6D828BC-A551-4C25-B5E2-62C1663192E9}" dt="2024-06-04T15:44:54.874" v="5652" actId="20577"/>
          <ac:spMkLst>
            <pc:docMk/>
            <pc:sldMk cId="3985272254" sldId="265"/>
            <ac:spMk id="3" creationId="{203A9D90-6288-FF85-A14B-EAAC61E0E9A8}"/>
          </ac:spMkLst>
        </pc:spChg>
      </pc:sldChg>
      <pc:sldChg chg="modSp mod">
        <pc:chgData name="Marty Lustgarten" userId="6725af335ae4e90b" providerId="LiveId" clId="{F6D828BC-A551-4C25-B5E2-62C1663192E9}" dt="2024-06-17T15:48:06.123" v="6597" actId="20577"/>
        <pc:sldMkLst>
          <pc:docMk/>
          <pc:sldMk cId="4226099158" sldId="266"/>
        </pc:sldMkLst>
        <pc:spChg chg="mod">
          <ac:chgData name="Marty Lustgarten" userId="6725af335ae4e90b" providerId="LiveId" clId="{F6D828BC-A551-4C25-B5E2-62C1663192E9}" dt="2024-06-17T15:48:06.123" v="6597" actId="20577"/>
          <ac:spMkLst>
            <pc:docMk/>
            <pc:sldMk cId="4226099158" sldId="266"/>
            <ac:spMk id="3" creationId="{203A9D90-6288-FF85-A14B-EAAC61E0E9A8}"/>
          </ac:spMkLst>
        </pc:spChg>
      </pc:sldChg>
      <pc:sldChg chg="modSp mod">
        <pc:chgData name="Marty Lustgarten" userId="6725af335ae4e90b" providerId="LiveId" clId="{F6D828BC-A551-4C25-B5E2-62C1663192E9}" dt="2024-06-04T15:30:49.205" v="5046" actId="20577"/>
        <pc:sldMkLst>
          <pc:docMk/>
          <pc:sldMk cId="850427537" sldId="267"/>
        </pc:sldMkLst>
        <pc:spChg chg="mod">
          <ac:chgData name="Marty Lustgarten" userId="6725af335ae4e90b" providerId="LiveId" clId="{F6D828BC-A551-4C25-B5E2-62C1663192E9}" dt="2024-06-04T15:19:42.071" v="4279" actId="1076"/>
          <ac:spMkLst>
            <pc:docMk/>
            <pc:sldMk cId="850427537" sldId="267"/>
            <ac:spMk id="2" creationId="{103DC290-7A27-95C0-53A2-21B3816BBA33}"/>
          </ac:spMkLst>
        </pc:spChg>
        <pc:spChg chg="mod">
          <ac:chgData name="Marty Lustgarten" userId="6725af335ae4e90b" providerId="LiveId" clId="{F6D828BC-A551-4C25-B5E2-62C1663192E9}" dt="2024-06-04T15:30:49.205" v="5046" actId="20577"/>
          <ac:spMkLst>
            <pc:docMk/>
            <pc:sldMk cId="850427537" sldId="267"/>
            <ac:spMk id="3" creationId="{203A9D90-6288-FF85-A14B-EAAC61E0E9A8}"/>
          </ac:spMkLst>
        </pc:spChg>
      </pc:sldChg>
      <pc:sldChg chg="modSp mod">
        <pc:chgData name="Marty Lustgarten" userId="6725af335ae4e90b" providerId="LiveId" clId="{F6D828BC-A551-4C25-B5E2-62C1663192E9}" dt="2024-06-17T15:56:23.349" v="7291" actId="14100"/>
        <pc:sldMkLst>
          <pc:docMk/>
          <pc:sldMk cId="3364109993" sldId="268"/>
        </pc:sldMkLst>
        <pc:graphicFrameChg chg="mod modGraphic">
          <ac:chgData name="Marty Lustgarten" userId="6725af335ae4e90b" providerId="LiveId" clId="{F6D828BC-A551-4C25-B5E2-62C1663192E9}" dt="2024-06-17T15:56:23.349" v="7291" actId="14100"/>
          <ac:graphicFrameMkLst>
            <pc:docMk/>
            <pc:sldMk cId="3364109993" sldId="268"/>
            <ac:graphicFrameMk id="4" creationId="{BC8B6778-11BB-9A9A-F0BF-8949F85F8237}"/>
          </ac:graphicFrameMkLst>
        </pc:graphicFrameChg>
      </pc:sldChg>
      <pc:sldChg chg="modSp mod">
        <pc:chgData name="Marty Lustgarten" userId="6725af335ae4e90b" providerId="LiveId" clId="{F6D828BC-A551-4C25-B5E2-62C1663192E9}" dt="2024-06-17T16:22:55.570" v="7600" actId="14100"/>
        <pc:sldMkLst>
          <pc:docMk/>
          <pc:sldMk cId="3799370086" sldId="269"/>
        </pc:sldMkLst>
        <pc:spChg chg="mod">
          <ac:chgData name="Marty Lustgarten" userId="6725af335ae4e90b" providerId="LiveId" clId="{F6D828BC-A551-4C25-B5E2-62C1663192E9}" dt="2024-06-17T16:22:55.570" v="7600" actId="14100"/>
          <ac:spMkLst>
            <pc:docMk/>
            <pc:sldMk cId="3799370086" sldId="269"/>
            <ac:spMk id="3" creationId="{203A9D90-6288-FF85-A14B-EAAC61E0E9A8}"/>
          </ac:spMkLst>
        </pc:spChg>
      </pc:sldChg>
      <pc:sldChg chg="addSp delSp modSp mod">
        <pc:chgData name="Marty Lustgarten" userId="6725af335ae4e90b" providerId="LiveId" clId="{F6D828BC-A551-4C25-B5E2-62C1663192E9}" dt="2024-05-28T16:04:16.594" v="433" actId="14100"/>
        <pc:sldMkLst>
          <pc:docMk/>
          <pc:sldMk cId="3887641486" sldId="270"/>
        </pc:sldMkLst>
        <pc:spChg chg="mod">
          <ac:chgData name="Marty Lustgarten" userId="6725af335ae4e90b" providerId="LiveId" clId="{F6D828BC-A551-4C25-B5E2-62C1663192E9}" dt="2024-05-28T16:04:16.594" v="433" actId="14100"/>
          <ac:spMkLst>
            <pc:docMk/>
            <pc:sldMk cId="3887641486" sldId="270"/>
            <ac:spMk id="3" creationId="{0CC31931-4847-F763-D4D1-1433E7E0CE49}"/>
          </ac:spMkLst>
        </pc:spChg>
        <pc:spChg chg="add del mod">
          <ac:chgData name="Marty Lustgarten" userId="6725af335ae4e90b" providerId="LiveId" clId="{F6D828BC-A551-4C25-B5E2-62C1663192E9}" dt="2024-05-28T15:17:50.620" v="125"/>
          <ac:spMkLst>
            <pc:docMk/>
            <pc:sldMk cId="3887641486" sldId="270"/>
            <ac:spMk id="5" creationId="{97827AB7-724B-0846-4273-6CF047ECF5C5}"/>
          </ac:spMkLst>
        </pc:spChg>
        <pc:spChg chg="add del mod">
          <ac:chgData name="Marty Lustgarten" userId="6725af335ae4e90b" providerId="LiveId" clId="{F6D828BC-A551-4C25-B5E2-62C1663192E9}" dt="2024-05-28T15:20:30.993" v="142"/>
          <ac:spMkLst>
            <pc:docMk/>
            <pc:sldMk cId="3887641486" sldId="270"/>
            <ac:spMk id="8" creationId="{49BC2CA9-5FEA-0E42-E19E-0B55B44D001A}"/>
          </ac:spMkLst>
        </pc:spChg>
        <pc:spChg chg="add del mod">
          <ac:chgData name="Marty Lustgarten" userId="6725af335ae4e90b" providerId="LiveId" clId="{F6D828BC-A551-4C25-B5E2-62C1663192E9}" dt="2024-05-28T15:21:47.564" v="152"/>
          <ac:spMkLst>
            <pc:docMk/>
            <pc:sldMk cId="3887641486" sldId="270"/>
            <ac:spMk id="12" creationId="{2BA3DE60-F79A-6F67-F394-D8ACFD6DE918}"/>
          </ac:spMkLst>
        </pc:spChg>
        <pc:graphicFrameChg chg="add del mod modGraphic">
          <ac:chgData name="Marty Lustgarten" userId="6725af335ae4e90b" providerId="LiveId" clId="{F6D828BC-A551-4C25-B5E2-62C1663192E9}" dt="2024-05-28T15:19:53.959" v="141" actId="478"/>
          <ac:graphicFrameMkLst>
            <pc:docMk/>
            <pc:sldMk cId="3887641486" sldId="270"/>
            <ac:graphicFrameMk id="6" creationId="{1C6304E6-A761-D2B8-DF79-2E92D9D66CBF}"/>
          </ac:graphicFrameMkLst>
        </pc:graphicFrameChg>
        <pc:graphicFrameChg chg="add del mod modGraphic">
          <ac:chgData name="Marty Lustgarten" userId="6725af335ae4e90b" providerId="LiveId" clId="{F6D828BC-A551-4C25-B5E2-62C1663192E9}" dt="2024-05-28T15:21:26.236" v="151" actId="478"/>
          <ac:graphicFrameMkLst>
            <pc:docMk/>
            <pc:sldMk cId="3887641486" sldId="270"/>
            <ac:graphicFrameMk id="9" creationId="{3C461C91-B126-6E2A-1F13-FEECEC696796}"/>
          </ac:graphicFrameMkLst>
        </pc:graphicFrameChg>
        <pc:graphicFrameChg chg="add mod modGraphic">
          <ac:chgData name="Marty Lustgarten" userId="6725af335ae4e90b" providerId="LiveId" clId="{F6D828BC-A551-4C25-B5E2-62C1663192E9}" dt="2024-05-28T15:21:59.056" v="155" actId="14100"/>
          <ac:graphicFrameMkLst>
            <pc:docMk/>
            <pc:sldMk cId="3887641486" sldId="270"/>
            <ac:graphicFrameMk id="13" creationId="{FD2C6A41-D419-529A-0C5A-CFF1D1A5F32B}"/>
          </ac:graphicFrameMkLst>
        </pc:graphicFrameChg>
        <pc:picChg chg="del">
          <ac:chgData name="Marty Lustgarten" userId="6725af335ae4e90b" providerId="LiveId" clId="{F6D828BC-A551-4C25-B5E2-62C1663192E9}" dt="2024-05-28T15:17:28.157" v="124" actId="478"/>
          <ac:picMkLst>
            <pc:docMk/>
            <pc:sldMk cId="3887641486" sldId="270"/>
            <ac:picMk id="10" creationId="{C3022619-ABD1-BF3C-F7D9-E56C642C5D22}"/>
          </ac:picMkLst>
        </pc:picChg>
      </pc:sldChg>
      <pc:sldChg chg="addSp delSp modSp mod">
        <pc:chgData name="Marty Lustgarten" userId="6725af335ae4e90b" providerId="LiveId" clId="{F6D828BC-A551-4C25-B5E2-62C1663192E9}" dt="2024-05-28T16:58:45.901" v="439" actId="27636"/>
        <pc:sldMkLst>
          <pc:docMk/>
          <pc:sldMk cId="1306592365" sldId="271"/>
        </pc:sldMkLst>
        <pc:spChg chg="mod">
          <ac:chgData name="Marty Lustgarten" userId="6725af335ae4e90b" providerId="LiveId" clId="{F6D828BC-A551-4C25-B5E2-62C1663192E9}" dt="2024-05-28T16:58:45.901" v="439" actId="27636"/>
          <ac:spMkLst>
            <pc:docMk/>
            <pc:sldMk cId="1306592365" sldId="271"/>
            <ac:spMk id="3" creationId="{0CC31931-4847-F763-D4D1-1433E7E0CE49}"/>
          </ac:spMkLst>
        </pc:spChg>
        <pc:spChg chg="add del mod">
          <ac:chgData name="Marty Lustgarten" userId="6725af335ae4e90b" providerId="LiveId" clId="{F6D828BC-A551-4C25-B5E2-62C1663192E9}" dt="2024-05-28T15:23:40.653" v="157"/>
          <ac:spMkLst>
            <pc:docMk/>
            <pc:sldMk cId="1306592365" sldId="271"/>
            <ac:spMk id="5" creationId="{4F5F53AB-B334-966B-B82E-A7B6FD5E90C1}"/>
          </ac:spMkLst>
        </pc:spChg>
        <pc:spChg chg="add del mod">
          <ac:chgData name="Marty Lustgarten" userId="6725af335ae4e90b" providerId="LiveId" clId="{F6D828BC-A551-4C25-B5E2-62C1663192E9}" dt="2024-05-28T15:27:36.611" v="166"/>
          <ac:spMkLst>
            <pc:docMk/>
            <pc:sldMk cId="1306592365" sldId="271"/>
            <ac:spMk id="9" creationId="{948701A5-CAA1-6733-35E5-FF808AFB1187}"/>
          </ac:spMkLst>
        </pc:spChg>
        <pc:spChg chg="add del mod">
          <ac:chgData name="Marty Lustgarten" userId="6725af335ae4e90b" providerId="LiveId" clId="{F6D828BC-A551-4C25-B5E2-62C1663192E9}" dt="2024-05-28T15:28:13.927" v="170"/>
          <ac:spMkLst>
            <pc:docMk/>
            <pc:sldMk cId="1306592365" sldId="271"/>
            <ac:spMk id="12" creationId="{DA6AF663-00A8-7758-9347-E6FC6FAE211C}"/>
          </ac:spMkLst>
        </pc:spChg>
        <pc:spChg chg="add del mod">
          <ac:chgData name="Marty Lustgarten" userId="6725af335ae4e90b" providerId="LiveId" clId="{F6D828BC-A551-4C25-B5E2-62C1663192E9}" dt="2024-05-28T16:03:02.500" v="306"/>
          <ac:spMkLst>
            <pc:docMk/>
            <pc:sldMk cId="1306592365" sldId="271"/>
            <ac:spMk id="15" creationId="{B82399FE-7F94-2F01-F280-622D5982CC96}"/>
          </ac:spMkLst>
        </pc:spChg>
        <pc:graphicFrameChg chg="add del mod modGraphic">
          <ac:chgData name="Marty Lustgarten" userId="6725af335ae4e90b" providerId="LiveId" clId="{F6D828BC-A551-4C25-B5E2-62C1663192E9}" dt="2024-05-28T15:24:50.203" v="165" actId="478"/>
          <ac:graphicFrameMkLst>
            <pc:docMk/>
            <pc:sldMk cId="1306592365" sldId="271"/>
            <ac:graphicFrameMk id="7" creationId="{190CE5FB-3BF4-35EB-CD83-D801D6596494}"/>
          </ac:graphicFrameMkLst>
        </pc:graphicFrameChg>
        <pc:graphicFrameChg chg="add del mod modGraphic">
          <ac:chgData name="Marty Lustgarten" userId="6725af335ae4e90b" providerId="LiveId" clId="{F6D828BC-A551-4C25-B5E2-62C1663192E9}" dt="2024-05-28T15:27:52.572" v="169" actId="478"/>
          <ac:graphicFrameMkLst>
            <pc:docMk/>
            <pc:sldMk cId="1306592365" sldId="271"/>
            <ac:graphicFrameMk id="10" creationId="{97EC4908-382C-0904-A43F-7118A8FA2D1D}"/>
          </ac:graphicFrameMkLst>
        </pc:graphicFrameChg>
        <pc:graphicFrameChg chg="add del mod modGraphic">
          <ac:chgData name="Marty Lustgarten" userId="6725af335ae4e90b" providerId="LiveId" clId="{F6D828BC-A551-4C25-B5E2-62C1663192E9}" dt="2024-05-28T16:00:53.028" v="305" actId="478"/>
          <ac:graphicFrameMkLst>
            <pc:docMk/>
            <pc:sldMk cId="1306592365" sldId="271"/>
            <ac:graphicFrameMk id="13" creationId="{FEAFC302-C9F5-1427-07E2-2D18A103DFA8}"/>
          </ac:graphicFrameMkLst>
        </pc:graphicFrameChg>
        <pc:graphicFrameChg chg="add mod modGraphic">
          <ac:chgData name="Marty Lustgarten" userId="6725af335ae4e90b" providerId="LiveId" clId="{F6D828BC-A551-4C25-B5E2-62C1663192E9}" dt="2024-05-28T16:03:11.081" v="308" actId="14100"/>
          <ac:graphicFrameMkLst>
            <pc:docMk/>
            <pc:sldMk cId="1306592365" sldId="271"/>
            <ac:graphicFrameMk id="16" creationId="{FE0F2CFE-E4F9-634A-65CE-3A0BD14BC2A5}"/>
          </ac:graphicFrameMkLst>
        </pc:graphicFrameChg>
        <pc:picChg chg="del">
          <ac:chgData name="Marty Lustgarten" userId="6725af335ae4e90b" providerId="LiveId" clId="{F6D828BC-A551-4C25-B5E2-62C1663192E9}" dt="2024-05-28T15:23:38.620" v="156" actId="478"/>
          <ac:picMkLst>
            <pc:docMk/>
            <pc:sldMk cId="1306592365" sldId="271"/>
            <ac:picMk id="6" creationId="{C2A3775D-51A5-D12F-8A3D-32A5B63F1D82}"/>
          </ac:picMkLst>
        </pc:picChg>
      </pc:sldChg>
      <pc:sldChg chg="addSp delSp modSp mod">
        <pc:chgData name="Marty Lustgarten" userId="6725af335ae4e90b" providerId="LiveId" clId="{F6D828BC-A551-4C25-B5E2-62C1663192E9}" dt="2024-05-28T17:23:52.132" v="443" actId="27636"/>
        <pc:sldMkLst>
          <pc:docMk/>
          <pc:sldMk cId="1901477980" sldId="272"/>
        </pc:sldMkLst>
        <pc:spChg chg="mod">
          <ac:chgData name="Marty Lustgarten" userId="6725af335ae4e90b" providerId="LiveId" clId="{F6D828BC-A551-4C25-B5E2-62C1663192E9}" dt="2024-05-28T17:23:52.132" v="443" actId="27636"/>
          <ac:spMkLst>
            <pc:docMk/>
            <pc:sldMk cId="1901477980" sldId="272"/>
            <ac:spMk id="3" creationId="{0CC31931-4847-F763-D4D1-1433E7E0CE49}"/>
          </ac:spMkLst>
        </pc:spChg>
        <pc:spChg chg="add del mod">
          <ac:chgData name="Marty Lustgarten" userId="6725af335ae4e90b" providerId="LiveId" clId="{F6D828BC-A551-4C25-B5E2-62C1663192E9}" dt="2024-05-28T15:30:23.008" v="174"/>
          <ac:spMkLst>
            <pc:docMk/>
            <pc:sldMk cId="1901477980" sldId="272"/>
            <ac:spMk id="5" creationId="{7301BDAE-4429-273F-FF87-5DCE1B57C602}"/>
          </ac:spMkLst>
        </pc:spChg>
        <pc:graphicFrameChg chg="add mod modGraphic">
          <ac:chgData name="Marty Lustgarten" userId="6725af335ae4e90b" providerId="LiveId" clId="{F6D828BC-A551-4C25-B5E2-62C1663192E9}" dt="2024-05-28T15:31:26.761" v="183" actId="14100"/>
          <ac:graphicFrameMkLst>
            <pc:docMk/>
            <pc:sldMk cId="1901477980" sldId="272"/>
            <ac:graphicFrameMk id="7" creationId="{1210E893-8ABA-613C-A237-88E6BEC49C41}"/>
          </ac:graphicFrameMkLst>
        </pc:graphicFrameChg>
        <pc:picChg chg="del">
          <ac:chgData name="Marty Lustgarten" userId="6725af335ae4e90b" providerId="LiveId" clId="{F6D828BC-A551-4C25-B5E2-62C1663192E9}" dt="2024-05-28T15:29:55.639" v="173" actId="478"/>
          <ac:picMkLst>
            <pc:docMk/>
            <pc:sldMk cId="1901477980" sldId="272"/>
            <ac:picMk id="6" creationId="{D4C80DC3-BDC2-5C76-B2D1-6B01142DEC0F}"/>
          </ac:picMkLst>
        </pc:picChg>
      </pc:sldChg>
      <pc:sldChg chg="addSp delSp modSp mod">
        <pc:chgData name="Marty Lustgarten" userId="6725af335ae4e90b" providerId="LiveId" clId="{F6D828BC-A551-4C25-B5E2-62C1663192E9}" dt="2024-05-30T16:15:57.122" v="479" actId="20577"/>
        <pc:sldMkLst>
          <pc:docMk/>
          <pc:sldMk cId="3333452679" sldId="273"/>
        </pc:sldMkLst>
        <pc:spChg chg="mod">
          <ac:chgData name="Marty Lustgarten" userId="6725af335ae4e90b" providerId="LiveId" clId="{F6D828BC-A551-4C25-B5E2-62C1663192E9}" dt="2024-05-30T16:15:57.122" v="479" actId="20577"/>
          <ac:spMkLst>
            <pc:docMk/>
            <pc:sldMk cId="3333452679" sldId="273"/>
            <ac:spMk id="3" creationId="{0CC31931-4847-F763-D4D1-1433E7E0CE49}"/>
          </ac:spMkLst>
        </pc:spChg>
        <pc:spChg chg="add del mod">
          <ac:chgData name="Marty Lustgarten" userId="6725af335ae4e90b" providerId="LiveId" clId="{F6D828BC-A551-4C25-B5E2-62C1663192E9}" dt="2024-05-28T15:32:11.804" v="185"/>
          <ac:spMkLst>
            <pc:docMk/>
            <pc:sldMk cId="3333452679" sldId="273"/>
            <ac:spMk id="5" creationId="{730C2CD0-D03A-348C-B49B-D8242F49919B}"/>
          </ac:spMkLst>
        </pc:spChg>
        <pc:spChg chg="add del mod">
          <ac:chgData name="Marty Lustgarten" userId="6725af335ae4e90b" providerId="LiveId" clId="{F6D828BC-A551-4C25-B5E2-62C1663192E9}" dt="2024-05-29T15:25:49.550" v="452"/>
          <ac:spMkLst>
            <pc:docMk/>
            <pc:sldMk cId="3333452679" sldId="273"/>
            <ac:spMk id="9" creationId="{53546F6F-EA6D-42B3-AAE6-4E0BE18BC9C8}"/>
          </ac:spMkLst>
        </pc:spChg>
        <pc:graphicFrameChg chg="add del mod modGraphic">
          <ac:chgData name="Marty Lustgarten" userId="6725af335ae4e90b" providerId="LiveId" clId="{F6D828BC-A551-4C25-B5E2-62C1663192E9}" dt="2024-05-29T15:24:31.002" v="451" actId="478"/>
          <ac:graphicFrameMkLst>
            <pc:docMk/>
            <pc:sldMk cId="3333452679" sldId="273"/>
            <ac:graphicFrameMk id="7" creationId="{0DF4456A-FE99-D327-ED55-0B63E2CE3E02}"/>
          </ac:graphicFrameMkLst>
        </pc:graphicFrameChg>
        <pc:graphicFrameChg chg="add mod modGraphic">
          <ac:chgData name="Marty Lustgarten" userId="6725af335ae4e90b" providerId="LiveId" clId="{F6D828BC-A551-4C25-B5E2-62C1663192E9}" dt="2024-05-29T15:26:23.854" v="456" actId="14100"/>
          <ac:graphicFrameMkLst>
            <pc:docMk/>
            <pc:sldMk cId="3333452679" sldId="273"/>
            <ac:graphicFrameMk id="10" creationId="{1B9F46AE-05B5-39E4-730F-789627D17D94}"/>
          </ac:graphicFrameMkLst>
        </pc:graphicFrameChg>
        <pc:picChg chg="del">
          <ac:chgData name="Marty Lustgarten" userId="6725af335ae4e90b" providerId="LiveId" clId="{F6D828BC-A551-4C25-B5E2-62C1663192E9}" dt="2024-05-28T15:31:59.486" v="184" actId="478"/>
          <ac:picMkLst>
            <pc:docMk/>
            <pc:sldMk cId="3333452679" sldId="273"/>
            <ac:picMk id="6" creationId="{681EB027-545B-A4F6-0B0F-100EA5E6CAB4}"/>
          </ac:picMkLst>
        </pc:picChg>
      </pc:sldChg>
      <pc:sldChg chg="addSp modSp new mod">
        <pc:chgData name="Marty Lustgarten" userId="6725af335ae4e90b" providerId="LiveId" clId="{F6D828BC-A551-4C25-B5E2-62C1663192E9}" dt="2024-05-31T17:01:51.821" v="4269" actId="20577"/>
        <pc:sldMkLst>
          <pc:docMk/>
          <pc:sldMk cId="2428448485" sldId="274"/>
        </pc:sldMkLst>
        <pc:spChg chg="add mod">
          <ac:chgData name="Marty Lustgarten" userId="6725af335ae4e90b" providerId="LiveId" clId="{F6D828BC-A551-4C25-B5E2-62C1663192E9}" dt="2024-05-31T16:46:04.460" v="1272" actId="20577"/>
          <ac:spMkLst>
            <pc:docMk/>
            <pc:sldMk cId="2428448485" sldId="274"/>
            <ac:spMk id="5" creationId="{60586A52-1EBA-9AC0-1C16-DD22EEDDBE39}"/>
          </ac:spMkLst>
        </pc:spChg>
        <pc:spChg chg="add mod">
          <ac:chgData name="Marty Lustgarten" userId="6725af335ae4e90b" providerId="LiveId" clId="{F6D828BC-A551-4C25-B5E2-62C1663192E9}" dt="2024-05-31T16:50:54.994" v="2221" actId="20577"/>
          <ac:spMkLst>
            <pc:docMk/>
            <pc:sldMk cId="2428448485" sldId="274"/>
            <ac:spMk id="6" creationId="{698637C3-1394-7C8F-3E0D-95D06A1CC476}"/>
          </ac:spMkLst>
        </pc:spChg>
        <pc:spChg chg="add mod">
          <ac:chgData name="Marty Lustgarten" userId="6725af335ae4e90b" providerId="LiveId" clId="{F6D828BC-A551-4C25-B5E2-62C1663192E9}" dt="2024-05-31T16:56:20.277" v="3289" actId="20577"/>
          <ac:spMkLst>
            <pc:docMk/>
            <pc:sldMk cId="2428448485" sldId="274"/>
            <ac:spMk id="7" creationId="{074E1BAF-8303-4618-AE6F-01F3FF963A0E}"/>
          </ac:spMkLst>
        </pc:spChg>
        <pc:spChg chg="add mod">
          <ac:chgData name="Marty Lustgarten" userId="6725af335ae4e90b" providerId="LiveId" clId="{F6D828BC-A551-4C25-B5E2-62C1663192E9}" dt="2024-05-31T17:01:51.821" v="4269" actId="20577"/>
          <ac:spMkLst>
            <pc:docMk/>
            <pc:sldMk cId="2428448485" sldId="274"/>
            <ac:spMk id="8" creationId="{42B08C56-B334-126F-3673-85B305130AAC}"/>
          </ac:spMkLst>
        </pc:spChg>
        <pc:spChg chg="add">
          <ac:chgData name="Marty Lustgarten" userId="6725af335ae4e90b" providerId="LiveId" clId="{F6D828BC-A551-4C25-B5E2-62C1663192E9}" dt="2024-05-31T16:31:36.566" v="481"/>
          <ac:spMkLst>
            <pc:docMk/>
            <pc:sldMk cId="2428448485" sldId="274"/>
            <ac:spMk id="9" creationId="{B7884F9F-88D4-1779-0E70-5250785CC1FC}"/>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6/5/2024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6/5/2024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6/5/2024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6/5/2024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6/5/2024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6/5/2024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6/5/2024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507068" y="1189654"/>
            <a:ext cx="6652824" cy="779106"/>
          </a:xfrm>
        </p:spPr>
        <p:txBody>
          <a:bodyPr/>
          <a:lstStyle/>
          <a:p>
            <a:r>
              <a:rPr lang="en-US" sz="3200" dirty="0">
                <a:solidFill>
                  <a:schemeClr val="tx1"/>
                </a:solidFill>
              </a:rPr>
              <a:t>NADA Academy FO2 Service</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1968761"/>
            <a:ext cx="7766936" cy="3178972"/>
          </a:xfrm>
        </p:spPr>
        <p:txBody>
          <a:bodyPr>
            <a:normAutofit/>
          </a:bodyPr>
          <a:lstStyle/>
          <a:p>
            <a:pPr algn="ctr"/>
            <a:r>
              <a:rPr lang="en-US" sz="2800" dirty="0">
                <a:solidFill>
                  <a:schemeClr val="tx1"/>
                </a:solidFill>
              </a:rPr>
              <a:t>Martin Honda</a:t>
            </a:r>
          </a:p>
          <a:p>
            <a:pPr algn="ctr"/>
            <a:endParaRPr lang="en-US" sz="3200" dirty="0"/>
          </a:p>
          <a:p>
            <a:pPr algn="ctr"/>
            <a:endParaRPr lang="en-US" sz="3200" dirty="0"/>
          </a:p>
          <a:p>
            <a:pPr algn="ctr"/>
            <a:r>
              <a:rPr lang="en-US" sz="2400" dirty="0">
                <a:solidFill>
                  <a:schemeClr val="tx1"/>
                </a:solidFill>
              </a:rPr>
              <a:t>Marty Lustgarten N443</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529467"/>
            <a:ext cx="8596668" cy="4511895"/>
          </a:xfrm>
        </p:spPr>
        <p:txBody>
          <a:bodyPr/>
          <a:lstStyle/>
          <a:p>
            <a:endParaRPr lang="en-US" dirty="0"/>
          </a:p>
          <a:p>
            <a:pPr>
              <a:buClrTx/>
              <a:buFont typeface="Arial" panose="020B0604020202020204" pitchFamily="34" charset="0"/>
              <a:buChar char="•"/>
            </a:pPr>
            <a:r>
              <a:rPr lang="en-US" dirty="0"/>
              <a:t>Limit access to discounting and make sure we are discounting using correct codes, on the correct line (not discounting labor!).</a:t>
            </a:r>
          </a:p>
          <a:p>
            <a:pPr>
              <a:buClrTx/>
              <a:buFont typeface="Arial" panose="020B0604020202020204" pitchFamily="34" charset="0"/>
              <a:buChar char="•"/>
            </a:pPr>
            <a:r>
              <a:rPr lang="en-US" dirty="0"/>
              <a:t>Improve the quality and quantity of our video MPI, using as a tool for </a:t>
            </a:r>
            <a:r>
              <a:rPr lang="en-US" dirty="0" err="1"/>
              <a:t>upsale</a:t>
            </a:r>
            <a:r>
              <a:rPr lang="en-US" dirty="0"/>
              <a:t>. Potentially moving more maintenance work to labor work.  </a:t>
            </a:r>
          </a:p>
          <a:p>
            <a:pPr>
              <a:buClrTx/>
              <a:buFont typeface="Arial" panose="020B0604020202020204" pitchFamily="34" charset="0"/>
              <a:buChar char="•"/>
            </a:pPr>
            <a:r>
              <a:rPr lang="en-US" dirty="0"/>
              <a:t>Expand our apprentice program to create more technicians within our dealership- a fairly new program for us that is working out nicely. </a:t>
            </a:r>
          </a:p>
          <a:p>
            <a:pPr>
              <a:buClrTx/>
              <a:buFont typeface="Arial" panose="020B0604020202020204" pitchFamily="34" charset="0"/>
              <a:buChar char="•"/>
            </a:pPr>
            <a:r>
              <a:rPr lang="en-US" dirty="0"/>
              <a:t>Decrease one line item Ros</a:t>
            </a:r>
          </a:p>
          <a:p>
            <a:pPr>
              <a:buClrTx/>
              <a:buFont typeface="Arial" panose="020B0604020202020204" pitchFamily="34" charset="0"/>
              <a:buChar char="•"/>
            </a:pPr>
            <a:r>
              <a:rPr lang="en-US" dirty="0"/>
              <a:t>Improve our menu and improve our marketing on special pricing</a:t>
            </a:r>
          </a:p>
          <a:p>
            <a:pPr>
              <a:buClrTx/>
              <a:buFont typeface="Arial" panose="020B0604020202020204" pitchFamily="34" charset="0"/>
              <a:buChar char="•"/>
            </a:pPr>
            <a:r>
              <a:rPr lang="en-US" dirty="0"/>
              <a:t>Improve our time to get a real person on the phone when calling! Quicker automation, less aggravation for our customers.</a:t>
            </a:r>
          </a:p>
          <a:p>
            <a:pPr>
              <a:buClrTx/>
              <a:buFont typeface="Arial" panose="020B0604020202020204" pitchFamily="34" charset="0"/>
              <a:buChar char="•"/>
            </a:pPr>
            <a:r>
              <a:rPr lang="en-US" dirty="0"/>
              <a:t>Hire local students part time to help in our service drive, helping our CSI</a:t>
            </a:r>
          </a:p>
          <a:p>
            <a:pPr>
              <a:buClrTx/>
              <a:buFont typeface="Arial" panose="020B0604020202020204" pitchFamily="34" charset="0"/>
              <a:buChar char="•"/>
            </a:pPr>
            <a:endParaRPr lang="en-US" dirty="0"/>
          </a:p>
        </p:txBody>
      </p:sp>
    </p:spTree>
    <p:extLst>
      <p:ext uri="{BB962C8B-B14F-4D97-AF65-F5344CB8AC3E}">
        <p14:creationId xmlns:p14="http://schemas.microsoft.com/office/powerpoint/2010/main" val="42260991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708865" y="270642"/>
            <a:ext cx="8596668" cy="1320800"/>
          </a:xfrm>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135117"/>
            <a:ext cx="8596668" cy="4906245"/>
          </a:xfrm>
        </p:spPr>
        <p:txBody>
          <a:bodyPr/>
          <a:lstStyle/>
          <a:p>
            <a:pPr marL="0" indent="0">
              <a:buNone/>
            </a:pPr>
            <a:endParaRPr lang="en-US" dirty="0"/>
          </a:p>
          <a:p>
            <a:pPr>
              <a:buClr>
                <a:schemeClr val="tx1"/>
              </a:buClr>
              <a:buFont typeface="Wingdings" panose="05000000000000000000" pitchFamily="2" charset="2"/>
              <a:buChar char="§"/>
            </a:pPr>
            <a:r>
              <a:rPr lang="en-US" dirty="0"/>
              <a:t>Post service specials online, and on social media- updating them monthly. </a:t>
            </a:r>
          </a:p>
          <a:p>
            <a:pPr>
              <a:buClr>
                <a:schemeClr val="tx1"/>
              </a:buClr>
              <a:buFont typeface="Wingdings" panose="05000000000000000000" pitchFamily="2" charset="2"/>
              <a:buChar char="§"/>
            </a:pPr>
            <a:r>
              <a:rPr lang="en-US" dirty="0"/>
              <a:t>Service managers need to audit ROs to make sure we are discounting properly and not adding it to labor. Use coupon op codes. </a:t>
            </a:r>
          </a:p>
          <a:p>
            <a:pPr>
              <a:buClr>
                <a:schemeClr val="tx1"/>
              </a:buClr>
              <a:buFont typeface="Wingdings" panose="05000000000000000000" pitchFamily="2" charset="2"/>
              <a:buChar char="§"/>
            </a:pPr>
            <a:r>
              <a:rPr lang="en-US" dirty="0"/>
              <a:t> Look into hiring from local University for part-time hourly labor to greet customers and help boost overall customer experience. </a:t>
            </a:r>
          </a:p>
          <a:p>
            <a:pPr>
              <a:buClr>
                <a:schemeClr val="tx1"/>
              </a:buClr>
              <a:buFont typeface="Wingdings" panose="05000000000000000000" pitchFamily="2" charset="2"/>
              <a:buChar char="§"/>
            </a:pPr>
            <a:r>
              <a:rPr lang="en-US" dirty="0"/>
              <a:t>Camera in special tools room- make sure the proper people are accessing the space (no techs!)</a:t>
            </a:r>
          </a:p>
          <a:p>
            <a:pPr>
              <a:buClr>
                <a:schemeClr val="tx1"/>
              </a:buClr>
              <a:buFont typeface="Wingdings" panose="05000000000000000000" pitchFamily="2" charset="2"/>
              <a:buChar char="§"/>
            </a:pPr>
            <a:r>
              <a:rPr lang="en-US" dirty="0"/>
              <a:t>Quarterly surveys on local repair shops and dealers to make sure our prices are competitive. </a:t>
            </a:r>
          </a:p>
          <a:p>
            <a:pPr>
              <a:buClr>
                <a:schemeClr val="tx1"/>
              </a:buClr>
              <a:buFont typeface="Wingdings" panose="05000000000000000000" pitchFamily="2" charset="2"/>
              <a:buChar char="§"/>
            </a:pPr>
            <a:r>
              <a:rPr lang="en-US" dirty="0"/>
              <a:t>Implement a better greeting and walk around when customers arrive to our shop. Leave a good/friendly first impression. </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741397893"/>
              </p:ext>
            </p:extLst>
          </p:nvPr>
        </p:nvGraphicFramePr>
        <p:xfrm>
          <a:off x="677334" y="1123524"/>
          <a:ext cx="9132492" cy="5725142"/>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634031">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634031">
                <a:tc>
                  <a:txBody>
                    <a:bodyPr/>
                    <a:lstStyle/>
                    <a:p>
                      <a:r>
                        <a:rPr lang="en-US" dirty="0"/>
                        <a:t>Improve video MPI/upselling strategies</a:t>
                      </a:r>
                    </a:p>
                  </a:txBody>
                  <a:tcPr/>
                </a:tc>
                <a:tc>
                  <a:txBody>
                    <a:bodyPr/>
                    <a:lstStyle/>
                    <a:p>
                      <a:r>
                        <a:rPr lang="en-US" dirty="0"/>
                        <a:t>Service manager/techs</a:t>
                      </a:r>
                    </a:p>
                  </a:txBody>
                  <a:tcPr/>
                </a:tc>
                <a:tc>
                  <a:txBody>
                    <a:bodyPr/>
                    <a:lstStyle/>
                    <a:p>
                      <a:r>
                        <a:rPr lang="en-US" dirty="0"/>
                        <a:t>Weekly/ July 31</a:t>
                      </a:r>
                    </a:p>
                  </a:txBody>
                  <a:tcPr/>
                </a:tc>
                <a:extLst>
                  <a:ext uri="{0D108BD9-81ED-4DB2-BD59-A6C34878D82A}">
                    <a16:rowId xmlns:a16="http://schemas.microsoft.com/office/drawing/2014/main" val="2400365483"/>
                  </a:ext>
                </a:extLst>
              </a:tr>
              <a:tr h="634031">
                <a:tc>
                  <a:txBody>
                    <a:bodyPr/>
                    <a:lstStyle/>
                    <a:p>
                      <a:r>
                        <a:rPr lang="en-US" dirty="0"/>
                        <a:t>Create new menu- display on TV in service write up</a:t>
                      </a:r>
                    </a:p>
                  </a:txBody>
                  <a:tcPr/>
                </a:tc>
                <a:tc>
                  <a:txBody>
                    <a:bodyPr/>
                    <a:lstStyle/>
                    <a:p>
                      <a:r>
                        <a:rPr lang="en-US" dirty="0"/>
                        <a:t>Service director/ service manager/ GM</a:t>
                      </a:r>
                    </a:p>
                  </a:txBody>
                  <a:tcPr/>
                </a:tc>
                <a:tc>
                  <a:txBody>
                    <a:bodyPr/>
                    <a:lstStyle/>
                    <a:p>
                      <a:r>
                        <a:rPr lang="en-US" dirty="0"/>
                        <a:t>Monthly/ July 31</a:t>
                      </a:r>
                    </a:p>
                  </a:txBody>
                  <a:tcPr/>
                </a:tc>
                <a:extLst>
                  <a:ext uri="{0D108BD9-81ED-4DB2-BD59-A6C34878D82A}">
                    <a16:rowId xmlns:a16="http://schemas.microsoft.com/office/drawing/2014/main" val="107845787"/>
                  </a:ext>
                </a:extLst>
              </a:tr>
              <a:tr h="905758">
                <a:tc>
                  <a:txBody>
                    <a:bodyPr/>
                    <a:lstStyle/>
                    <a:p>
                      <a:r>
                        <a:rPr lang="en-US" dirty="0"/>
                        <a:t>Improve our automation when calling into service dept. </a:t>
                      </a:r>
                    </a:p>
                  </a:txBody>
                  <a:tcPr/>
                </a:tc>
                <a:tc>
                  <a:txBody>
                    <a:bodyPr/>
                    <a:lstStyle/>
                    <a:p>
                      <a:r>
                        <a:rPr lang="en-US" dirty="0"/>
                        <a:t>BDC manager/ IT consult/GM</a:t>
                      </a:r>
                    </a:p>
                  </a:txBody>
                  <a:tcPr/>
                </a:tc>
                <a:tc>
                  <a:txBody>
                    <a:bodyPr/>
                    <a:lstStyle/>
                    <a:p>
                      <a:r>
                        <a:rPr lang="en-US" dirty="0"/>
                        <a:t>Annually/ July 1</a:t>
                      </a:r>
                    </a:p>
                  </a:txBody>
                  <a:tcPr/>
                </a:tc>
                <a:extLst>
                  <a:ext uri="{0D108BD9-81ED-4DB2-BD59-A6C34878D82A}">
                    <a16:rowId xmlns:a16="http://schemas.microsoft.com/office/drawing/2014/main" val="1530126605"/>
                  </a:ext>
                </a:extLst>
              </a:tr>
              <a:tr h="634031">
                <a:tc>
                  <a:txBody>
                    <a:bodyPr/>
                    <a:lstStyle/>
                    <a:p>
                      <a:r>
                        <a:rPr lang="en-US" dirty="0"/>
                        <a:t>Preparing shop for EV service</a:t>
                      </a:r>
                    </a:p>
                  </a:txBody>
                  <a:tcPr/>
                </a:tc>
                <a:tc>
                  <a:txBody>
                    <a:bodyPr/>
                    <a:lstStyle/>
                    <a:p>
                      <a:r>
                        <a:rPr lang="en-US" dirty="0"/>
                        <a:t>Service director/ GM</a:t>
                      </a:r>
                    </a:p>
                  </a:txBody>
                  <a:tcPr/>
                </a:tc>
                <a:tc>
                  <a:txBody>
                    <a:bodyPr/>
                    <a:lstStyle/>
                    <a:p>
                      <a:r>
                        <a:rPr lang="en-US" dirty="0"/>
                        <a:t>Monthly/ September 1</a:t>
                      </a:r>
                    </a:p>
                  </a:txBody>
                  <a:tcPr/>
                </a:tc>
                <a:extLst>
                  <a:ext uri="{0D108BD9-81ED-4DB2-BD59-A6C34878D82A}">
                    <a16:rowId xmlns:a16="http://schemas.microsoft.com/office/drawing/2014/main" val="1950345431"/>
                  </a:ext>
                </a:extLst>
              </a:tr>
              <a:tr h="634031">
                <a:tc>
                  <a:txBody>
                    <a:bodyPr/>
                    <a:lstStyle/>
                    <a:p>
                      <a:r>
                        <a:rPr lang="en-US" dirty="0"/>
                        <a:t>Training/ onboarding procedures for advisors</a:t>
                      </a:r>
                    </a:p>
                  </a:txBody>
                  <a:tcPr/>
                </a:tc>
                <a:tc>
                  <a:txBody>
                    <a:bodyPr/>
                    <a:lstStyle/>
                    <a:p>
                      <a:r>
                        <a:rPr lang="en-US" dirty="0"/>
                        <a:t>Service director/ Service manager</a:t>
                      </a:r>
                    </a:p>
                  </a:txBody>
                  <a:tcPr/>
                </a:tc>
                <a:tc>
                  <a:txBody>
                    <a:bodyPr/>
                    <a:lstStyle/>
                    <a:p>
                      <a:r>
                        <a:rPr lang="en-US" dirty="0"/>
                        <a:t>Quarterly/ July 1</a:t>
                      </a:r>
                    </a:p>
                  </a:txBody>
                  <a:tcPr/>
                </a:tc>
                <a:extLst>
                  <a:ext uri="{0D108BD9-81ED-4DB2-BD59-A6C34878D82A}">
                    <a16:rowId xmlns:a16="http://schemas.microsoft.com/office/drawing/2014/main" val="1960891333"/>
                  </a:ext>
                </a:extLst>
              </a:tr>
              <a:tr h="1177486">
                <a:tc>
                  <a:txBody>
                    <a:bodyPr/>
                    <a:lstStyle/>
                    <a:p>
                      <a:r>
                        <a:rPr lang="en-US" dirty="0"/>
                        <a:t>More same day appointment avail.- don’t lose customers to local shops</a:t>
                      </a:r>
                    </a:p>
                  </a:txBody>
                  <a:tcPr/>
                </a:tc>
                <a:tc>
                  <a:txBody>
                    <a:bodyPr/>
                    <a:lstStyle/>
                    <a:p>
                      <a:r>
                        <a:rPr lang="en-US" dirty="0"/>
                        <a:t>Service manager</a:t>
                      </a:r>
                    </a:p>
                  </a:txBody>
                  <a:tcPr/>
                </a:tc>
                <a:tc>
                  <a:txBody>
                    <a:bodyPr/>
                    <a:lstStyle/>
                    <a:p>
                      <a:r>
                        <a:rPr lang="en-US" dirty="0"/>
                        <a:t>Daily/ July 1</a:t>
                      </a:r>
                    </a:p>
                  </a:txBody>
                  <a:tcPr/>
                </a:tc>
                <a:extLst>
                  <a:ext uri="{0D108BD9-81ED-4DB2-BD59-A6C34878D82A}">
                    <a16:rowId xmlns:a16="http://schemas.microsoft.com/office/drawing/2014/main" val="4137224325"/>
                  </a:ext>
                </a:extLst>
              </a:tr>
              <a:tr h="421622">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525367"/>
            <a:ext cx="8596668" cy="4752420"/>
          </a:xfrm>
        </p:spPr>
        <p:txBody>
          <a:bodyPr>
            <a:normAutofit fontScale="85000" lnSpcReduction="10000"/>
          </a:bodyPr>
          <a:lstStyle/>
          <a:p>
            <a:pPr marL="0" indent="0">
              <a:buNone/>
            </a:pPr>
            <a:r>
              <a:rPr lang="en-US" dirty="0"/>
              <a:t>	My deep dive into our service department has been educational and informative. Our service department has outstanding employees who work very hard, and our customers are happy- I am grateful for all they do for our business. </a:t>
            </a:r>
          </a:p>
          <a:p>
            <a:pPr marL="0" indent="0">
              <a:buNone/>
            </a:pPr>
            <a:r>
              <a:rPr lang="en-US" dirty="0"/>
              <a:t>	We have high technician proficiency, utilize our shop at NADA guide, have good fixed absorption, and are net profitable. That said, we always strive to improve. We will improve the way we advertise and market our service department. Our social media, specials online, and updated menus will reflect this. Furthermore, we will improve upon our MPIs and utilize video for upselling to convert our maintenance and competitive work into labor work. </a:t>
            </a:r>
          </a:p>
          <a:p>
            <a:pPr marL="0" indent="0">
              <a:buNone/>
            </a:pPr>
            <a:r>
              <a:rPr lang="en-US" dirty="0"/>
              <a:t>	We will also continue to perform market surveys to make sure we are competitive in price. We, as dealerships, need to stay on top of pricing to squash the notion that dealerships are more expensive than local shops. We provide certified OEM labor and parts- making us a superior option for all vehicle needs. We currently have a very seamless process for our special tools. However, we can do better to get our parts to technicians' bays quicker to lessen the wasted time (Fetch!). </a:t>
            </a:r>
          </a:p>
          <a:p>
            <a:pPr marL="0" indent="0">
              <a:buNone/>
            </a:pPr>
            <a:r>
              <a:rPr lang="en-US" dirty="0"/>
              <a:t>	During the last two classes of NADA Academy, I have noticed that our parts and service departments really do work together in harmony, and the relationships between the managers are strong. This is encouraging as we move into the next era of our dealership as our Service Director is retiring and we are moving and shifting some of our employees into new management roles. We have a strong culture- and that impresses upon our clients.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Our two most significant marketing avenues are our website and mailers. We actively update specials on our website and always include expiration dates so they do not become permanent prices. We like to drive business to our website by using our social media accounts and having QR codes located on our mailers. We also include QR codes on fliers and posters in the waiting room that drive customers to the website to view specials. An area of improvement is having sales customers introduced to the service department at the time of sale. However, our service department is on a different property, which is not the most convenient strategy for the customer. We can also do a better job following up with every customer after service and marketing ourselves to their friends and family- citing that we work on all makes and models! We strive to market ourselves by treating all our customers with superior customer care and hoping that their word of mouth carries. We monitor our CSI daily and strive to meet our OEM's monthly targets. We rarely miss the manufacturer targets with CSI. </a:t>
            </a:r>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483567"/>
            <a:ext cx="4589053" cy="3890867"/>
          </a:xfrm>
        </p:spPr>
        <p:txBody>
          <a:bodyPr>
            <a:noAutofit/>
          </a:bodyPr>
          <a:lstStyle/>
          <a:p>
            <a:pPr marL="0" indent="0" algn="l">
              <a:buNone/>
            </a:pPr>
            <a:r>
              <a:rPr lang="en-US" sz="1600" b="0" i="0" u="none" strike="noStrike" baseline="0" dirty="0">
                <a:solidFill>
                  <a:srgbClr val="000000"/>
                </a:solidFill>
                <a:latin typeface="Calibri" panose="020F0502020204030204" pitchFamily="34" charset="0"/>
              </a:rPr>
              <a:t>We are currently on a flat-rate labor pay plan with teams of 4 to 5 technicians. Our flat-rate time standard is Honda warranty times 1.7. We aim to always be at or above the NADA guide of 76%. Our CP gross as a percent of sales is the only metric that is low, at 72%. This could be due to discounting too often or too many one-line ROs. We have plenty of months where this metric is in our above guide. We have recently visited, raising our CP labor from $179 to $199, along with our warranty and internal labor costs. After the financial management class, I planned to raise internal labor costs to mirror CP labor as a part of my action plan. We raised $30 in March and plan to raise another $30 in July. A goal to improve is to continue to evaluate our labor costs across CP, warranty, and internal. We will closely monitor our discounting and ensure it is added to the RO correctly! Overall, I am happy with our results, but we will always strive to be better. </a:t>
            </a:r>
          </a:p>
        </p:txBody>
      </p:sp>
      <p:graphicFrame>
        <p:nvGraphicFramePr>
          <p:cNvPr id="13" name="Content Placeholder 12">
            <a:extLst>
              <a:ext uri="{FF2B5EF4-FFF2-40B4-BE49-F238E27FC236}">
                <a16:creationId xmlns:a16="http://schemas.microsoft.com/office/drawing/2014/main" id="{FD2C6A41-D419-529A-0C5A-CFF1D1A5F32B}"/>
              </a:ext>
            </a:extLst>
          </p:cNvPr>
          <p:cNvGraphicFramePr>
            <a:graphicFrameLocks noGrp="1"/>
          </p:cNvGraphicFramePr>
          <p:nvPr>
            <p:ph sz="quarter" idx="4"/>
            <p:extLst>
              <p:ext uri="{D42A27DB-BD31-4B8C-83A1-F6EECF244321}">
                <p14:modId xmlns:p14="http://schemas.microsoft.com/office/powerpoint/2010/main" val="3220989684"/>
              </p:ext>
            </p:extLst>
          </p:nvPr>
        </p:nvGraphicFramePr>
        <p:xfrm>
          <a:off x="6139543" y="1749489"/>
          <a:ext cx="5621693" cy="2589244"/>
        </p:xfrm>
        <a:graphic>
          <a:graphicData uri="http://schemas.openxmlformats.org/drawingml/2006/table">
            <a:tbl>
              <a:tblPr/>
              <a:tblGrid>
                <a:gridCol w="1491076">
                  <a:extLst>
                    <a:ext uri="{9D8B030D-6E8A-4147-A177-3AD203B41FA5}">
                      <a16:colId xmlns:a16="http://schemas.microsoft.com/office/drawing/2014/main" val="1340003933"/>
                    </a:ext>
                  </a:extLst>
                </a:gridCol>
                <a:gridCol w="861350">
                  <a:extLst>
                    <a:ext uri="{9D8B030D-6E8A-4147-A177-3AD203B41FA5}">
                      <a16:colId xmlns:a16="http://schemas.microsoft.com/office/drawing/2014/main" val="2978105791"/>
                    </a:ext>
                  </a:extLst>
                </a:gridCol>
                <a:gridCol w="760013">
                  <a:extLst>
                    <a:ext uri="{9D8B030D-6E8A-4147-A177-3AD203B41FA5}">
                      <a16:colId xmlns:a16="http://schemas.microsoft.com/office/drawing/2014/main" val="1602576422"/>
                    </a:ext>
                  </a:extLst>
                </a:gridCol>
                <a:gridCol w="1351137">
                  <a:extLst>
                    <a:ext uri="{9D8B030D-6E8A-4147-A177-3AD203B41FA5}">
                      <a16:colId xmlns:a16="http://schemas.microsoft.com/office/drawing/2014/main" val="3479465700"/>
                    </a:ext>
                  </a:extLst>
                </a:gridCol>
                <a:gridCol w="1158117">
                  <a:extLst>
                    <a:ext uri="{9D8B030D-6E8A-4147-A177-3AD203B41FA5}">
                      <a16:colId xmlns:a16="http://schemas.microsoft.com/office/drawing/2014/main" val="3513342475"/>
                    </a:ext>
                  </a:extLst>
                </a:gridCol>
              </a:tblGrid>
              <a:tr h="132955">
                <a:tc gridSpan="5">
                  <a:txBody>
                    <a:bodyPr/>
                    <a:lstStyle/>
                    <a:p>
                      <a:pPr algn="ctr" fontAlgn="b"/>
                      <a:r>
                        <a:rPr lang="en-US" sz="800" b="1" i="0" u="none" strike="noStrike">
                          <a:effectLst/>
                          <a:latin typeface="Arial" panose="020B0604020202020204" pitchFamily="34" charset="0"/>
                        </a:rPr>
                        <a:t>Service Department Sales And Gross  (Labor Only)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70417524"/>
                  </a:ext>
                </a:extLst>
              </a:tr>
              <a:tr h="205764">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85285810"/>
                  </a:ext>
                </a:extLst>
              </a:tr>
              <a:tr h="276990">
                <a:tc>
                  <a:txBody>
                    <a:bodyPr/>
                    <a:lstStyle/>
                    <a:p>
                      <a:pPr algn="ctr" fontAlgn="b"/>
                      <a:r>
                        <a:rPr lang="en-US" sz="800" b="0" i="0" u="none" strike="noStrike">
                          <a:solidFill>
                            <a:srgbClr val="FFFFFF"/>
                          </a:solidFill>
                          <a:effectLst/>
                          <a:highlight>
                            <a:srgbClr val="C00000"/>
                          </a:highlight>
                          <a:latin typeface="Arial" panose="020B0604020202020204" pitchFamily="34" charset="0"/>
                        </a:rPr>
                        <a:t>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b"/>
                      <a:r>
                        <a:rPr lang="en-US" sz="800" b="0" i="0" u="none" strike="noStrike">
                          <a:solidFill>
                            <a:srgbClr val="FFFFFF"/>
                          </a:solidFill>
                          <a:effectLst/>
                          <a:highlight>
                            <a:srgbClr val="C00000"/>
                          </a:highlight>
                          <a:latin typeface="Arial" panose="020B0604020202020204" pitchFamily="34" charset="0"/>
                        </a:rPr>
                        <a:t>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b"/>
                      <a:r>
                        <a:rPr lang="en-US" sz="800" b="0" i="0" u="none" strike="noStrike">
                          <a:solidFill>
                            <a:srgbClr val="FFFFFF"/>
                          </a:solidFill>
                          <a:effectLst/>
                          <a:highlight>
                            <a:srgbClr val="C00000"/>
                          </a:highlight>
                          <a:latin typeface="Arial" panose="020B0604020202020204" pitchFamily="34" charset="0"/>
                        </a:rPr>
                        <a:t>Gross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b"/>
                      <a:r>
                        <a:rPr lang="en-US" sz="800" b="0" i="0" u="none" strike="noStrike">
                          <a:solidFill>
                            <a:srgbClr val="FFFFFF"/>
                          </a:solidFill>
                          <a:effectLst/>
                          <a:highlight>
                            <a:srgbClr val="C00000"/>
                          </a:highlight>
                          <a:latin typeface="Arial" panose="020B0604020202020204" pitchFamily="34" charset="0"/>
                        </a:rPr>
                        <a:t>Gross as % of 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b"/>
                      <a:r>
                        <a:rPr lang="en-US" sz="600" b="0" i="0" u="none" strike="noStrike">
                          <a:solidFill>
                            <a:srgbClr val="FFFFFF"/>
                          </a:solidFill>
                          <a:effectLst/>
                          <a:highlight>
                            <a:srgbClr val="C00000"/>
                          </a:highlight>
                          <a:latin typeface="Arial" panose="020B0604020202020204" pitchFamily="34" charset="0"/>
                        </a:rPr>
                        <a:t>%Sales Contribution</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extLst>
                  <a:ext uri="{0D108BD9-81ED-4DB2-BD59-A6C34878D82A}">
                    <a16:rowId xmlns:a16="http://schemas.microsoft.com/office/drawing/2014/main" val="955001855"/>
                  </a:ext>
                </a:extLst>
              </a:tr>
              <a:tr h="262940">
                <a:tc>
                  <a:txBody>
                    <a:bodyPr/>
                    <a:lstStyle/>
                    <a:p>
                      <a:pPr algn="l" fontAlgn="b"/>
                      <a:r>
                        <a:rPr lang="en-US" sz="800" b="0" i="0" u="none" strike="noStrike" dirty="0">
                          <a:effectLst/>
                          <a:latin typeface="Arial" panose="020B0604020202020204" pitchFamily="34" charset="0"/>
                        </a:rPr>
                        <a:t>Customer Pay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              403,018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          293,026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a:effectLst/>
                          <a:highlight>
                            <a:srgbClr val="FFFFCC"/>
                          </a:highlight>
                          <a:latin typeface="Arial" panose="020B0604020202020204" pitchFamily="34" charset="0"/>
                        </a:rPr>
                        <a:t>72.71%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800" b="0" i="0" u="none" strike="noStrike">
                          <a:effectLst/>
                          <a:highlight>
                            <a:srgbClr val="FFFFCC"/>
                          </a:highlight>
                          <a:latin typeface="Arial" panose="020B0604020202020204" pitchFamily="34" charset="0"/>
                        </a:rPr>
                        <a:t>62.21%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1027664208"/>
                  </a:ext>
                </a:extLst>
              </a:tr>
              <a:tr h="262940">
                <a:tc>
                  <a:txBody>
                    <a:bodyPr/>
                    <a:lstStyle/>
                    <a:p>
                      <a:pPr algn="l" fontAlgn="b"/>
                      <a:r>
                        <a:rPr lang="en-US" sz="800" b="0" i="0" u="none" strike="noStrike">
                          <a:effectLst/>
                          <a:latin typeface="Arial" panose="020B0604020202020204" pitchFamily="34" charset="0"/>
                        </a:rPr>
                        <a:t>Customer  Express</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                45,228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            34,664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a:effectLst/>
                          <a:highlight>
                            <a:srgbClr val="FFFFCC"/>
                          </a:highlight>
                          <a:latin typeface="Arial" panose="020B0604020202020204" pitchFamily="34" charset="0"/>
                        </a:rPr>
                        <a:t>76.64%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800" b="0" i="0" u="none" strike="noStrike">
                          <a:effectLst/>
                          <a:highlight>
                            <a:srgbClr val="FFFFCC"/>
                          </a:highlight>
                          <a:latin typeface="Arial" panose="020B0604020202020204" pitchFamily="34" charset="0"/>
                        </a:rPr>
                        <a:t>6.98%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3520258618"/>
                  </a:ext>
                </a:extLst>
              </a:tr>
              <a:tr h="131470">
                <a:tc>
                  <a:txBody>
                    <a:bodyPr/>
                    <a:lstStyle/>
                    <a:p>
                      <a:pPr algn="l" fontAlgn="b"/>
                      <a:r>
                        <a:rPr lang="en-US" sz="800" b="0" i="0" u="none" strike="noStrike">
                          <a:effectLst/>
                          <a:latin typeface="Arial" panose="020B0604020202020204" pitchFamily="34" charset="0"/>
                        </a:rPr>
                        <a:t>Customer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a:effectLst/>
                          <a:highlight>
                            <a:srgbClr val="FFFFCC"/>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800" b="0" i="0" u="none" strike="noStrike">
                          <a:effectLst/>
                          <a:highlight>
                            <a:srgbClr val="FFFFCC"/>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404137614"/>
                  </a:ext>
                </a:extLst>
              </a:tr>
              <a:tr h="262940">
                <a:tc>
                  <a:txBody>
                    <a:bodyPr/>
                    <a:lstStyle/>
                    <a:p>
                      <a:pPr algn="l" fontAlgn="b"/>
                      <a:r>
                        <a:rPr lang="en-US" sz="800" b="0" i="0" u="none" strike="noStrike">
                          <a:effectLst/>
                          <a:latin typeface="Arial" panose="020B0604020202020204" pitchFamily="34" charset="0"/>
                        </a:rPr>
                        <a:t>Warranty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                90,848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            74,369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a:effectLst/>
                          <a:highlight>
                            <a:srgbClr val="FFFFCC"/>
                          </a:highlight>
                          <a:latin typeface="Arial" panose="020B0604020202020204" pitchFamily="34" charset="0"/>
                        </a:rPr>
                        <a:t>81.86%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800" b="0" i="0" u="none" strike="noStrike">
                          <a:effectLst/>
                          <a:highlight>
                            <a:srgbClr val="FFFFCC"/>
                          </a:highlight>
                          <a:latin typeface="Arial" panose="020B0604020202020204" pitchFamily="34" charset="0"/>
                        </a:rPr>
                        <a:t>14.02%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2326661252"/>
                  </a:ext>
                </a:extLst>
              </a:tr>
              <a:tr h="131470">
                <a:tc>
                  <a:txBody>
                    <a:bodyPr/>
                    <a:lstStyle/>
                    <a:p>
                      <a:pPr algn="l" fontAlgn="b"/>
                      <a:r>
                        <a:rPr lang="en-US" sz="800" b="0" i="0" u="none" strike="noStrike">
                          <a:effectLst/>
                          <a:latin typeface="Arial" panose="020B0604020202020204" pitchFamily="34" charset="0"/>
                        </a:rPr>
                        <a:t>Warranty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a:effectLst/>
                          <a:highlight>
                            <a:srgbClr val="FFFFCC"/>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800" b="0" i="0" u="none" strike="noStrike">
                          <a:effectLst/>
                          <a:highlight>
                            <a:srgbClr val="FFFFCC"/>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2709176435"/>
                  </a:ext>
                </a:extLst>
              </a:tr>
              <a:tr h="262940">
                <a:tc>
                  <a:txBody>
                    <a:bodyPr/>
                    <a:lstStyle/>
                    <a:p>
                      <a:pPr algn="l" fontAlgn="b"/>
                      <a:r>
                        <a:rPr lang="en-US" sz="800" b="0" i="0" u="none" strike="noStrike">
                          <a:effectLst/>
                          <a:latin typeface="Arial" panose="020B0604020202020204" pitchFamily="34" charset="0"/>
                        </a:rPr>
                        <a:t>Internal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              108,758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            82,663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a:effectLst/>
                          <a:highlight>
                            <a:srgbClr val="FFFFCC"/>
                          </a:highlight>
                          <a:latin typeface="Arial" panose="020B0604020202020204" pitchFamily="34" charset="0"/>
                        </a:rPr>
                        <a:t>76.01%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800" b="0" i="0" u="none" strike="noStrike">
                          <a:effectLst/>
                          <a:highlight>
                            <a:srgbClr val="FFFFCC"/>
                          </a:highlight>
                          <a:latin typeface="Arial" panose="020B0604020202020204" pitchFamily="34" charset="0"/>
                        </a:rPr>
                        <a:t>16.79%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1954998478"/>
                  </a:ext>
                </a:extLst>
              </a:tr>
              <a:tr h="132955">
                <a:tc>
                  <a:txBody>
                    <a:bodyPr/>
                    <a:lstStyle/>
                    <a:p>
                      <a:pPr algn="l" fontAlgn="b"/>
                      <a:r>
                        <a:rPr lang="en-US" sz="800" b="0" i="0" u="none" strike="noStrike">
                          <a:effectLst/>
                          <a:latin typeface="Arial" panose="020B0604020202020204" pitchFamily="34" charset="0"/>
                        </a:rPr>
                        <a:t>NVI/PDI/Road Ready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a:effectLst/>
                          <a:highlight>
                            <a:srgbClr val="FFFFCC"/>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800" b="0" i="0" u="none" strike="noStrike">
                          <a:effectLst/>
                          <a:highlight>
                            <a:srgbClr val="FFFFCC"/>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2388621079"/>
                  </a:ext>
                </a:extLst>
              </a:tr>
              <a:tr h="262940">
                <a:tc>
                  <a:txBody>
                    <a:bodyPr/>
                    <a:lstStyle/>
                    <a:p>
                      <a:pPr algn="l" fontAlgn="b"/>
                      <a:r>
                        <a:rPr lang="en-US" sz="800" b="0" i="0" u="none" strike="noStrike">
                          <a:effectLst/>
                          <a:latin typeface="Arial" panose="020B0604020202020204" pitchFamily="34" charset="0"/>
                        </a:rPr>
                        <a:t>Unapplied Time/Adj. Cost Of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highlight>
                            <a:srgbClr val="C00000"/>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l"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a:effectLst/>
                          <a:highlight>
                            <a:srgbClr val="FFFFCC"/>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800" b="0" i="0" u="none" strike="noStrike">
                          <a:effectLst/>
                          <a:highlight>
                            <a:srgbClr val="FFFFCC"/>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633597000"/>
                  </a:ext>
                </a:extLst>
              </a:tr>
              <a:tr h="262940">
                <a:tc>
                  <a:txBody>
                    <a:bodyPr/>
                    <a:lstStyle/>
                    <a:p>
                      <a:pPr algn="r" fontAlgn="b"/>
                      <a:r>
                        <a:rPr lang="en-US" sz="800" b="1" i="0" u="none" strike="noStrike">
                          <a:effectLst/>
                          <a:latin typeface="Arial" panose="020B0604020202020204" pitchFamily="34" charset="0"/>
                        </a:rPr>
                        <a:t>Total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effectLst/>
                          <a:highlight>
                            <a:srgbClr val="FFFFCC"/>
                          </a:highlight>
                          <a:latin typeface="Arial" panose="020B0604020202020204" pitchFamily="34" charset="0"/>
                        </a:rPr>
                        <a:t> $              647,852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800" b="0" i="0" u="none" strike="noStrike">
                          <a:effectLst/>
                          <a:highlight>
                            <a:srgbClr val="FFFFCC"/>
                          </a:highlight>
                          <a:latin typeface="Arial" panose="020B0604020202020204" pitchFamily="34" charset="0"/>
                        </a:rPr>
                        <a:t> $          484,722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800" b="0" i="0" u="none" strike="noStrike">
                          <a:effectLst/>
                          <a:highlight>
                            <a:srgbClr val="FFFFCC"/>
                          </a:highlight>
                          <a:latin typeface="Arial" panose="020B0604020202020204" pitchFamily="34" charset="0"/>
                        </a:rPr>
                        <a:t>74.82%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800" b="0" i="0" u="none" strike="noStrike" dirty="0">
                          <a:effectLst/>
                          <a:highlight>
                            <a:srgbClr val="FFFFCC"/>
                          </a:highligh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4009778186"/>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20000"/>
          </a:bodyPr>
          <a:lstStyle/>
          <a:p>
            <a:pPr marL="0" indent="0" algn="l">
              <a:buNone/>
            </a:pPr>
            <a:r>
              <a:rPr lang="en-US" sz="1800" b="0" i="0" u="none" strike="noStrike" baseline="0" dirty="0">
                <a:solidFill>
                  <a:srgbClr val="000000"/>
                </a:solidFill>
                <a:latin typeface="Calibri" panose="020F0502020204030204" pitchFamily="34" charset="0"/>
              </a:rPr>
              <a:t>Our service department expenses are in order. We are happy with our net profit at 25%, which is 5 points above the NADA guide. Q1 and Q2 of this year have proven to be very profitable months for us in terms of GP, which helps balance our expenses. We currently pay our technician's flat rate and hourly (apprentice and express). Our personnel expenses are a bit high at 55%, which directly correlates to our slightly low expense to GP % ratio of 74%. We aim to tighten that up, but we understand that good technicians cost money to keep in our current market environment. We are happy to pay more for better, more efficient labor (our tech proficiency is 126%). We pay our technicians on average $24.68 and in express $15.95.</a:t>
            </a:r>
          </a:p>
        </p:txBody>
      </p:sp>
      <p:graphicFrame>
        <p:nvGraphicFramePr>
          <p:cNvPr id="16" name="Content Placeholder 15">
            <a:extLst>
              <a:ext uri="{FF2B5EF4-FFF2-40B4-BE49-F238E27FC236}">
                <a16:creationId xmlns:a16="http://schemas.microsoft.com/office/drawing/2014/main" id="{FE0F2CFE-E4F9-634A-65CE-3A0BD14BC2A5}"/>
              </a:ext>
            </a:extLst>
          </p:cNvPr>
          <p:cNvGraphicFramePr>
            <a:graphicFrameLocks noGrp="1"/>
          </p:cNvGraphicFramePr>
          <p:nvPr>
            <p:ph sz="half" idx="2"/>
            <p:extLst>
              <p:ext uri="{D42A27DB-BD31-4B8C-83A1-F6EECF244321}">
                <p14:modId xmlns:p14="http://schemas.microsoft.com/office/powerpoint/2010/main" val="2776379525"/>
              </p:ext>
            </p:extLst>
          </p:nvPr>
        </p:nvGraphicFramePr>
        <p:xfrm>
          <a:off x="6732037" y="2127381"/>
          <a:ext cx="4464699" cy="2360644"/>
        </p:xfrm>
        <a:graphic>
          <a:graphicData uri="http://schemas.openxmlformats.org/drawingml/2006/table">
            <a:tbl>
              <a:tblPr/>
              <a:tblGrid>
                <a:gridCol w="356080">
                  <a:extLst>
                    <a:ext uri="{9D8B030D-6E8A-4147-A177-3AD203B41FA5}">
                      <a16:colId xmlns:a16="http://schemas.microsoft.com/office/drawing/2014/main" val="3038997918"/>
                    </a:ext>
                  </a:extLst>
                </a:gridCol>
                <a:gridCol w="1506493">
                  <a:extLst>
                    <a:ext uri="{9D8B030D-6E8A-4147-A177-3AD203B41FA5}">
                      <a16:colId xmlns:a16="http://schemas.microsoft.com/office/drawing/2014/main" val="1878319011"/>
                    </a:ext>
                  </a:extLst>
                </a:gridCol>
                <a:gridCol w="1086502">
                  <a:extLst>
                    <a:ext uri="{9D8B030D-6E8A-4147-A177-3AD203B41FA5}">
                      <a16:colId xmlns:a16="http://schemas.microsoft.com/office/drawing/2014/main" val="1127426995"/>
                    </a:ext>
                  </a:extLst>
                </a:gridCol>
                <a:gridCol w="766942">
                  <a:extLst>
                    <a:ext uri="{9D8B030D-6E8A-4147-A177-3AD203B41FA5}">
                      <a16:colId xmlns:a16="http://schemas.microsoft.com/office/drawing/2014/main" val="437219942"/>
                    </a:ext>
                  </a:extLst>
                </a:gridCol>
                <a:gridCol w="748682">
                  <a:extLst>
                    <a:ext uri="{9D8B030D-6E8A-4147-A177-3AD203B41FA5}">
                      <a16:colId xmlns:a16="http://schemas.microsoft.com/office/drawing/2014/main" val="1948341023"/>
                    </a:ext>
                  </a:extLst>
                </a:gridCol>
              </a:tblGrid>
              <a:tr h="163204">
                <a:tc gridSpan="5">
                  <a:txBody>
                    <a:bodyPr/>
                    <a:lstStyle/>
                    <a:p>
                      <a:pPr algn="ctr" fontAlgn="b"/>
                      <a:r>
                        <a:rPr lang="en-US" sz="900" b="1" i="0" u="none" strike="noStrike">
                          <a:effectLst/>
                          <a:latin typeface="Arial" panose="020B0604020202020204" pitchFamily="34" charset="0"/>
                        </a:rPr>
                        <a:t>Service Department Profit Centering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65507867"/>
                  </a:ext>
                </a:extLst>
              </a:tr>
              <a:tr h="252578">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33620259"/>
                  </a:ext>
                </a:extLst>
              </a:tr>
              <a:tr h="340010">
                <a:tc>
                  <a:txBody>
                    <a:bodyPr/>
                    <a:lstStyle/>
                    <a:p>
                      <a:pPr algn="l" fontAlgn="b"/>
                      <a:r>
                        <a:rPr lang="en-US" sz="900" b="0" i="0" u="none" strike="noStrike">
                          <a:effectLst/>
                          <a:highlight>
                            <a:srgbClr val="C00000"/>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C00000"/>
                    </a:solidFill>
                  </a:tcPr>
                </a:tc>
                <a:tc>
                  <a:txBody>
                    <a:bodyPr/>
                    <a:lstStyle/>
                    <a:p>
                      <a:pPr algn="l" fontAlgn="b"/>
                      <a:r>
                        <a:rPr lang="en-US" sz="800" b="0" i="0" u="none" strike="noStrike">
                          <a:solidFill>
                            <a:srgbClr val="FFFFFF"/>
                          </a:solidFill>
                          <a:effectLst/>
                          <a:highlight>
                            <a:srgbClr val="C00000"/>
                          </a:highlight>
                          <a:latin typeface="Arial" panose="020B0604020202020204" pitchFamily="34" charset="0"/>
                        </a:rPr>
                        <a:t>Expense 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b"/>
                      <a:r>
                        <a:rPr lang="en-US" sz="800" b="0" i="0" u="none" strike="noStrike">
                          <a:solidFill>
                            <a:srgbClr val="FFFFFF"/>
                          </a:solidFill>
                          <a:effectLst/>
                          <a:highlight>
                            <a:srgbClr val="C00000"/>
                          </a:highlight>
                          <a:latin typeface="Arial" panose="020B0604020202020204" pitchFamily="34" charset="0"/>
                        </a:rPr>
                        <a:t>Dollar Amount</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l" fontAlgn="b"/>
                      <a:r>
                        <a:rPr lang="en-US" sz="900" b="0" i="0" u="none" strike="noStrike">
                          <a:effectLst/>
                          <a:highlight>
                            <a:srgbClr val="C00000"/>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C00000"/>
                    </a:solidFill>
                  </a:tcPr>
                </a:tc>
                <a:tc>
                  <a:txBody>
                    <a:bodyPr/>
                    <a:lstStyle/>
                    <a:p>
                      <a:pPr algn="ctr" fontAlgn="b"/>
                      <a:r>
                        <a:rPr lang="en-US" sz="800" b="0" i="0" u="none" strike="noStrike">
                          <a:solidFill>
                            <a:srgbClr val="FFFFFF"/>
                          </a:solidFill>
                          <a:effectLst/>
                          <a:highlight>
                            <a:srgbClr val="C00000"/>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00000"/>
                    </a:solidFill>
                  </a:tcPr>
                </a:tc>
                <a:extLst>
                  <a:ext uri="{0D108BD9-81ED-4DB2-BD59-A6C34878D82A}">
                    <a16:rowId xmlns:a16="http://schemas.microsoft.com/office/drawing/2014/main" val="2388270178"/>
                  </a:ext>
                </a:extLst>
              </a:tr>
              <a:tr h="159320">
                <a:tc>
                  <a:txBody>
                    <a:bodyPr/>
                    <a:lstStyle/>
                    <a:p>
                      <a:pPr algn="l" fontAlgn="b"/>
                      <a:r>
                        <a:rPr lang="en-US" sz="900" b="0" i="0" u="none" strike="noStrike">
                          <a:effectLst/>
                          <a:highlight>
                            <a:srgbClr val="C00000"/>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C00000"/>
                    </a:solidFill>
                  </a:tcPr>
                </a:tc>
                <a:tc>
                  <a:txBody>
                    <a:bodyPr/>
                    <a:lstStyle/>
                    <a:p>
                      <a:pPr algn="l" fontAlgn="b"/>
                      <a:r>
                        <a:rPr lang="en-US" sz="900" b="0" i="0" u="none" strike="noStrike">
                          <a:effectLst/>
                          <a:latin typeface="Arial" panose="020B0604020202020204" pitchFamily="34" charset="0"/>
                        </a:rPr>
                        <a:t>Department Gross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highlight>
                            <a:srgbClr val="FFFFCC"/>
                          </a:highlight>
                          <a:latin typeface="Arial" panose="020B0604020202020204" pitchFamily="34" charset="0"/>
                        </a:rPr>
                        <a:t> $              484,722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800" b="0" i="0" u="none" strike="noStrike">
                          <a:solidFill>
                            <a:srgbClr val="FFFFFF"/>
                          </a:solidFill>
                          <a:effectLst/>
                          <a:highlight>
                            <a:srgbClr val="C00000"/>
                          </a:highlight>
                          <a:latin typeface="Arial" panose="020B0604020202020204" pitchFamily="34" charset="0"/>
                        </a:rPr>
                        <a:t>% of Gross</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00000"/>
                    </a:solidFill>
                  </a:tcPr>
                </a:tc>
                <a:tc>
                  <a:txBody>
                    <a:bodyPr/>
                    <a:lstStyle/>
                    <a:p>
                      <a:pPr algn="ctr" fontAlgn="b"/>
                      <a:r>
                        <a:rPr lang="en-US" sz="900" b="0" i="0" u="none" strike="noStrike">
                          <a:solidFill>
                            <a:srgbClr val="FFFFFF"/>
                          </a:solidFill>
                          <a:effectLst/>
                          <a:highlight>
                            <a:srgbClr val="C00000"/>
                          </a:highlight>
                          <a:latin typeface="Arial" panose="020B0604020202020204" pitchFamily="34" charset="0"/>
                        </a:rPr>
                        <a:t>Profile</a:t>
                      </a:r>
                    </a:p>
                  </a:txBody>
                  <a:tcPr marL="0" marR="0" marT="0" marB="0" anchor="b">
                    <a:lnL>
                      <a:noFill/>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00000"/>
                    </a:solidFill>
                  </a:tcPr>
                </a:tc>
                <a:extLst>
                  <a:ext uri="{0D108BD9-81ED-4DB2-BD59-A6C34878D82A}">
                    <a16:rowId xmlns:a16="http://schemas.microsoft.com/office/drawing/2014/main" val="3266186471"/>
                  </a:ext>
                </a:extLst>
              </a:tr>
              <a:tr h="159320">
                <a:tc>
                  <a:txBody>
                    <a:bodyPr/>
                    <a:lstStyle/>
                    <a:p>
                      <a:pPr algn="l" fontAlgn="b"/>
                      <a:r>
                        <a:rPr lang="en-US" sz="900" b="0" i="0" u="none" strike="noStrike">
                          <a:effectLst/>
                          <a:highlight>
                            <a:srgbClr val="C00000"/>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C00000"/>
                    </a:solidFill>
                  </a:tcPr>
                </a:tc>
                <a:tc>
                  <a:txBody>
                    <a:bodyPr/>
                    <a:lstStyle/>
                    <a:p>
                      <a:pPr algn="l" fontAlgn="b"/>
                      <a:r>
                        <a:rPr lang="en-US" sz="900" b="0" i="0" u="none" strike="noStrike">
                          <a:effectLst/>
                          <a:latin typeface="Arial" panose="020B0604020202020204" pitchFamily="34" charset="0"/>
                        </a:rPr>
                        <a:t>Variable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CC"/>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078774547"/>
                  </a:ext>
                </a:extLst>
              </a:tr>
              <a:tr h="159320">
                <a:tc>
                  <a:txBody>
                    <a:bodyPr/>
                    <a:lstStyle/>
                    <a:p>
                      <a:pPr algn="l" fontAlgn="b"/>
                      <a:r>
                        <a:rPr lang="en-US" sz="900" b="0" i="0" u="none" strike="noStrike">
                          <a:effectLst/>
                          <a:highlight>
                            <a:srgbClr val="C00000"/>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C00000"/>
                    </a:solidFill>
                  </a:tcPr>
                </a:tc>
                <a:tc>
                  <a:txBody>
                    <a:bodyPr/>
                    <a:lstStyle/>
                    <a:p>
                      <a:pPr algn="l" fontAlgn="b"/>
                      <a:r>
                        <a:rPr lang="en-US" sz="900" b="0" i="0" u="none" strike="noStrike">
                          <a:effectLst/>
                          <a:latin typeface="Arial" panose="020B0604020202020204" pitchFamily="34" charset="0"/>
                        </a:rPr>
                        <a:t>Selling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CC"/>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28901983"/>
                  </a:ext>
                </a:extLst>
              </a:tr>
              <a:tr h="159320">
                <a:tc>
                  <a:txBody>
                    <a:bodyPr/>
                    <a:lstStyle/>
                    <a:p>
                      <a:pPr algn="l" fontAlgn="b"/>
                      <a:r>
                        <a:rPr lang="en-US" sz="900" b="0" i="0" u="none" strike="noStrike">
                          <a:effectLst/>
                          <a:highlight>
                            <a:srgbClr val="C00000"/>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C00000"/>
                    </a:solidFill>
                  </a:tcPr>
                </a:tc>
                <a:tc>
                  <a:txBody>
                    <a:bodyPr/>
                    <a:lstStyle/>
                    <a:p>
                      <a:pPr algn="l" fontAlgn="b"/>
                      <a:r>
                        <a:rPr lang="en-US" sz="900" b="0" i="0" u="none" strike="noStrike">
                          <a:effectLst/>
                          <a:latin typeface="Arial" panose="020B0604020202020204" pitchFamily="34" charset="0"/>
                        </a:rPr>
                        <a:t>Personnel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269,711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CC"/>
                          </a:highlight>
                          <a:latin typeface="Arial" panose="020B0604020202020204" pitchFamily="34" charset="0"/>
                        </a:rPr>
                        <a:t>55.64%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94571338"/>
                  </a:ext>
                </a:extLst>
              </a:tr>
              <a:tr h="159320">
                <a:tc>
                  <a:txBody>
                    <a:bodyPr/>
                    <a:lstStyle/>
                    <a:p>
                      <a:pPr algn="l" fontAlgn="b"/>
                      <a:r>
                        <a:rPr lang="en-US" sz="900" b="0" i="0" u="none" strike="noStrike">
                          <a:effectLst/>
                          <a:highlight>
                            <a:srgbClr val="C00000"/>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C00000"/>
                    </a:solidFill>
                  </a:tcPr>
                </a:tc>
                <a:tc>
                  <a:txBody>
                    <a:bodyPr/>
                    <a:lstStyle/>
                    <a:p>
                      <a:pPr algn="l" fontAlgn="b"/>
                      <a:r>
                        <a:rPr lang="en-US" sz="900" b="0" i="0" u="none" strike="noStrike">
                          <a:effectLst/>
                          <a:latin typeface="Arial" panose="020B0604020202020204" pitchFamily="34" charset="0"/>
                        </a:rPr>
                        <a:t>Semi-Fixed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60,730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CC"/>
                          </a:highlight>
                          <a:latin typeface="Arial" panose="020B0604020202020204" pitchFamily="34" charset="0"/>
                        </a:rPr>
                        <a:t>12.53%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132623977"/>
                  </a:ext>
                </a:extLst>
              </a:tr>
              <a:tr h="159320">
                <a:tc>
                  <a:txBody>
                    <a:bodyPr/>
                    <a:lstStyle/>
                    <a:p>
                      <a:pPr algn="l" fontAlgn="b"/>
                      <a:r>
                        <a:rPr lang="en-US" sz="900" b="0" i="0" u="none" strike="noStrike">
                          <a:effectLst/>
                          <a:highlight>
                            <a:srgbClr val="C00000"/>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C00000"/>
                    </a:solidFill>
                  </a:tcPr>
                </a:tc>
                <a:tc>
                  <a:txBody>
                    <a:bodyPr/>
                    <a:lstStyle/>
                    <a:p>
                      <a:pPr algn="l" fontAlgn="b"/>
                      <a:r>
                        <a:rPr lang="en-US" sz="900" b="0" i="0" u="none" strike="noStrike">
                          <a:effectLst/>
                          <a:latin typeface="Arial" panose="020B0604020202020204" pitchFamily="34" charset="0"/>
                        </a:rPr>
                        <a:t>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29,352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CC"/>
                          </a:highlight>
                          <a:latin typeface="Arial" panose="020B0604020202020204" pitchFamily="34" charset="0"/>
                        </a:rPr>
                        <a:t>6.06%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887708701"/>
                  </a:ext>
                </a:extLst>
              </a:tr>
              <a:tr h="163204">
                <a:tc>
                  <a:txBody>
                    <a:bodyPr/>
                    <a:lstStyle/>
                    <a:p>
                      <a:pPr algn="l" fontAlgn="b"/>
                      <a:r>
                        <a:rPr lang="en-US" sz="900" b="0" i="0" u="none" strike="noStrike">
                          <a:effectLst/>
                          <a:highlight>
                            <a:srgbClr val="C00000"/>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C00000"/>
                    </a:solidFill>
                  </a:tcPr>
                </a:tc>
                <a:tc>
                  <a:txBody>
                    <a:bodyPr/>
                    <a:lstStyle/>
                    <a:p>
                      <a:pPr algn="l" fontAlgn="b"/>
                      <a:r>
                        <a:rPr lang="en-US" sz="900" b="0" i="0" u="none" strike="noStrike">
                          <a:effectLst/>
                          <a:latin typeface="Arial" panose="020B0604020202020204" pitchFamily="34" charset="0"/>
                        </a:rPr>
                        <a:t>Unallocated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CC"/>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145337710"/>
                  </a:ext>
                </a:extLst>
              </a:tr>
              <a:tr h="159320">
                <a:tc>
                  <a:txBody>
                    <a:bodyPr/>
                    <a:lstStyle/>
                    <a:p>
                      <a:pPr algn="l" fontAlgn="b"/>
                      <a:r>
                        <a:rPr lang="en-US" sz="900" b="0" i="0" u="none" strike="noStrike">
                          <a:effectLst/>
                          <a:highlight>
                            <a:srgbClr val="C00000"/>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C00000"/>
                    </a:solidFill>
                  </a:tcPr>
                </a:tc>
                <a:tc>
                  <a:txBody>
                    <a:bodyPr/>
                    <a:lstStyle/>
                    <a:p>
                      <a:pPr algn="l" fontAlgn="b"/>
                      <a:r>
                        <a:rPr lang="en-US" sz="900" b="0" i="0" u="none" strike="noStrike">
                          <a:effectLst/>
                          <a:latin typeface="Arial" panose="020B0604020202020204" pitchFamily="34" charset="0"/>
                        </a:rPr>
                        <a:t>Dealer's Salary</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CC"/>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22307509"/>
                  </a:ext>
                </a:extLst>
              </a:tr>
              <a:tr h="163204">
                <a:tc>
                  <a:txBody>
                    <a:bodyPr/>
                    <a:lstStyle/>
                    <a:p>
                      <a:pPr algn="l" fontAlgn="b"/>
                      <a:r>
                        <a:rPr lang="en-US" sz="900" b="0" i="0" u="none" strike="noStrike">
                          <a:effectLst/>
                          <a:highlight>
                            <a:srgbClr val="C00000"/>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C00000"/>
                    </a:solidFill>
                  </a:tcPr>
                </a:tc>
                <a:tc>
                  <a:txBody>
                    <a:bodyPr/>
                    <a:lstStyle/>
                    <a:p>
                      <a:pPr algn="l" fontAlgn="b"/>
                      <a:r>
                        <a:rPr lang="en-US" sz="900" b="0" i="0" u="none" strike="noStrike">
                          <a:effectLst/>
                          <a:latin typeface="Arial" panose="020B0604020202020204" pitchFamily="34" charset="0"/>
                        </a:rPr>
                        <a:t>Total Expenses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highlight>
                            <a:srgbClr val="FFFFCC"/>
                          </a:highlight>
                          <a:latin typeface="Arial" panose="020B0604020202020204" pitchFamily="34" charset="0"/>
                        </a:rPr>
                        <a:t> $              359,793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900" b="0" i="0" u="none" strike="noStrike">
                          <a:effectLst/>
                          <a:highlight>
                            <a:srgbClr val="FFFFCC"/>
                          </a:highlight>
                          <a:latin typeface="Arial" panose="020B0604020202020204" pitchFamily="34" charset="0"/>
                        </a:rPr>
                        <a:t>74.23%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71029514"/>
                  </a:ext>
                </a:extLst>
              </a:tr>
              <a:tr h="163204">
                <a:tc>
                  <a:txBody>
                    <a:bodyPr/>
                    <a:lstStyle/>
                    <a:p>
                      <a:pPr algn="l" fontAlgn="b"/>
                      <a:r>
                        <a:rPr lang="en-US" sz="900" b="0" i="0" u="none" strike="noStrike">
                          <a:effectLst/>
                          <a:highlight>
                            <a:srgbClr val="C00000"/>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00000"/>
                    </a:solidFill>
                  </a:tcPr>
                </a:tc>
                <a:tc>
                  <a:txBody>
                    <a:bodyPr/>
                    <a:lstStyle/>
                    <a:p>
                      <a:pPr algn="l" fontAlgn="b"/>
                      <a:r>
                        <a:rPr lang="en-US" sz="900" b="0" i="0" u="none" strike="noStrike">
                          <a:effectLst/>
                          <a:latin typeface="Arial" panose="020B0604020202020204" pitchFamily="34" charset="0"/>
                        </a:rPr>
                        <a:t>Net Profit</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highlight>
                            <a:srgbClr val="FFFFCC"/>
                          </a:highlight>
                          <a:latin typeface="Arial" panose="020B0604020202020204" pitchFamily="34" charset="0"/>
                        </a:rPr>
                        <a:t> $              124,929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900" b="0" i="0" u="none" strike="noStrike">
                          <a:effectLst/>
                          <a:highlight>
                            <a:srgbClr val="FFFFCC"/>
                          </a:highlight>
                          <a:latin typeface="Arial" panose="020B0604020202020204" pitchFamily="34" charset="0"/>
                        </a:rPr>
                        <a:t>25.77%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dirty="0">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79457480"/>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10000"/>
          </a:bodyPr>
          <a:lstStyle/>
          <a:p>
            <a:pPr marL="0" indent="0">
              <a:buNone/>
            </a:pPr>
            <a:r>
              <a:rPr lang="en-US" dirty="0"/>
              <a:t>Our technician proficiency is 126%, which is at NADA guide. Honda is a good manufacturer when it comes to the simplicity of parts across all makes and models. This helps our technicians be as proficient as possible. We use electronic dispatching and teams, which create a very efficient and streamlined system. We finished our new state-of-the-art service facility about two years ago, which I believe plays a part in our efficiency and proficiency. We use numbered parking spots, which enable the technicians to locate vehicles quickly and easily. Even when snow is on the ground, technicians learn where the spots with the lowest and highest numbers are. Our service advisor-to-technician ratio is about .36. We will continue to monitor these metrics to make sure we stay at guide. </a:t>
            </a:r>
          </a:p>
        </p:txBody>
      </p:sp>
      <p:graphicFrame>
        <p:nvGraphicFramePr>
          <p:cNvPr id="7" name="Content Placeholder 6">
            <a:extLst>
              <a:ext uri="{FF2B5EF4-FFF2-40B4-BE49-F238E27FC236}">
                <a16:creationId xmlns:a16="http://schemas.microsoft.com/office/drawing/2014/main" id="{1210E893-8ABA-613C-A237-88E6BEC49C41}"/>
              </a:ext>
            </a:extLst>
          </p:cNvPr>
          <p:cNvGraphicFramePr>
            <a:graphicFrameLocks noGrp="1"/>
          </p:cNvGraphicFramePr>
          <p:nvPr>
            <p:ph sz="half" idx="2"/>
            <p:extLst>
              <p:ext uri="{D42A27DB-BD31-4B8C-83A1-F6EECF244321}">
                <p14:modId xmlns:p14="http://schemas.microsoft.com/office/powerpoint/2010/main" val="370154706"/>
              </p:ext>
            </p:extLst>
          </p:nvPr>
        </p:nvGraphicFramePr>
        <p:xfrm>
          <a:off x="6634065" y="1278294"/>
          <a:ext cx="5430415" cy="4073848"/>
        </p:xfrm>
        <a:graphic>
          <a:graphicData uri="http://schemas.openxmlformats.org/drawingml/2006/table">
            <a:tbl>
              <a:tblPr/>
              <a:tblGrid>
                <a:gridCol w="157403">
                  <a:extLst>
                    <a:ext uri="{9D8B030D-6E8A-4147-A177-3AD203B41FA5}">
                      <a16:colId xmlns:a16="http://schemas.microsoft.com/office/drawing/2014/main" val="3231952287"/>
                    </a:ext>
                  </a:extLst>
                </a:gridCol>
                <a:gridCol w="988144">
                  <a:extLst>
                    <a:ext uri="{9D8B030D-6E8A-4147-A177-3AD203B41FA5}">
                      <a16:colId xmlns:a16="http://schemas.microsoft.com/office/drawing/2014/main" val="2923117737"/>
                    </a:ext>
                  </a:extLst>
                </a:gridCol>
                <a:gridCol w="961909">
                  <a:extLst>
                    <a:ext uri="{9D8B030D-6E8A-4147-A177-3AD203B41FA5}">
                      <a16:colId xmlns:a16="http://schemas.microsoft.com/office/drawing/2014/main" val="2531940990"/>
                    </a:ext>
                  </a:extLst>
                </a:gridCol>
                <a:gridCol w="279828">
                  <a:extLst>
                    <a:ext uri="{9D8B030D-6E8A-4147-A177-3AD203B41FA5}">
                      <a16:colId xmlns:a16="http://schemas.microsoft.com/office/drawing/2014/main" val="3735024168"/>
                    </a:ext>
                  </a:extLst>
                </a:gridCol>
                <a:gridCol w="542167">
                  <a:extLst>
                    <a:ext uri="{9D8B030D-6E8A-4147-A177-3AD203B41FA5}">
                      <a16:colId xmlns:a16="http://schemas.microsoft.com/office/drawing/2014/main" val="1272433222"/>
                    </a:ext>
                  </a:extLst>
                </a:gridCol>
                <a:gridCol w="253593">
                  <a:extLst>
                    <a:ext uri="{9D8B030D-6E8A-4147-A177-3AD203B41FA5}">
                      <a16:colId xmlns:a16="http://schemas.microsoft.com/office/drawing/2014/main" val="1029691101"/>
                    </a:ext>
                  </a:extLst>
                </a:gridCol>
                <a:gridCol w="725804">
                  <a:extLst>
                    <a:ext uri="{9D8B030D-6E8A-4147-A177-3AD203B41FA5}">
                      <a16:colId xmlns:a16="http://schemas.microsoft.com/office/drawing/2014/main" val="2943665190"/>
                    </a:ext>
                  </a:extLst>
                </a:gridCol>
                <a:gridCol w="218615">
                  <a:extLst>
                    <a:ext uri="{9D8B030D-6E8A-4147-A177-3AD203B41FA5}">
                      <a16:colId xmlns:a16="http://schemas.microsoft.com/office/drawing/2014/main" val="4188534884"/>
                    </a:ext>
                  </a:extLst>
                </a:gridCol>
                <a:gridCol w="734550">
                  <a:extLst>
                    <a:ext uri="{9D8B030D-6E8A-4147-A177-3AD203B41FA5}">
                      <a16:colId xmlns:a16="http://schemas.microsoft.com/office/drawing/2014/main" val="1790747408"/>
                    </a:ext>
                  </a:extLst>
                </a:gridCol>
                <a:gridCol w="568402">
                  <a:extLst>
                    <a:ext uri="{9D8B030D-6E8A-4147-A177-3AD203B41FA5}">
                      <a16:colId xmlns:a16="http://schemas.microsoft.com/office/drawing/2014/main" val="2118393399"/>
                    </a:ext>
                  </a:extLst>
                </a:gridCol>
              </a:tblGrid>
              <a:tr h="114921">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55670943"/>
                  </a:ext>
                </a:extLst>
              </a:tr>
              <a:tr h="164173">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US" sz="700" b="1" i="0" u="none" strike="noStrike" dirty="0">
                          <a:effectLst/>
                          <a:latin typeface="Arial" panose="020B0604020202020204" pitchFamily="34" charset="0"/>
                        </a:rPr>
                        <a:t>SERVICE INVENTORY ANALYSIS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124852166"/>
                  </a:ext>
                </a:extLst>
              </a:tr>
              <a:tr h="117659">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153263664"/>
                  </a:ext>
                </a:extLst>
              </a:tr>
              <a:tr h="206276">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700" b="1" i="1" u="none" strike="noStrike">
                          <a:solidFill>
                            <a:srgbClr val="FFFFFF"/>
                          </a:solidFill>
                          <a:effectLst/>
                          <a:highlight>
                            <a:srgbClr val="B21E28"/>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B21E28"/>
                    </a:solidFill>
                  </a:tcPr>
                </a:tc>
                <a:tc>
                  <a:txBody>
                    <a:bodyPr/>
                    <a:lstStyle/>
                    <a:p>
                      <a:pPr algn="ctr" fontAlgn="b"/>
                      <a:r>
                        <a:rPr lang="en-US" sz="700" b="1" i="1" u="none" strike="noStrike">
                          <a:solidFill>
                            <a:srgbClr val="FFFFFF"/>
                          </a:solidFill>
                          <a:effectLst/>
                          <a:highlight>
                            <a:srgbClr val="B21E28"/>
                          </a:highlight>
                          <a:latin typeface="Arial" panose="020B0604020202020204" pitchFamily="34" charset="0"/>
                        </a:rPr>
                        <a:t>Labor Sales / Month</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B21E28"/>
                    </a:solidFill>
                  </a:tcPr>
                </a:tc>
                <a:tc>
                  <a:txBody>
                    <a:bodyPr/>
                    <a:lstStyle/>
                    <a:p>
                      <a:pPr algn="ctr" fontAlgn="b"/>
                      <a:r>
                        <a:rPr lang="en-US" sz="700" b="1" i="1" u="none" strike="noStrike">
                          <a:solidFill>
                            <a:srgbClr val="FFFFFF"/>
                          </a:solidFill>
                          <a:effectLst/>
                          <a:highlight>
                            <a:srgbClr val="B21E28"/>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ctr" fontAlgn="b"/>
                      <a:r>
                        <a:rPr lang="en-US" sz="700" b="1" i="1" u="none" strike="noStrike">
                          <a:solidFill>
                            <a:srgbClr val="FFFFFF"/>
                          </a:solidFill>
                          <a:effectLst/>
                          <a:highlight>
                            <a:srgbClr val="B21E28"/>
                          </a:highlight>
                          <a:latin typeface="Arial" panose="020B0604020202020204" pitchFamily="34" charset="0"/>
                        </a:rPr>
                        <a:t>Effective Labor Rates</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B21E28"/>
                    </a:solidFill>
                  </a:tcPr>
                </a:tc>
                <a:tc>
                  <a:txBody>
                    <a:bodyPr/>
                    <a:lstStyle/>
                    <a:p>
                      <a:pPr algn="ctr" fontAlgn="b"/>
                      <a:r>
                        <a:rPr lang="en-US" sz="700" b="1" i="1" u="none" strike="noStrike">
                          <a:solidFill>
                            <a:srgbClr val="FFFFFF"/>
                          </a:solidFill>
                          <a:effectLst/>
                          <a:highlight>
                            <a:srgbClr val="B21E28"/>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B21E28"/>
                    </a:solidFill>
                  </a:tcPr>
                </a:tc>
                <a:tc>
                  <a:txBody>
                    <a:bodyPr/>
                    <a:lstStyle/>
                    <a:p>
                      <a:pPr algn="ctr" fontAlgn="b"/>
                      <a:r>
                        <a:rPr lang="en-US" sz="700" b="1" i="1" u="none" strike="noStrike">
                          <a:solidFill>
                            <a:srgbClr val="FFFFFF"/>
                          </a:solidFill>
                          <a:effectLst/>
                          <a:highlight>
                            <a:srgbClr val="B21E28"/>
                          </a:highlight>
                          <a:latin typeface="Arial" panose="020B0604020202020204" pitchFamily="34" charset="0"/>
                        </a:rPr>
                        <a:t>Hours Billed</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B21E28"/>
                    </a:solidFill>
                  </a:tcPr>
                </a:tc>
                <a:tc>
                  <a:txBody>
                    <a:bodyPr/>
                    <a:lstStyle/>
                    <a:p>
                      <a:pPr algn="ctr" fontAlgn="b"/>
                      <a:r>
                        <a:rPr lang="en-US" sz="700" b="1" i="1" u="none" strike="noStrike">
                          <a:solidFill>
                            <a:srgbClr val="FFFFFF"/>
                          </a:solidFill>
                          <a:effectLst/>
                          <a:highlight>
                            <a:srgbClr val="B21E28"/>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B21E28"/>
                    </a:solid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03008929"/>
                  </a:ext>
                </a:extLst>
              </a:tr>
              <a:tr h="136811">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700" b="0" i="0" u="none" strike="noStrike">
                          <a:effectLst/>
                          <a:highlight>
                            <a:srgbClr val="FFFFFF"/>
                          </a:highlight>
                          <a:latin typeface="Arial" panose="020B0604020202020204" pitchFamily="34" charset="0"/>
                        </a:rPr>
                        <a:t>Customer Pay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highlight>
                            <a:srgbClr val="FFFFCC"/>
                          </a:highlight>
                          <a:latin typeface="Arial" panose="020B0604020202020204" pitchFamily="34" charset="0"/>
                        </a:rPr>
                        <a:t> $                      403,018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700" b="0" i="0" u="none" strike="noStrike">
                          <a:effectLst/>
                          <a:highlight>
                            <a:srgbClr val="FFFFFF"/>
                          </a:highlight>
                          <a:latin typeface="Arial" panose="020B0604020202020204" pitchFamily="34" charset="0"/>
                        </a:rPr>
                        <a:t>109.00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highlight>
                            <a:srgbClr val="B21E28"/>
                          </a:highlight>
                          <a:latin typeface="Arial" panose="020B0604020202020204" pitchFamily="34" charset="0"/>
                        </a:rPr>
                        <a:t>=</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r" fontAlgn="b"/>
                      <a:r>
                        <a:rPr lang="en-US" sz="700" b="0" i="0" u="none" strike="noStrike">
                          <a:effectLst/>
                          <a:highlight>
                            <a:srgbClr val="FFFFCC"/>
                          </a:highlight>
                          <a:latin typeface="Arial" panose="020B0604020202020204" pitchFamily="34" charset="0"/>
                        </a:rPr>
                        <a:t>3697.4</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700" b="0" i="0" u="none" strike="noStrike">
                          <a:solidFill>
                            <a:srgbClr val="FFFFFF"/>
                          </a:solidFill>
                          <a:effectLst/>
                          <a:highlight>
                            <a:srgbClr val="B21E28"/>
                          </a:highlight>
                          <a:latin typeface="Arial" panose="020B0604020202020204" pitchFamily="34" charset="0"/>
                        </a:rPr>
                        <a:t>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251262592"/>
                  </a:ext>
                </a:extLst>
              </a:tr>
              <a:tr h="136811">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700" b="0" i="0" u="none" strike="noStrike">
                          <a:effectLst/>
                          <a:highlight>
                            <a:srgbClr val="FFFFFF"/>
                          </a:highlight>
                          <a:latin typeface="Arial" panose="020B0604020202020204" pitchFamily="34" charset="0"/>
                        </a:rPr>
                        <a:t>Customer  express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highlight>
                            <a:srgbClr val="FFFFCC"/>
                          </a:highlight>
                          <a:latin typeface="Arial" panose="020B0604020202020204" pitchFamily="34" charset="0"/>
                        </a:rPr>
                        <a:t> $                        45,228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700" b="0" i="0" u="none" strike="noStrike">
                          <a:effectLst/>
                          <a:highlight>
                            <a:srgbClr val="FFFFFF"/>
                          </a:highlight>
                          <a:latin typeface="Arial" panose="020B0604020202020204" pitchFamily="34" charset="0"/>
                        </a:rPr>
                        <a:t>80.00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highlight>
                            <a:srgbClr val="B21E28"/>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r" fontAlgn="b"/>
                      <a:r>
                        <a:rPr lang="en-US" sz="700" b="0" i="0" u="none" strike="noStrike">
                          <a:effectLst/>
                          <a:highlight>
                            <a:srgbClr val="FFFFCC"/>
                          </a:highlight>
                          <a:latin typeface="Arial" panose="020B0604020202020204" pitchFamily="34" charset="0"/>
                        </a:rPr>
                        <a:t>565.4</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700" b="0" i="0" u="none" strike="noStrike">
                          <a:solidFill>
                            <a:srgbClr val="FFFFFF"/>
                          </a:solidFill>
                          <a:effectLst/>
                          <a:highlight>
                            <a:srgbClr val="B21E28"/>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06339116"/>
                  </a:ext>
                </a:extLst>
              </a:tr>
              <a:tr h="136811">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700" b="0" i="0" u="none" strike="noStrike">
                          <a:effectLst/>
                          <a:highlight>
                            <a:srgbClr val="FFFFFF"/>
                          </a:highlight>
                          <a:latin typeface="Arial" panose="020B0604020202020204" pitchFamily="34" charset="0"/>
                        </a:rPr>
                        <a:t>Customer Other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highlight>
                            <a:srgbClr val="FFFFCC"/>
                          </a:highligh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700" b="0" i="0" u="none" strike="noStrike">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highlight>
                            <a:srgbClr val="B21E28"/>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r" fontAlgn="b"/>
                      <a:r>
                        <a:rPr lang="en-US" sz="700" b="0" i="0" u="none" strike="noStrike">
                          <a:effectLst/>
                          <a:highlight>
                            <a:srgbClr val="FFFFCC"/>
                          </a:highligh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700" b="0" i="0" u="none" strike="noStrike">
                          <a:solidFill>
                            <a:srgbClr val="FFFFFF"/>
                          </a:solidFill>
                          <a:effectLst/>
                          <a:highlight>
                            <a:srgbClr val="B21E28"/>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712245152"/>
                  </a:ext>
                </a:extLst>
              </a:tr>
              <a:tr h="136811">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700" b="0" i="0" u="none" strike="noStrike">
                          <a:effectLst/>
                          <a:highlight>
                            <a:srgbClr val="FFFFFF"/>
                          </a:highlight>
                          <a:latin typeface="Arial" panose="020B0604020202020204" pitchFamily="34" charset="0"/>
                        </a:rPr>
                        <a:t>Warranty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highlight>
                            <a:srgbClr val="FFFFCC"/>
                          </a:highlight>
                          <a:latin typeface="Arial" panose="020B0604020202020204" pitchFamily="34" charset="0"/>
                        </a:rPr>
                        <a:t> $                        90,848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700" b="0" i="0" u="none" strike="noStrike">
                          <a:effectLst/>
                          <a:highlight>
                            <a:srgbClr val="FFFFFF"/>
                          </a:highlight>
                          <a:latin typeface="Arial" panose="020B0604020202020204" pitchFamily="34" charset="0"/>
                        </a:rPr>
                        <a:t>134.00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highlight>
                            <a:srgbClr val="B21E28"/>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r" fontAlgn="b"/>
                      <a:r>
                        <a:rPr lang="en-US" sz="700" b="0" i="0" u="none" strike="noStrike">
                          <a:effectLst/>
                          <a:highlight>
                            <a:srgbClr val="FFFFCC"/>
                          </a:highlight>
                          <a:latin typeface="Arial" panose="020B0604020202020204" pitchFamily="34" charset="0"/>
                        </a:rPr>
                        <a:t>678.0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700" b="0" i="0" u="none" strike="noStrike">
                          <a:solidFill>
                            <a:srgbClr val="FFFFFF"/>
                          </a:solidFill>
                          <a:effectLst/>
                          <a:highlight>
                            <a:srgbClr val="B21E28"/>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070005783"/>
                  </a:ext>
                </a:extLst>
              </a:tr>
              <a:tr h="205217">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700" b="0" i="0" u="none" strike="noStrike">
                          <a:effectLst/>
                          <a:highlight>
                            <a:srgbClr val="FFFFFF"/>
                          </a:highlight>
                          <a:latin typeface="Arial" panose="020B0604020202020204" pitchFamily="34" charset="0"/>
                        </a:rPr>
                        <a:t>Internal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highlight>
                            <a:srgbClr val="FFFFCC"/>
                          </a:highlight>
                          <a:latin typeface="Arial" panose="020B0604020202020204" pitchFamily="34" charset="0"/>
                        </a:rPr>
                        <a:t> $                      108,758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700" b="0" i="0" u="none" strike="noStrike">
                          <a:effectLst/>
                          <a:highlight>
                            <a:srgbClr val="FFFFFF"/>
                          </a:highlight>
                          <a:latin typeface="Arial" panose="020B0604020202020204" pitchFamily="34" charset="0"/>
                        </a:rPr>
                        <a:t>109.00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highlight>
                            <a:srgbClr val="B21E28"/>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r" fontAlgn="b"/>
                      <a:r>
                        <a:rPr lang="en-US" sz="700" b="0" i="0" u="none" strike="noStrike">
                          <a:effectLst/>
                          <a:highlight>
                            <a:srgbClr val="FFFFCC"/>
                          </a:highlight>
                          <a:latin typeface="Arial" panose="020B0604020202020204" pitchFamily="34" charset="0"/>
                        </a:rPr>
                        <a:t>997.8</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700" b="0" i="0" u="none" strike="noStrike">
                          <a:solidFill>
                            <a:srgbClr val="FFFFFF"/>
                          </a:solidFill>
                          <a:effectLst/>
                          <a:highlight>
                            <a:srgbClr val="B21E28"/>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107455480"/>
                  </a:ext>
                </a:extLst>
              </a:tr>
              <a:tr h="136811">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700" b="0" i="0" u="none" strike="noStrike">
                          <a:effectLst/>
                          <a:highlight>
                            <a:srgbClr val="FFFFFF"/>
                          </a:highlight>
                          <a:latin typeface="Arial" panose="020B0604020202020204" pitchFamily="34" charset="0"/>
                        </a:rPr>
                        <a:t>New Vehicle Prep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highlight>
                            <a:srgbClr val="FFFFCC"/>
                          </a:highligh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700" b="0" i="0" u="none" strike="noStrike">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highlight>
                            <a:srgbClr val="B21E28"/>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r" fontAlgn="b"/>
                      <a:r>
                        <a:rPr lang="en-US" sz="700" b="0" i="0" u="none" strike="noStrike">
                          <a:effectLst/>
                          <a:highlight>
                            <a:srgbClr val="FFFFCC"/>
                          </a:highligh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700" b="0" i="0" u="none" strike="noStrike">
                          <a:solidFill>
                            <a:srgbClr val="FFFFFF"/>
                          </a:solidFill>
                          <a:effectLst/>
                          <a:highlight>
                            <a:srgbClr val="B21E28"/>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282783342"/>
                  </a:ext>
                </a:extLst>
              </a:tr>
              <a:tr h="134075">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700" b="0" i="0" u="none" strike="noStrike">
                          <a:effectLst/>
                          <a:highlight>
                            <a:srgbClr val="FFFFFF"/>
                          </a:highligh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highlight>
                            <a:srgbClr val="FFFFCC"/>
                          </a:highlight>
                          <a:latin typeface="Arial" panose="020B0604020202020204" pitchFamily="34" charset="0"/>
                        </a:rPr>
                        <a:t> $                      647,852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700" b="0" i="0" u="none" strike="noStrike">
                          <a:solidFill>
                            <a:srgbClr val="FFFFFF"/>
                          </a:solidFill>
                          <a:effectLst/>
                          <a:highlight>
                            <a:srgbClr val="B21E28"/>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700" b="0" i="0" u="none" strike="noStrike">
                          <a:solidFill>
                            <a:srgbClr val="FFFFFF"/>
                          </a:solidFill>
                          <a:effectLst/>
                          <a:highlight>
                            <a:srgbClr val="B21E28"/>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700" b="0" i="0" u="none" strike="noStrike">
                          <a:solidFill>
                            <a:srgbClr val="FFFFFF"/>
                          </a:solidFill>
                          <a:effectLst/>
                          <a:highlight>
                            <a:srgbClr val="B21E28"/>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r" fontAlgn="b"/>
                      <a:r>
                        <a:rPr lang="en-US" sz="700" b="0" i="0" u="none" strike="noStrike">
                          <a:effectLst/>
                          <a:highlight>
                            <a:srgbClr val="FFFFCC"/>
                          </a:highlight>
                          <a:latin typeface="Arial" panose="020B0604020202020204" pitchFamily="34" charset="0"/>
                        </a:rPr>
                        <a:t>5938.5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700" b="0" i="0" u="none" strike="noStrike">
                          <a:solidFill>
                            <a:srgbClr val="FFFFFF"/>
                          </a:solidFill>
                          <a:effectLst/>
                          <a:highlight>
                            <a:srgbClr val="B21E28"/>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563352579"/>
                  </a:ext>
                </a:extLst>
              </a:tr>
              <a:tr h="281832">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82687931"/>
                  </a:ext>
                </a:extLst>
              </a:tr>
              <a:tr h="117659">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700" b="1" i="1" u="none" strike="noStrike">
                          <a:effectLst/>
                          <a:highlight>
                            <a:srgbClr val="FFFFFF"/>
                          </a:highlight>
                          <a:latin typeface="Arial" panose="020B0604020202020204" pitchFamily="34" charset="0"/>
                        </a:rPr>
                        <a:t>POTENTIAL</a:t>
                      </a:r>
                    </a:p>
                  </a:txBody>
                  <a:tcPr marL="0" marR="0" marT="0" marB="0" anchor="b">
                    <a:lnL>
                      <a:noFill/>
                    </a:lnL>
                    <a:lnR>
                      <a:noFill/>
                    </a:lnR>
                    <a:lnT>
                      <a:noFill/>
                    </a:lnT>
                    <a:lnB>
                      <a:noFill/>
                    </a:lnB>
                    <a:solidFill>
                      <a:srgbClr val="FFFFFF"/>
                    </a:solid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68261614"/>
                  </a:ext>
                </a:extLst>
              </a:tr>
              <a:tr h="142284">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700" b="0" i="0" u="none" strike="noStrike">
                          <a:effectLst/>
                          <a:highlight>
                            <a:srgbClr val="FFFFCC"/>
                          </a:highlight>
                          <a:latin typeface="Arial" panose="020B0604020202020204" pitchFamily="34" charset="0"/>
                        </a:rPr>
                        <a:t> $                      647,852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effectLst/>
                          <a:highlight>
                            <a:srgbClr val="FFFFCC"/>
                          </a:highlight>
                          <a:latin typeface="Arial" panose="020B0604020202020204" pitchFamily="34" charset="0"/>
                        </a:rPr>
                        <a:t>5938.00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effectLst/>
                          <a:highlight>
                            <a:srgbClr val="FFFFCC"/>
                          </a:highlight>
                          <a:latin typeface="Arial" panose="020B0604020202020204" pitchFamily="34" charset="0"/>
                        </a:rPr>
                        <a:t> $              109.10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endParaRPr lang="en-US" sz="7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332101550"/>
                  </a:ext>
                </a:extLst>
              </a:tr>
              <a:tr h="114921">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Total labor sales for 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700" b="0" i="0" u="none" strike="noStrike">
                          <a:effectLst/>
                          <a:latin typeface="Arial" panose="020B0604020202020204" pitchFamily="34" charset="0"/>
                        </a:rPr>
                        <a:t>Total hours billed</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7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38456244"/>
                  </a:ext>
                </a:extLst>
              </a:tr>
              <a:tr h="114921">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233437680"/>
                  </a:ext>
                </a:extLst>
              </a:tr>
              <a:tr h="139547">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effectLst/>
                          <a:latin typeface="Arial" panose="020B0604020202020204" pitchFamily="34" charset="0"/>
                        </a:rPr>
                        <a:t>18.00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effectLst/>
                          <a:latin typeface="Arial" panose="020B0604020202020204" pitchFamily="34" charset="0"/>
                        </a:rPr>
                        <a:t>26.0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effectLst/>
                          <a:highlight>
                            <a:srgbClr val="FFFFCC"/>
                          </a:highlight>
                          <a:latin typeface="Arial" panose="020B0604020202020204" pitchFamily="34" charset="0"/>
                        </a:rPr>
                        <a:t>4,680.0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7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918720097"/>
                  </a:ext>
                </a:extLst>
              </a:tr>
              <a:tr h="114921">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700" b="0" i="0" u="none" strike="noStrike">
                          <a:effectLst/>
                          <a:latin typeface="Arial" panose="020B0604020202020204" pitchFamily="34" charset="0"/>
                        </a:rPr>
                        <a:t># Service mechanical technicians</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700" b="0" i="0" u="none" strike="noStrike">
                          <a:effectLst/>
                          <a:latin typeface="Arial" panose="020B0604020202020204" pitchFamily="34" charset="0"/>
                        </a:rPr>
                        <a:t># Hours/Day</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Working Days/Month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700" b="0" i="0" u="none" strike="noStrike">
                          <a:effectLst/>
                          <a:latin typeface="Arial" panose="020B0604020202020204" pitchFamily="34" charset="0"/>
                        </a:rPr>
                        <a:t>Hours Available to Sell</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3848365090"/>
                  </a:ext>
                </a:extLst>
              </a:tr>
              <a:tr h="112185">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777319899"/>
                  </a:ext>
                </a:extLst>
              </a:tr>
              <a:tr h="112185">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effectLst/>
                          <a:highlight>
                            <a:srgbClr val="FFFFCC"/>
                          </a:highlight>
                          <a:latin typeface="Arial" panose="020B0604020202020204" pitchFamily="34" charset="0"/>
                        </a:rPr>
                        <a:t>4,680.0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7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effectLst/>
                          <a:highlight>
                            <a:srgbClr val="FFFFCC"/>
                          </a:highlight>
                          <a:latin typeface="Arial" panose="020B0604020202020204" pitchFamily="34" charset="0"/>
                        </a:rPr>
                        <a:t> $      109.00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700" b="1"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700" b="0" i="0" u="none" strike="noStrike">
                          <a:effectLst/>
                          <a:highlight>
                            <a:srgbClr val="FFFFCC"/>
                          </a:highlight>
                          <a:latin typeface="Arial" panose="020B0604020202020204" pitchFamily="34" charset="0"/>
                        </a:rPr>
                        <a:t> $            510,120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endParaRPr lang="en-US" sz="7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700" b="0" i="0" u="none" strike="noStrike">
                          <a:effectLst/>
                          <a:highlight>
                            <a:srgbClr val="FFFFCC"/>
                          </a:highlight>
                          <a:latin typeface="Arial" panose="020B0604020202020204" pitchFamily="34" charset="0"/>
                        </a:rPr>
                        <a:t> $        637,650.00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22629607"/>
                  </a:ext>
                </a:extLst>
              </a:tr>
              <a:tr h="112185">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Hours Available to Sell</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7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700" b="0" i="0" u="none" strike="noStrike">
                          <a:effectLst/>
                          <a:latin typeface="Arial" panose="020B0604020202020204" pitchFamily="34" charset="0"/>
                        </a:rPr>
                        <a:t>Labor sales potential @100%</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700" b="0" i="0" u="none" strike="noStrike">
                          <a:effectLst/>
                          <a:latin typeface="Arial" panose="020B0604020202020204" pitchFamily="34" charset="0"/>
                        </a:rPr>
                        <a:t>Labor sales potential @ 125%</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388327450"/>
                  </a:ext>
                </a:extLst>
              </a:tr>
              <a:tr h="114921">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5114167"/>
                  </a:ext>
                </a:extLst>
              </a:tr>
              <a:tr h="117659">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r>
                        <a:rPr lang="en-US" sz="700" b="0" i="0" u="none" strike="noStrike">
                          <a:effectLst/>
                          <a:latin typeface="Arial" panose="020B0604020202020204" pitchFamily="34" charset="0"/>
                        </a:rPr>
                        <a:t>How proficient are your technicians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5272394"/>
                  </a:ext>
                </a:extLst>
              </a:tr>
              <a:tr h="117659">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229877984"/>
                  </a:ext>
                </a:extLst>
              </a:tr>
              <a:tr h="136811">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effectLst/>
                          <a:highlight>
                            <a:srgbClr val="FFFFCC"/>
                          </a:highlight>
                          <a:latin typeface="Arial" panose="020B0604020202020204" pitchFamily="34" charset="0"/>
                        </a:rPr>
                        <a:t>5,938.0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effectLst/>
                          <a:highlight>
                            <a:srgbClr val="FFFFCC"/>
                          </a:highlight>
                          <a:latin typeface="Arial" panose="020B0604020202020204" pitchFamily="34" charset="0"/>
                        </a:rPr>
                        <a:t>4,680.00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effectLst/>
                          <a:highlight>
                            <a:srgbClr val="FFFFCC"/>
                          </a:highlight>
                          <a:latin typeface="Arial" panose="020B0604020202020204" pitchFamily="34" charset="0"/>
                        </a:rPr>
                        <a:t>126.88%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endParaRPr lang="en-US" sz="7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04088863"/>
                  </a:ext>
                </a:extLst>
              </a:tr>
              <a:tr h="139547">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700" b="0" i="0" u="none" strike="noStrike">
                          <a:effectLst/>
                          <a:latin typeface="Arial" panose="020B0604020202020204" pitchFamily="34" charset="0"/>
                        </a:rPr>
                        <a:t>Total Hours Billed</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3">
                  <a:txBody>
                    <a:bodyPr/>
                    <a:lstStyle/>
                    <a:p>
                      <a:pPr algn="ctr" fontAlgn="b"/>
                      <a:r>
                        <a:rPr lang="en-US" sz="700" b="0" i="0" u="none" strike="noStrike">
                          <a:effectLst/>
                          <a:latin typeface="Arial" panose="020B0604020202020204" pitchFamily="34" charset="0"/>
                        </a:rPr>
                        <a:t>Hours Available to Sell</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a:txBody>
                    <a:bodyPr/>
                    <a:lstStyle/>
                    <a:p>
                      <a:pPr algn="ctr" fontAlgn="t"/>
                      <a:r>
                        <a:rPr lang="en-US" sz="700" b="0" i="0" u="none" strike="noStrike">
                          <a:effectLst/>
                          <a:latin typeface="Arial" panose="020B0604020202020204" pitchFamily="34" charset="0"/>
                        </a:rPr>
                        <a:t>Tech Proficiency</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dirty="0">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703010691"/>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529255"/>
            <a:ext cx="4184035" cy="4512106"/>
          </a:xfrm>
        </p:spPr>
        <p:txBody>
          <a:bodyPr>
            <a:noAutofit/>
          </a:bodyPr>
          <a:lstStyle/>
          <a:p>
            <a:pPr marL="0" indent="0" algn="l">
              <a:buNone/>
            </a:pPr>
            <a:r>
              <a:rPr lang="en-US" sz="1400" dirty="0">
                <a:solidFill>
                  <a:srgbClr val="000000"/>
                </a:solidFill>
                <a:latin typeface="Calibri" panose="020F0502020204030204" pitchFamily="34" charset="0"/>
              </a:rPr>
              <a:t>O</a:t>
            </a:r>
            <a:r>
              <a:rPr lang="en-US" sz="1400" b="0" i="0" u="none" strike="noStrike" baseline="0" dirty="0">
                <a:solidFill>
                  <a:srgbClr val="000000"/>
                </a:solidFill>
                <a:latin typeface="Calibri" panose="020F0502020204030204" pitchFamily="34" charset="0"/>
              </a:rPr>
              <a:t>ur facility offers about 1.4 bays per technician. Some of our more proficient and efficient A-level technicians can access two bays, while our express techs share bays and work on a staggered schedule. Our facility utilization is at NADA guide. We are open 7-7 Monday through Saturday for service and offer loaners and shuttles during those hours. Our team system among the technicians is a big reason our facility utilization is doing well. An area of improvement is to consistently train our service advisors to keep their selling skills sharp. Our onboarding process for new service advisors needs to tighten up to ensure they get all the initial support possible and feel comfortable selling to customers. We can also implement systems to keep our technicians from hanging around the service counter too long. We plan on looking into a parts delivery system- especially for our express technicians who use the same parts daily. A plan to evaluate change includes monitoring advisor sales, continuing to improve our menu options, monitoring open ROs, and monitoring our comebacks. We do great in all those areas, but we can continually improve! </a:t>
            </a:r>
          </a:p>
        </p:txBody>
      </p:sp>
      <p:graphicFrame>
        <p:nvGraphicFramePr>
          <p:cNvPr id="10" name="Content Placeholder 9">
            <a:extLst>
              <a:ext uri="{FF2B5EF4-FFF2-40B4-BE49-F238E27FC236}">
                <a16:creationId xmlns:a16="http://schemas.microsoft.com/office/drawing/2014/main" id="{1B9F46AE-05B5-39E4-730F-789627D17D94}"/>
              </a:ext>
            </a:extLst>
          </p:cNvPr>
          <p:cNvGraphicFramePr>
            <a:graphicFrameLocks noGrp="1"/>
          </p:cNvGraphicFramePr>
          <p:nvPr>
            <p:ph sz="half" idx="2"/>
            <p:extLst>
              <p:ext uri="{D42A27DB-BD31-4B8C-83A1-F6EECF244321}">
                <p14:modId xmlns:p14="http://schemas.microsoft.com/office/powerpoint/2010/main" val="3627257081"/>
              </p:ext>
            </p:extLst>
          </p:nvPr>
        </p:nvGraphicFramePr>
        <p:xfrm>
          <a:off x="7231225" y="1465669"/>
          <a:ext cx="4413380" cy="3880769"/>
        </p:xfrm>
        <a:graphic>
          <a:graphicData uri="http://schemas.openxmlformats.org/drawingml/2006/table">
            <a:tbl>
              <a:tblPr/>
              <a:tblGrid>
                <a:gridCol w="1389222">
                  <a:extLst>
                    <a:ext uri="{9D8B030D-6E8A-4147-A177-3AD203B41FA5}">
                      <a16:colId xmlns:a16="http://schemas.microsoft.com/office/drawing/2014/main" val="307990124"/>
                    </a:ext>
                  </a:extLst>
                </a:gridCol>
                <a:gridCol w="1086807">
                  <a:extLst>
                    <a:ext uri="{9D8B030D-6E8A-4147-A177-3AD203B41FA5}">
                      <a16:colId xmlns:a16="http://schemas.microsoft.com/office/drawing/2014/main" val="1600214524"/>
                    </a:ext>
                  </a:extLst>
                </a:gridCol>
                <a:gridCol w="982850">
                  <a:extLst>
                    <a:ext uri="{9D8B030D-6E8A-4147-A177-3AD203B41FA5}">
                      <a16:colId xmlns:a16="http://schemas.microsoft.com/office/drawing/2014/main" val="2536212837"/>
                    </a:ext>
                  </a:extLst>
                </a:gridCol>
                <a:gridCol w="604830">
                  <a:extLst>
                    <a:ext uri="{9D8B030D-6E8A-4147-A177-3AD203B41FA5}">
                      <a16:colId xmlns:a16="http://schemas.microsoft.com/office/drawing/2014/main" val="460326203"/>
                    </a:ext>
                  </a:extLst>
                </a:gridCol>
                <a:gridCol w="170110">
                  <a:extLst>
                    <a:ext uri="{9D8B030D-6E8A-4147-A177-3AD203B41FA5}">
                      <a16:colId xmlns:a16="http://schemas.microsoft.com/office/drawing/2014/main" val="3138857787"/>
                    </a:ext>
                  </a:extLst>
                </a:gridCol>
                <a:gridCol w="179561">
                  <a:extLst>
                    <a:ext uri="{9D8B030D-6E8A-4147-A177-3AD203B41FA5}">
                      <a16:colId xmlns:a16="http://schemas.microsoft.com/office/drawing/2014/main" val="1223545208"/>
                    </a:ext>
                  </a:extLst>
                </a:gridCol>
              </a:tblGrid>
              <a:tr h="167040">
                <a:tc gridSpan="6">
                  <a:txBody>
                    <a:bodyPr/>
                    <a:lstStyle/>
                    <a:p>
                      <a:pPr algn="ctr" fontAlgn="b"/>
                      <a:r>
                        <a:rPr lang="en-US" sz="900" b="1" i="0" u="none" strike="noStrike">
                          <a:solidFill>
                            <a:srgbClr val="FFFFFF"/>
                          </a:solidFill>
                          <a:effectLst/>
                          <a:highlight>
                            <a:srgbClr val="B21E28"/>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B21E28"/>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96238295"/>
                  </a:ext>
                </a:extLst>
              </a:tr>
              <a:tr h="163155">
                <a:tc>
                  <a:txBody>
                    <a:bodyPr/>
                    <a:lstStyle/>
                    <a:p>
                      <a:pPr algn="l" fontAlgn="b"/>
                      <a:r>
                        <a:rPr lang="en-US" sz="900" b="0" i="0" u="none" strike="noStrike">
                          <a:solidFill>
                            <a:srgbClr val="FFFFFF"/>
                          </a:solidFill>
                          <a:effectLst/>
                          <a:highlight>
                            <a:srgbClr val="B21E28"/>
                          </a:highlight>
                          <a:latin typeface="Arial" panose="020B0604020202020204" pitchFamily="34" charset="0"/>
                        </a:rPr>
                        <a:t>Number of Bays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900" b="0" i="0" u="none" strike="noStrike">
                          <a:effectLst/>
                          <a:highlight>
                            <a:srgbClr val="FFFFFF"/>
                          </a:highlight>
                          <a:latin typeface="Arial" panose="020B0604020202020204" pitchFamily="34" charset="0"/>
                        </a:rPr>
                        <a:t>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1639077309"/>
                  </a:ext>
                </a:extLst>
              </a:tr>
              <a:tr h="194232">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ctr" fontAlgn="b"/>
                      <a:r>
                        <a:rPr lang="en-US" sz="900" b="1" i="0" u="none" strike="noStrike">
                          <a:solidFill>
                            <a:srgbClr val="FFFFFF"/>
                          </a:solidFill>
                          <a:effectLst/>
                          <a:highlight>
                            <a:srgbClr val="B21E28"/>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3641526727"/>
                  </a:ext>
                </a:extLst>
              </a:tr>
              <a:tr h="194232">
                <a:tc>
                  <a:txBody>
                    <a:bodyPr/>
                    <a:lstStyle/>
                    <a:p>
                      <a:pPr algn="l" fontAlgn="b"/>
                      <a:r>
                        <a:rPr lang="en-US" sz="900" b="0" i="0" u="none" strike="noStrike">
                          <a:solidFill>
                            <a:srgbClr val="FFFFFF"/>
                          </a:solidFill>
                          <a:effectLst/>
                          <a:highlight>
                            <a:srgbClr val="B21E28"/>
                          </a:highlight>
                          <a:latin typeface="Arial" panose="020B0604020202020204" pitchFamily="34" charset="0"/>
                        </a:rPr>
                        <a:t>Number of Days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900" b="0" i="0" u="none" strike="noStrike">
                          <a:effectLst/>
                          <a:highlight>
                            <a:srgbClr val="FFFFFF"/>
                          </a:highlight>
                          <a:latin typeface="Arial" panose="020B0604020202020204" pitchFamily="34" charset="0"/>
                        </a:rPr>
                        <a:t>26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3734074179"/>
                  </a:ext>
                </a:extLst>
              </a:tr>
              <a:tr h="194232">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ctr" fontAlgn="b"/>
                      <a:r>
                        <a:rPr lang="en-US" sz="900" b="1" i="0" u="none" strike="noStrike">
                          <a:solidFill>
                            <a:srgbClr val="FFFFFF"/>
                          </a:solidFill>
                          <a:effectLst/>
                          <a:highlight>
                            <a:srgbClr val="B21E28"/>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3444324954"/>
                  </a:ext>
                </a:extLst>
              </a:tr>
              <a:tr h="194232">
                <a:tc>
                  <a:txBody>
                    <a:bodyPr/>
                    <a:lstStyle/>
                    <a:p>
                      <a:pPr algn="l" fontAlgn="b"/>
                      <a:r>
                        <a:rPr lang="en-US" sz="900" b="0" i="0" u="none" strike="noStrike">
                          <a:solidFill>
                            <a:srgbClr val="FFFFFF"/>
                          </a:solidFill>
                          <a:effectLst/>
                          <a:highlight>
                            <a:srgbClr val="B21E28"/>
                          </a:highlight>
                          <a:latin typeface="Arial" panose="020B0604020202020204" pitchFamily="34" charset="0"/>
                        </a:rPr>
                        <a:t>Number of Hours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900" b="0" i="0" u="none" strike="noStrike">
                          <a:effectLst/>
                          <a:highlight>
                            <a:srgbClr val="FFFFFF"/>
                          </a:highligh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3978125833"/>
                  </a:ext>
                </a:extLst>
              </a:tr>
              <a:tr h="291349">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ctr" fontAlgn="b"/>
                      <a:r>
                        <a:rPr lang="en-US" sz="900" b="1" i="0" u="none" strike="noStrike">
                          <a:solidFill>
                            <a:srgbClr val="FFFFFF"/>
                          </a:solidFill>
                          <a:effectLst/>
                          <a:highlight>
                            <a:srgbClr val="B21E28"/>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3070166893"/>
                  </a:ext>
                </a:extLst>
              </a:tr>
              <a:tr h="194232">
                <a:tc>
                  <a:txBody>
                    <a:bodyPr/>
                    <a:lstStyle/>
                    <a:p>
                      <a:pPr algn="l" fontAlgn="b"/>
                      <a:r>
                        <a:rPr lang="en-US" sz="900" b="0" i="0" u="none" strike="noStrike">
                          <a:solidFill>
                            <a:srgbClr val="FFFFFF"/>
                          </a:solidFill>
                          <a:effectLst/>
                          <a:highlight>
                            <a:srgbClr val="B21E28"/>
                          </a:highlight>
                          <a:latin typeface="Arial" panose="020B0604020202020204" pitchFamily="34" charset="0"/>
                        </a:rPr>
                        <a:t>Effective Labor Rate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l" fontAlgn="b"/>
                      <a:r>
                        <a:rPr lang="en-US" sz="900" b="0" i="0" u="none" strike="noStrike">
                          <a:effectLst/>
                          <a:highlight>
                            <a:srgbClr val="FFFFCC"/>
                          </a:highlight>
                          <a:latin typeface="Arial" panose="020B0604020202020204" pitchFamily="34" charset="0"/>
                        </a:rPr>
                        <a:t> $               109.00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3606732041"/>
                  </a:ext>
                </a:extLst>
              </a:tr>
              <a:tr h="190348">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r" fontAlgn="b"/>
                      <a:r>
                        <a:rPr lang="en-US" sz="800" b="0" i="1" u="none" strike="noStrike">
                          <a:solidFill>
                            <a:srgbClr val="FFFFFF"/>
                          </a:solidFill>
                          <a:effectLst/>
                          <a:highlight>
                            <a:srgbClr val="B21E28"/>
                          </a:highligh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2638907440"/>
                  </a:ext>
                </a:extLst>
              </a:tr>
              <a:tr h="400121">
                <a:tc>
                  <a:txBody>
                    <a:bodyPr/>
                    <a:lstStyle/>
                    <a:p>
                      <a:pPr algn="l" fontAlgn="b"/>
                      <a:r>
                        <a:rPr lang="en-US" sz="900" b="0" i="0" u="none" strike="noStrike">
                          <a:solidFill>
                            <a:srgbClr val="FFFFFF"/>
                          </a:solidFill>
                          <a:effectLst/>
                          <a:highlight>
                            <a:srgbClr val="B21E28"/>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l" fontAlgn="b"/>
                      <a:r>
                        <a:rPr lang="en-US" sz="900" b="0" i="0" u="none" strike="noStrike">
                          <a:effectLst/>
                          <a:highlight>
                            <a:srgbClr val="FFFFCC"/>
                          </a:highlight>
                          <a:latin typeface="Arial" panose="020B0604020202020204" pitchFamily="34" charset="0"/>
                        </a:rPr>
                        <a:t> $          850,200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4087168286"/>
                  </a:ext>
                </a:extLst>
              </a:tr>
              <a:tr h="167040">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B21E28"/>
                    </a:solidFill>
                  </a:tcPr>
                </a:tc>
                <a:extLst>
                  <a:ext uri="{0D108BD9-81ED-4DB2-BD59-A6C34878D82A}">
                    <a16:rowId xmlns:a16="http://schemas.microsoft.com/office/drawing/2014/main" val="298043986"/>
                  </a:ext>
                </a:extLst>
              </a:tr>
              <a:tr h="202003">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90787480"/>
                  </a:ext>
                </a:extLst>
              </a:tr>
              <a:tr h="163155">
                <a:tc gridSpan="6">
                  <a:txBody>
                    <a:bodyPr/>
                    <a:lstStyle/>
                    <a:p>
                      <a:pPr algn="ctr" fontAlgn="b"/>
                      <a:r>
                        <a:rPr lang="en-US" sz="900" b="1" i="0" u="none" strike="noStrike">
                          <a:solidFill>
                            <a:srgbClr val="FFFFFF"/>
                          </a:solidFill>
                          <a:effectLst/>
                          <a:highlight>
                            <a:srgbClr val="B21E28"/>
                          </a:highligh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B21E28"/>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8251138"/>
                  </a:ext>
                </a:extLst>
              </a:tr>
              <a:tr h="163155">
                <a:tc>
                  <a:txBody>
                    <a:bodyPr/>
                    <a:lstStyle/>
                    <a:p>
                      <a:pPr algn="l" fontAlgn="b"/>
                      <a:r>
                        <a:rPr lang="en-US" sz="900" b="0" i="0" u="none" strike="noStrike">
                          <a:solidFill>
                            <a:srgbClr val="FFFFFF"/>
                          </a:solidFill>
                          <a:effectLst/>
                          <a:highlight>
                            <a:srgbClr val="B21E28"/>
                          </a:highligh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l" fontAlgn="b"/>
                      <a:r>
                        <a:rPr lang="en-US" sz="900" b="0" i="0" u="none" strike="noStrike">
                          <a:effectLst/>
                          <a:highlight>
                            <a:srgbClr val="FFFFCC"/>
                          </a:highlight>
                          <a:latin typeface="Arial" panose="020B0604020202020204" pitchFamily="34" charset="0"/>
                        </a:rPr>
                        <a:t> $             647,852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353291102"/>
                  </a:ext>
                </a:extLst>
              </a:tr>
              <a:tr h="198117">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ctr" fontAlgn="b"/>
                      <a:r>
                        <a:rPr lang="en-US" sz="1100" b="0" i="0" u="none" strike="noStrike">
                          <a:solidFill>
                            <a:srgbClr val="FFFFFF"/>
                          </a:solidFill>
                          <a:effectLst/>
                          <a:highlight>
                            <a:srgbClr val="B21E28"/>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4110087955"/>
                  </a:ext>
                </a:extLst>
              </a:tr>
              <a:tr h="163155">
                <a:tc>
                  <a:txBody>
                    <a:bodyPr/>
                    <a:lstStyle/>
                    <a:p>
                      <a:pPr algn="l" fontAlgn="b"/>
                      <a:r>
                        <a:rPr lang="en-US" sz="900" b="0" i="0" u="none" strike="noStrike">
                          <a:solidFill>
                            <a:srgbClr val="FFFFFF"/>
                          </a:solidFill>
                          <a:effectLst/>
                          <a:highlight>
                            <a:srgbClr val="B21E28"/>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l" fontAlgn="b"/>
                      <a:r>
                        <a:rPr lang="en-US" sz="900" b="0" i="0" u="none" strike="noStrike">
                          <a:effectLst/>
                          <a:highlight>
                            <a:srgbClr val="FFFFCC"/>
                          </a:highlight>
                          <a:latin typeface="Arial" panose="020B0604020202020204" pitchFamily="34" charset="0"/>
                        </a:rPr>
                        <a:t> $             850,200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736554556"/>
                  </a:ext>
                </a:extLst>
              </a:tr>
              <a:tr h="159272">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r" fontAlgn="b"/>
                      <a:r>
                        <a:rPr lang="en-US" sz="800" b="0" i="1" u="none" strike="noStrike">
                          <a:solidFill>
                            <a:srgbClr val="FFFFFF"/>
                          </a:solidFill>
                          <a:effectLst/>
                          <a:highlight>
                            <a:srgbClr val="B21E28"/>
                          </a:highligh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4156847937"/>
                  </a:ext>
                </a:extLst>
              </a:tr>
              <a:tr h="159272">
                <a:tc>
                  <a:txBody>
                    <a:bodyPr/>
                    <a:lstStyle/>
                    <a:p>
                      <a:pPr algn="l" fontAlgn="b"/>
                      <a:r>
                        <a:rPr lang="en-US" sz="900" b="0" i="0" u="none" strike="noStrike">
                          <a:solidFill>
                            <a:srgbClr val="FFFFFF"/>
                          </a:solidFill>
                          <a:effectLst/>
                          <a:highlight>
                            <a:srgbClr val="B21E28"/>
                          </a:highligh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900" b="0" i="0" u="none" strike="noStrike">
                          <a:effectLst/>
                          <a:highlight>
                            <a:srgbClr val="FFFFCC"/>
                          </a:highlight>
                          <a:latin typeface="Arial" panose="020B0604020202020204" pitchFamily="34" charset="0"/>
                        </a:rPr>
                        <a:t>76.20%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70365079"/>
                  </a:ext>
                </a:extLst>
              </a:tr>
              <a:tr h="159272">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a:noFill/>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2228726928"/>
                  </a:ext>
                </a:extLst>
              </a:tr>
              <a:tr h="163155">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a:effectLst/>
                          <a:highlight>
                            <a:srgbClr val="B21E28"/>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900" b="0" i="0" u="none" strike="noStrike" dirty="0">
                          <a:effectLst/>
                          <a:highlight>
                            <a:srgbClr val="B21E28"/>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B21E28"/>
                    </a:solidFill>
                  </a:tcPr>
                </a:tc>
                <a:extLst>
                  <a:ext uri="{0D108BD9-81ED-4DB2-BD59-A6C34878D82A}">
                    <a16:rowId xmlns:a16="http://schemas.microsoft.com/office/drawing/2014/main" val="4230181507"/>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308042"/>
            <a:ext cx="4184035" cy="5277278"/>
          </a:xfrm>
        </p:spPr>
        <p:txBody>
          <a:bodyPr>
            <a:normAutofit fontScale="77500" lnSpcReduction="20000"/>
          </a:bodyPr>
          <a:lstStyle/>
          <a:p>
            <a:pPr marL="0" indent="0">
              <a:buNone/>
            </a:pPr>
            <a:r>
              <a:rPr lang="en-US" dirty="0"/>
              <a:t>	After completing this exercise, I immediately realized that our single-line RO % is 46%, much higher than the NADA guide. 76% of our vehicles were older than in 2020. So, this report immediately says that we need to improve with upselling. We anticipate our new video upselling model will continue to improve; we will have management keep track of this state closer. Our model year mix needs to improve- more new vehicles, closer to guide at 50%. </a:t>
            </a:r>
          </a:p>
          <a:p>
            <a:pPr marL="0" indent="0">
              <a:buNone/>
            </a:pPr>
            <a:r>
              <a:rPr lang="en-US" dirty="0"/>
              <a:t>	The report also shows that we need to be more balanced. Our maintenance repairs, as the total percentage of all service work, is 52%. There are more hours to sell and more money to be made on repair ROs, and we would like to see that percentage increase. Honda has lots of routine maintenance, which explains why the percentage is so high, but we aim to get these percentages more in line with each other. We do roughly 120 ROs daily, so these numbers can easily change from day to day and week to week. </a:t>
            </a:r>
          </a:p>
          <a:p>
            <a:pPr marL="0" indent="0">
              <a:buNone/>
            </a:pPr>
            <a:r>
              <a:rPr lang="en-US" dirty="0"/>
              <a:t>	Customer pay ROs generate the most revenue; we will monitor this monthly and use this Excel template again to check our progress. </a:t>
            </a:r>
          </a:p>
          <a:p>
            <a:pPr marL="0" indent="0">
              <a:buNone/>
            </a:pPr>
            <a:r>
              <a:rPr lang="en-US" dirty="0"/>
              <a:t>Note: After working with my service manager and going through 100 ROs, 13 warranty or zero-charge ROs were found, bringing the total to 87. </a:t>
            </a:r>
          </a:p>
        </p:txBody>
      </p:sp>
      <p:pic>
        <p:nvPicPr>
          <p:cNvPr id="17" name="Content Placeholder 16" descr="A screenshot of a computer">
            <a:extLst>
              <a:ext uri="{FF2B5EF4-FFF2-40B4-BE49-F238E27FC236}">
                <a16:creationId xmlns:a16="http://schemas.microsoft.com/office/drawing/2014/main" id="{597731A7-FCD4-EA3D-8178-3226D596892C}"/>
              </a:ext>
            </a:extLst>
          </p:cNvPr>
          <p:cNvPicPr>
            <a:picLocks noGrp="1" noChangeAspect="1"/>
          </p:cNvPicPr>
          <p:nvPr>
            <p:ph sz="half" idx="2"/>
          </p:nvPr>
        </p:nvPicPr>
        <p:blipFill>
          <a:blip r:embed="rId2"/>
          <a:stretch>
            <a:fillRect/>
          </a:stretch>
        </p:blipFill>
        <p:spPr>
          <a:xfrm>
            <a:off x="6766461" y="1225574"/>
            <a:ext cx="4944420" cy="4556058"/>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BD72C-77A5-66D6-495E-90F7D018A82F}"/>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3511A192-85FE-427D-9DD3-0CC252E2E598}"/>
              </a:ext>
            </a:extLst>
          </p:cNvPr>
          <p:cNvSpPr>
            <a:spLocks noGrp="1"/>
          </p:cNvSpPr>
          <p:nvPr>
            <p:ph sz="half" idx="1"/>
          </p:nvPr>
        </p:nvSpPr>
        <p:spPr/>
        <p:txBody>
          <a:bodyPr/>
          <a:lstStyle/>
          <a:p>
            <a:endParaRPr lang="en-US" dirty="0"/>
          </a:p>
        </p:txBody>
      </p:sp>
      <p:sp>
        <p:nvSpPr>
          <p:cNvPr id="4" name="Content Placeholder 3">
            <a:extLst>
              <a:ext uri="{FF2B5EF4-FFF2-40B4-BE49-F238E27FC236}">
                <a16:creationId xmlns:a16="http://schemas.microsoft.com/office/drawing/2014/main" id="{A2DE0C0A-0004-D3A0-6919-FD7A2B740414}"/>
              </a:ext>
            </a:extLst>
          </p:cNvPr>
          <p:cNvSpPr>
            <a:spLocks noGrp="1"/>
          </p:cNvSpPr>
          <p:nvPr>
            <p:ph sz="half" idx="2"/>
          </p:nvPr>
        </p:nvSpPr>
        <p:spPr/>
        <p:txBody>
          <a:bodyPr/>
          <a:lstStyle/>
          <a:p>
            <a:endParaRPr lang="en-US" dirty="0"/>
          </a:p>
        </p:txBody>
      </p:sp>
      <p:sp>
        <p:nvSpPr>
          <p:cNvPr id="5" name="Text Box 2">
            <a:extLst>
              <a:ext uri="{FF2B5EF4-FFF2-40B4-BE49-F238E27FC236}">
                <a16:creationId xmlns:a16="http://schemas.microsoft.com/office/drawing/2014/main" id="{60586A52-1EBA-9AC0-1C16-DD22EEDDBE39}"/>
              </a:ext>
            </a:extLst>
          </p:cNvPr>
          <p:cNvSpPr txBox="1">
            <a:spLocks noChangeArrowheads="1"/>
          </p:cNvSpPr>
          <p:nvPr/>
        </p:nvSpPr>
        <p:spPr bwMode="auto">
          <a:xfrm>
            <a:off x="20638" y="42200"/>
            <a:ext cx="6431400" cy="3347386"/>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STRENGTHS</a:t>
            </a:r>
            <a:endParaRPr kumimoji="0" lang="en-US" altLang="en-US" sz="400" b="0" i="0" u="none" strike="noStrike" cap="none" normalizeH="0" baseline="0" dirty="0">
              <a:ln>
                <a:noFill/>
              </a:ln>
              <a:solidFill>
                <a:schemeClr val="tx1"/>
              </a:solidFill>
              <a:effectLst/>
              <a:latin typeface="Arial" panose="020B060402020202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
              <a:tabLst/>
            </a:pPr>
            <a:r>
              <a:rPr kumimoji="0" lang="en-US" altLang="en-US" sz="1400" b="0" i="0" u="none" strike="noStrike" cap="none" normalizeH="0" baseline="0" dirty="0">
                <a:ln>
                  <a:noFill/>
                </a:ln>
                <a:solidFill>
                  <a:schemeClr val="tx1"/>
                </a:solidFill>
                <a:effectLst/>
                <a:latin typeface="Arial" panose="020B0604020202020204" pitchFamily="34" charset="0"/>
              </a:rPr>
              <a:t>CSI is very strong- always at or above the OEM guide of 91.6%</a:t>
            </a: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
              <a:tabLst/>
            </a:pPr>
            <a:r>
              <a:rPr lang="en-US" altLang="en-US" sz="1400" dirty="0">
                <a:latin typeface="Arial" panose="020B0604020202020204" pitchFamily="34" charset="0"/>
              </a:rPr>
              <a:t>Our apprentice program- we have graduated around 6 technicians who regularly produce more than 45 hours per week on a 40 hour work schedule. </a:t>
            </a: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
              <a:tabLst/>
            </a:pPr>
            <a:r>
              <a:rPr lang="en-US" altLang="en-US" sz="1400" dirty="0">
                <a:latin typeface="Arial" panose="020B0604020202020204" pitchFamily="34" charset="0"/>
              </a:rPr>
              <a:t>We have many long tenured employees who enjoy the work culture and enjoy the people they work with. </a:t>
            </a: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
              <a:tabLst/>
            </a:pPr>
            <a:r>
              <a:rPr lang="en-US" altLang="en-US" sz="1400" dirty="0">
                <a:latin typeface="Arial" panose="020B0604020202020204" pitchFamily="34" charset="0"/>
              </a:rPr>
              <a:t>Employees enjoy their work schedules. Feel it is very fair and they get 2-3 days off per week which gives them time to handle personal matters.</a:t>
            </a: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
              <a:tabLst/>
            </a:pPr>
            <a:r>
              <a:rPr lang="en-US" altLang="en-US" sz="1400" dirty="0">
                <a:latin typeface="Arial" panose="020B0604020202020204" pitchFamily="34" charset="0"/>
              </a:rPr>
              <a:t>Technician proficiency 126%</a:t>
            </a: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
              <a:tabLst/>
            </a:pPr>
            <a:r>
              <a:rPr lang="en-US" altLang="en-US" sz="1400" dirty="0">
                <a:latin typeface="Arial" panose="020B0604020202020204" pitchFamily="34" charset="0"/>
              </a:rPr>
              <a:t>Great relationships between technicians and parts department- very little time wasted at counter.</a:t>
            </a: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
              <a:tabLst/>
            </a:pPr>
            <a:r>
              <a:rPr lang="en-US" altLang="en-US" sz="1400" dirty="0">
                <a:latin typeface="Arial" panose="020B0604020202020204" pitchFamily="34" charset="0"/>
              </a:rPr>
              <a:t>Loyal customer base</a:t>
            </a: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
              <a:tabLst/>
            </a:pPr>
            <a:r>
              <a:rPr lang="en-US" altLang="en-US" sz="1400" dirty="0">
                <a:latin typeface="Arial" panose="020B0604020202020204" pitchFamily="34" charset="0"/>
              </a:rPr>
              <a:t>Lots of business coming in- no shortage of hours to sell. </a:t>
            </a: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
              <a:tabLst/>
            </a:pPr>
            <a:r>
              <a:rPr lang="en-US" altLang="en-US" sz="1400" dirty="0">
                <a:latin typeface="Arial" panose="020B0604020202020204" pitchFamily="34" charset="0"/>
              </a:rPr>
              <a:t>Honda is a great OEM to work with!</a:t>
            </a: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
              <a:tabLst/>
            </a:pPr>
            <a:endParaRPr lang="en-US" altLang="en-US" sz="1400" dirty="0">
              <a:latin typeface="Arial" panose="020B060402020202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
              <a:tabLst/>
            </a:pPr>
            <a:endParaRPr kumimoji="0" lang="en-US" altLang="en-US" sz="1400" b="0" i="0" u="none" strike="noStrike" cap="none" normalizeH="0" baseline="0" dirty="0">
              <a:ln>
                <a:noFill/>
              </a:ln>
              <a:solidFill>
                <a:schemeClr val="tx1"/>
              </a:solidFill>
              <a:effectLst/>
              <a:latin typeface="Arial" panose="020B0604020202020204" pitchFamily="34" charset="0"/>
            </a:endParaRPr>
          </a:p>
        </p:txBody>
      </p:sp>
      <p:sp>
        <p:nvSpPr>
          <p:cNvPr id="6" name="Text Box 2">
            <a:extLst>
              <a:ext uri="{FF2B5EF4-FFF2-40B4-BE49-F238E27FC236}">
                <a16:creationId xmlns:a16="http://schemas.microsoft.com/office/drawing/2014/main" id="{698637C3-1394-7C8F-3E0D-95D06A1CC476}"/>
              </a:ext>
            </a:extLst>
          </p:cNvPr>
          <p:cNvSpPr txBox="1">
            <a:spLocks noChangeArrowheads="1"/>
          </p:cNvSpPr>
          <p:nvPr/>
        </p:nvSpPr>
        <p:spPr bwMode="auto">
          <a:xfrm>
            <a:off x="6452038" y="0"/>
            <a:ext cx="5719324" cy="33868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WEAKNESSES</a:t>
            </a:r>
            <a:endParaRPr kumimoji="0" lang="en-US" altLang="en-US" sz="400" b="0" i="0" u="none" strike="noStrike" cap="none" normalizeH="0" baseline="0" dirty="0">
              <a:ln>
                <a:noFill/>
              </a:ln>
              <a:solidFill>
                <a:schemeClr val="tx1"/>
              </a:solidFill>
              <a:effectLst/>
              <a:latin typeface="Arial" panose="020B060402020202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sz="1400" dirty="0">
                <a:latin typeface="Arial" panose="020B0604020202020204" pitchFamily="34" charset="0"/>
              </a:rPr>
              <a:t>Discounting a bit too much service work. Need to make sure we discount properly and not give away gross.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sz="1400" dirty="0">
                <a:latin typeface="Arial" panose="020B0604020202020204" pitchFamily="34" charset="0"/>
              </a:rPr>
              <a:t>Menu presentations- we have menus but do not do a good job presenting them to customers. We need a better menu that is easier to explain.</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400" b="0" i="0" u="none" strike="noStrike" cap="none" normalizeH="0" baseline="0" dirty="0">
                <a:ln>
                  <a:noFill/>
                </a:ln>
                <a:solidFill>
                  <a:schemeClr val="tx1"/>
                </a:solidFill>
                <a:effectLst/>
                <a:latin typeface="Arial" panose="020B0604020202020204" pitchFamily="34" charset="0"/>
              </a:rPr>
              <a:t>EV vehicles- large service bay that wastes space and the training needed for the vehicle is a time waste being there is very little work. Only 1 EV Honda and it just came out.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400" b="0" i="0" u="none" strike="noStrike" cap="none" normalizeH="0" baseline="0" dirty="0">
                <a:ln>
                  <a:noFill/>
                </a:ln>
                <a:solidFill>
                  <a:schemeClr val="tx1"/>
                </a:solidFill>
                <a:effectLst/>
                <a:latin typeface="Arial" panose="020B0604020202020204" pitchFamily="34" charset="0"/>
              </a:rPr>
              <a:t>Training and onboarding of our service advisors making sure they don’t slow down production with our technicians.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sz="1400" dirty="0">
                <a:latin typeface="Arial" panose="020B0604020202020204" pitchFamily="34" charset="0"/>
              </a:rPr>
              <a:t>Upselling in our express service lane.</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sz="1400" dirty="0">
                <a:latin typeface="Arial" panose="020B0604020202020204" pitchFamily="34" charset="0"/>
              </a:rPr>
              <a:t>Cashiers and service BDC not putting in enough effort to set appointments and making sure customers don’t hang up and go elsewhere.</a:t>
            </a:r>
            <a:endParaRPr kumimoji="0" lang="en-US" altLang="en-US" sz="1400" b="0" i="0" u="none" strike="noStrike" cap="none" normalizeH="0" baseline="0" dirty="0">
              <a:ln>
                <a:noFill/>
              </a:ln>
              <a:solidFill>
                <a:schemeClr val="tx1"/>
              </a:solidFill>
              <a:effectLst/>
              <a:latin typeface="Arial" panose="020B0604020202020204" pitchFamily="34" charset="0"/>
            </a:endParaRPr>
          </a:p>
        </p:txBody>
      </p:sp>
      <p:sp>
        <p:nvSpPr>
          <p:cNvPr id="7" name="Text Box 3">
            <a:extLst>
              <a:ext uri="{FF2B5EF4-FFF2-40B4-BE49-F238E27FC236}">
                <a16:creationId xmlns:a16="http://schemas.microsoft.com/office/drawing/2014/main" id="{074E1BAF-8303-4618-AE6F-01F3FF963A0E}"/>
              </a:ext>
            </a:extLst>
          </p:cNvPr>
          <p:cNvSpPr txBox="1">
            <a:spLocks noChangeArrowheads="1"/>
          </p:cNvSpPr>
          <p:nvPr/>
        </p:nvSpPr>
        <p:spPr bwMode="auto">
          <a:xfrm>
            <a:off x="20637" y="3389587"/>
            <a:ext cx="6431399" cy="342621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OPPORTUNITIES</a:t>
            </a:r>
            <a:endParaRPr kumimoji="0" lang="en-US" altLang="en-US" sz="400" b="0" i="0" u="none" strike="noStrike" cap="none" normalizeH="0" baseline="0" dirty="0">
              <a:ln>
                <a:noFill/>
              </a:ln>
              <a:solidFill>
                <a:schemeClr val="tx1"/>
              </a:solidFill>
              <a:effectLst/>
              <a:latin typeface="Arial" panose="020B060402020202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400" b="0" i="0" u="none" strike="noStrike" cap="none" normalizeH="0" baseline="0" dirty="0">
                <a:ln>
                  <a:noFill/>
                </a:ln>
                <a:solidFill>
                  <a:schemeClr val="tx1"/>
                </a:solidFill>
                <a:effectLst/>
                <a:latin typeface="Arial" panose="020B0604020202020204" pitchFamily="34" charset="0"/>
              </a:rPr>
              <a:t>Marketing- we only market on website, word of mouth, and mailers. We need to enhance our social media presence.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sz="1400" dirty="0">
                <a:latin typeface="Arial" panose="020B0604020202020204" pitchFamily="34" charset="0"/>
              </a:rPr>
              <a:t>We are next to a big state University- we can take advantage of part-time work to help promote business and greet customers.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sz="1400" dirty="0">
                <a:latin typeface="Arial" panose="020B0604020202020204" pitchFamily="34" charset="0"/>
              </a:rPr>
              <a:t>Making sure we take advantage of completing a detailed MPI every time and not being afraid to sell off of the results. We can do better here and this is a great opportunity for gross.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sz="1400" dirty="0">
                <a:latin typeface="Arial" panose="020B0604020202020204" pitchFamily="34" charset="0"/>
              </a:rPr>
              <a:t>Improving our menu- putting it on the TVs (updating it monthly) and making sure our customer always are aware of specials and selling them! Don’t give away the store!</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sz="1400" dirty="0">
                <a:latin typeface="Arial" panose="020B0604020202020204" pitchFamily="34" charset="0"/>
              </a:rPr>
              <a:t>We are booking a week out- we can start doing PDIs after hours so that more customer work can get done during normal business hours.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sz="1400" dirty="0">
                <a:latin typeface="Arial" panose="020B0604020202020204" pitchFamily="34" charset="0"/>
              </a:rPr>
              <a:t>Shop tools inventoried better so we can waste less time looking for them.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en-US" sz="1400" b="0" i="0" u="none" strike="noStrike" cap="none" normalizeH="0" baseline="0" dirty="0">
              <a:ln>
                <a:noFill/>
              </a:ln>
              <a:solidFill>
                <a:schemeClr val="tx1"/>
              </a:solidFill>
              <a:effectLst/>
              <a:latin typeface="Arial" panose="020B0604020202020204" pitchFamily="34" charset="0"/>
            </a:endParaRPr>
          </a:p>
        </p:txBody>
      </p:sp>
      <p:sp>
        <p:nvSpPr>
          <p:cNvPr id="8" name="Text Box 4">
            <a:extLst>
              <a:ext uri="{FF2B5EF4-FFF2-40B4-BE49-F238E27FC236}">
                <a16:creationId xmlns:a16="http://schemas.microsoft.com/office/drawing/2014/main" id="{42B08C56-B334-126F-3673-85B305130AAC}"/>
              </a:ext>
            </a:extLst>
          </p:cNvPr>
          <p:cNvSpPr txBox="1">
            <a:spLocks noChangeArrowheads="1"/>
          </p:cNvSpPr>
          <p:nvPr/>
        </p:nvSpPr>
        <p:spPr bwMode="auto">
          <a:xfrm>
            <a:off x="6452038" y="3386800"/>
            <a:ext cx="5719324" cy="34290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THREATS</a:t>
            </a:r>
            <a:endParaRPr kumimoji="0" lang="en-US" altLang="en-US" sz="400" b="0" i="0" u="none" strike="noStrike" cap="none" normalizeH="0" baseline="0" dirty="0">
              <a:ln>
                <a:noFill/>
              </a:ln>
              <a:solidFill>
                <a:schemeClr val="tx1"/>
              </a:solidFill>
              <a:effectLst/>
              <a:latin typeface="Arial" panose="020B060402020202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400" b="0" i="0" u="none" strike="noStrike" cap="none" normalizeH="0" baseline="0" dirty="0">
                <a:ln>
                  <a:noFill/>
                </a:ln>
                <a:solidFill>
                  <a:schemeClr val="tx1"/>
                </a:solidFill>
                <a:effectLst/>
                <a:latin typeface="Arial" panose="020B0604020202020204" pitchFamily="34" charset="0"/>
              </a:rPr>
              <a:t>Honda’s current stop sales and lack of availability on those parts.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sz="1400" dirty="0">
                <a:latin typeface="Arial" panose="020B0604020202020204" pitchFamily="34" charset="0"/>
              </a:rPr>
              <a:t>Local repair shops stealing our business.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400" b="0" i="0" u="none" strike="noStrike" cap="none" normalizeH="0" baseline="0" dirty="0">
                <a:ln>
                  <a:noFill/>
                </a:ln>
                <a:solidFill>
                  <a:schemeClr val="tx1"/>
                </a:solidFill>
                <a:effectLst/>
                <a:latin typeface="Arial" panose="020B0604020202020204" pitchFamily="34" charset="0"/>
              </a:rPr>
              <a:t>EV repairs- expensive and less complex. More </a:t>
            </a:r>
            <a:r>
              <a:rPr lang="en-US" altLang="en-US" sz="1400" dirty="0">
                <a:latin typeface="Arial" panose="020B0604020202020204" pitchFamily="34" charset="0"/>
              </a:rPr>
              <a:t>automation and software updates could limit the amount of service flat hours our technicians can make.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sz="1400" dirty="0">
                <a:latin typeface="Arial" panose="020B0604020202020204" pitchFamily="34" charset="0"/>
              </a:rPr>
              <a:t>Making sure we have the correct parts in stock at time of service and having to make less runs to collect the necessary parts. FTFR!</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sz="1400" dirty="0">
                <a:latin typeface="Arial" panose="020B0604020202020204" pitchFamily="34" charset="0"/>
              </a:rPr>
              <a:t>Upper management in service department is near retirement- making sure we can fill those roles with people who can carry the department and their successes into the next generation.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sz="1400" dirty="0">
                <a:latin typeface="Arial" panose="020B0604020202020204" pitchFamily="34" charset="0"/>
              </a:rPr>
              <a:t>Keeping up with increasing consumer expectations and lack of patience while making sure we meet OEMs high CSI expectations every month.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sz="1400" dirty="0">
                <a:latin typeface="Arial" panose="020B0604020202020204" pitchFamily="34" charset="0"/>
              </a:rPr>
              <a:t>Time wasted waiting for warranty repairs to be approved.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lang="en-US" altLang="en-US" sz="1400" dirty="0">
              <a:latin typeface="Arial" panose="020B0604020202020204" pitchFamily="34" charset="0"/>
            </a:endParaRPr>
          </a:p>
        </p:txBody>
      </p:sp>
      <p:sp>
        <p:nvSpPr>
          <p:cNvPr id="9" name="Rectangle 5">
            <a:extLst>
              <a:ext uri="{FF2B5EF4-FFF2-40B4-BE49-F238E27FC236}">
                <a16:creationId xmlns:a16="http://schemas.microsoft.com/office/drawing/2014/main" id="{B7884F9F-88D4-1779-0E70-5250785CC1FC}"/>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4284484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a:buClrTx/>
              <a:buFont typeface="Wingdings" panose="05000000000000000000" pitchFamily="2" charset="2"/>
              <a:buChar char="§"/>
            </a:pPr>
            <a:r>
              <a:rPr lang="en-US" dirty="0"/>
              <a:t>Improve our warranty receivable from 57%- make sure we are getting paid on a more efficient time schedule.</a:t>
            </a:r>
          </a:p>
          <a:p>
            <a:pPr>
              <a:buClrTx/>
              <a:buFont typeface="Wingdings" panose="05000000000000000000" pitchFamily="2" charset="2"/>
              <a:buChar char="§"/>
            </a:pPr>
            <a:r>
              <a:rPr lang="en-US" dirty="0"/>
              <a:t>Increase our warranty labor rate to match our customer pay rate. We are in process of submitting ROs to Honda. </a:t>
            </a:r>
          </a:p>
          <a:p>
            <a:pPr>
              <a:buClrTx/>
              <a:buFont typeface="Wingdings" panose="05000000000000000000" pitchFamily="2" charset="2"/>
              <a:buChar char="§"/>
            </a:pPr>
            <a:r>
              <a:rPr lang="en-US" dirty="0"/>
              <a:t>Stay at or above Honda’s CSI objective of 91.6% every month!</a:t>
            </a:r>
          </a:p>
          <a:p>
            <a:pPr>
              <a:buClrTx/>
              <a:buFont typeface="Wingdings" panose="05000000000000000000" pitchFamily="2" charset="2"/>
              <a:buChar char="§"/>
            </a:pPr>
            <a:r>
              <a:rPr lang="en-US" dirty="0"/>
              <a:t>Continue training staff in preparation for EV.</a:t>
            </a:r>
          </a:p>
          <a:p>
            <a:pPr>
              <a:buClrTx/>
              <a:buFont typeface="Wingdings" panose="05000000000000000000" pitchFamily="2" charset="2"/>
              <a:buChar char="§"/>
            </a:pPr>
            <a:r>
              <a:rPr lang="en-US" dirty="0"/>
              <a:t>Continue enhancing our apprentice program and encouraging our young guys to be better!</a:t>
            </a:r>
          </a:p>
          <a:p>
            <a:pPr>
              <a:buClrTx/>
              <a:buFont typeface="Wingdings" panose="05000000000000000000" pitchFamily="2" charset="2"/>
              <a:buChar char="§"/>
            </a:pPr>
            <a:r>
              <a:rPr lang="en-US" dirty="0"/>
              <a:t>Keep our efficiency and proficiency where it is! We are above NADA guide. </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27530</TotalTime>
  <Words>3097</Words>
  <Application>Microsoft Office PowerPoint</Application>
  <PresentationFormat>Widescreen</PresentationFormat>
  <Paragraphs>485</Paragraphs>
  <Slides>13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Trebuchet MS</vt:lpstr>
      <vt:lpstr>Wingdings</vt:lpstr>
      <vt:lpstr>Wingdings 3</vt:lpstr>
      <vt:lpstr>Facet</vt:lpstr>
      <vt:lpstr>NADA Academy FO2 Service</vt:lpstr>
      <vt:lpstr>   Marketing  </vt:lpstr>
      <vt:lpstr>  Analyze Cost of Labor   </vt:lpstr>
      <vt:lpstr> Changes in Expense Structure    </vt:lpstr>
      <vt:lpstr> Productivity   </vt:lpstr>
      <vt:lpstr> Facility   </vt:lpstr>
      <vt:lpstr>Repair order analysis</vt:lpstr>
      <vt:lpstr>PowerPoint Presentation</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Marty Lustgarten</cp:lastModifiedBy>
  <cp:revision>6</cp:revision>
  <dcterms:created xsi:type="dcterms:W3CDTF">2022-12-04T13:10:55Z</dcterms:created>
  <dcterms:modified xsi:type="dcterms:W3CDTF">2024-06-17T16:23:01Z</dcterms:modified>
</cp:coreProperties>
</file>