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0" d="100"/>
          <a:sy n="100" d="100"/>
        </p:scale>
        <p:origin x="9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dirty="0"/>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A70A-43DD-A798-813290170AFD}"/>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A70A-43DD-A798-813290170AFD}"/>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0.38026315789473686</c:v>
                </c:pt>
                <c:pt idx="1">
                  <c:v>0.24482456140350881</c:v>
                </c:pt>
                <c:pt idx="2">
                  <c:v>0.37491228070175436</c:v>
                </c:pt>
              </c:numCache>
            </c:numRef>
          </c:val>
          <c:extLst>
            <c:ext xmlns:c16="http://schemas.microsoft.com/office/drawing/2014/chart" uri="{C3380CC4-5D6E-409C-BE32-E72D297353CC}">
              <c16:uniqueId val="{00000004-A70A-43DD-A798-813290170AFD}"/>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CMA’S COLONIAL NISSAN</a:t>
            </a:r>
          </a:p>
          <a:p>
            <a:pPr algn="ctr"/>
            <a:r>
              <a:rPr lang="en-US" sz="3200" dirty="0"/>
              <a:t>NICK WALTON #N433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Using our online messaging and advertising company to drive more traffic to the service drive.  </a:t>
            </a:r>
          </a:p>
          <a:p>
            <a:r>
              <a:rPr lang="en-US" dirty="0"/>
              <a:t>Introducing all new Nissan customers to the service department and scheduling their first service.</a:t>
            </a:r>
          </a:p>
          <a:p>
            <a:r>
              <a:rPr lang="en-US" dirty="0"/>
              <a:t>We have started to give a complimentary 2 years of oil changes to compete with our competition in sales.  This will give our techs and opportunity to sell additional services.  </a:t>
            </a:r>
          </a:p>
          <a:p>
            <a:r>
              <a:rPr lang="en-US" dirty="0"/>
              <a:t>Video MPI’s will increase repair work.</a:t>
            </a:r>
          </a:p>
          <a:p>
            <a:r>
              <a:rPr lang="en-US" dirty="0"/>
              <a:t>Service all makes and models.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Recent acquisitions of a local dealer group has upset the current market in Charlottesville. There is a lot of opportunity for service in the market.</a:t>
            </a:r>
          </a:p>
          <a:p>
            <a:r>
              <a:rPr lang="en-US" dirty="0"/>
              <a:t>Independent shops that have been around for a long time have a big following and have longer service hours available.</a:t>
            </a:r>
          </a:p>
          <a:p>
            <a:r>
              <a:rPr lang="en-US" dirty="0"/>
              <a:t>Time spent obtaining warranty authorizations.</a:t>
            </a:r>
          </a:p>
          <a:p>
            <a:r>
              <a:rPr lang="en-US" dirty="0"/>
              <a:t>Slow down in new car sales effecting daily opportunities.</a:t>
            </a:r>
          </a:p>
          <a:p>
            <a:r>
              <a:rPr lang="en-US" dirty="0"/>
              <a:t>Expensive area to live in with a lot of students. We are experiencing decline in repair work.</a:t>
            </a:r>
          </a:p>
          <a:p>
            <a:endParaRPr lang="en-US" dirty="0"/>
          </a:p>
          <a:p>
            <a:endParaRPr lang="en-US" dirty="0"/>
          </a:p>
          <a:p>
            <a:endParaRPr lang="en-US" dirty="0"/>
          </a:p>
          <a:p>
            <a:pPr marL="0" indent="0">
              <a:buNone/>
            </a:pPr>
            <a:endParaRPr lang="en-US" dirty="0"/>
          </a:p>
          <a:p>
            <a:endParaRPr lang="en-US" dirty="0"/>
          </a:p>
          <a:p>
            <a:r>
              <a:rPr lang="en-US" dirty="0"/>
              <a:t>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the facility utilization.</a:t>
            </a:r>
          </a:p>
          <a:p>
            <a:r>
              <a:rPr lang="en-US" dirty="0"/>
              <a:t>Provide a video MPI on every ticket to improve more Maintenance and repair work.</a:t>
            </a:r>
          </a:p>
          <a:p>
            <a:r>
              <a:rPr lang="en-US" dirty="0"/>
              <a:t>Drive more customers to the service department with more new vehicles sold and our complimentary 2-year maintenance program.</a:t>
            </a:r>
          </a:p>
          <a:p>
            <a:r>
              <a:rPr lang="en-US" dirty="0"/>
              <a:t>Improve CSI for service department to always be above region.</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Not turning any customer away. Making sure we are increasing the RO count to maximize Facility utilization.</a:t>
            </a:r>
          </a:p>
          <a:p>
            <a:r>
              <a:rPr lang="en-US" dirty="0"/>
              <a:t>Implement Video MPI’s and charting the increase in repair work so the Technicians are bought in.</a:t>
            </a:r>
          </a:p>
          <a:p>
            <a:r>
              <a:rPr lang="en-US" dirty="0"/>
              <a:t>Add 2 new Technicians to grow the Department and utilize the available bays.</a:t>
            </a:r>
          </a:p>
          <a:p>
            <a:r>
              <a:rPr lang="en-US" dirty="0"/>
              <a:t>Increasing internal with more used cars for the front line. And maintaining at least 10 CPO Nissans at all times.</a:t>
            </a:r>
          </a:p>
          <a:p>
            <a:r>
              <a:rPr lang="en-US" dirty="0"/>
              <a:t>Frequent 1 on 1’s to make sure moral is good and concerns are met.</a:t>
            </a:r>
          </a:p>
          <a:p>
            <a:r>
              <a:rPr lang="en-US" dirty="0"/>
              <a:t>Tracking Writers HRS/RO (2.8 min) and ELR $135 min) with a daily report emailed to GM.</a:t>
            </a:r>
          </a:p>
          <a:p>
            <a:r>
              <a:rPr lang="en-US" dirty="0"/>
              <a:t>Tracking Customer pay track and Total gross track daily to make sure we are tracking monthly Forecast.</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Advertise monthly specials through our website and utilizing AI through Outsell.</a:t>
            </a:r>
          </a:p>
          <a:p>
            <a:r>
              <a:rPr lang="en-US" dirty="0"/>
              <a:t>Perform Market surveys to make sure we are not charging to much or not enough.</a:t>
            </a:r>
          </a:p>
          <a:p>
            <a:r>
              <a:rPr lang="en-US" dirty="0"/>
              <a:t>Making sure every car sold New and Used the customer is introduced to the Service Department and their first oil change is scheduled.</a:t>
            </a:r>
          </a:p>
          <a:p>
            <a:r>
              <a:rPr lang="en-US" dirty="0"/>
              <a:t>Making sure we have email and text capability to follow up and reach out about further specials.</a:t>
            </a:r>
          </a:p>
          <a:p>
            <a:r>
              <a:rPr lang="en-US" dirty="0"/>
              <a:t>Training and showing the improvement of approved work utilizing Video MPI.</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 using </a:t>
            </a:r>
            <a:r>
              <a:rPr lang="en-US"/>
              <a:t>March Statement 2024</a:t>
            </a:r>
            <a:endParaRPr lang="en-US" dirty="0"/>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08777451"/>
              </p:ext>
            </p:extLst>
          </p:nvPr>
        </p:nvGraphicFramePr>
        <p:xfrm>
          <a:off x="681925" y="1818624"/>
          <a:ext cx="9127901" cy="9709004"/>
        </p:xfrm>
        <a:graphic>
          <a:graphicData uri="http://schemas.openxmlformats.org/drawingml/2006/table">
            <a:tbl>
              <a:tblPr firstRow="1" bandRow="1">
                <a:tableStyleId>{5C22544A-7EE6-4342-B048-85BDC9FD1C3A}</a:tableStyleId>
              </a:tblPr>
              <a:tblGrid>
                <a:gridCol w="3039573">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Advertise monthly specials through our website and utilizing AI through Outsell.</a:t>
                      </a:r>
                    </a:p>
                    <a:p>
                      <a:endParaRPr lang="en-US" dirty="0"/>
                    </a:p>
                  </a:txBody>
                  <a:tcPr/>
                </a:tc>
                <a:tc>
                  <a:txBody>
                    <a:bodyPr/>
                    <a:lstStyle/>
                    <a:p>
                      <a:r>
                        <a:rPr lang="en-US" dirty="0"/>
                        <a:t>Service Manager/ Gm</a:t>
                      </a:r>
                    </a:p>
                  </a:txBody>
                  <a:tcPr/>
                </a:tc>
                <a:tc>
                  <a:txBody>
                    <a:bodyPr/>
                    <a:lstStyle/>
                    <a:p>
                      <a:r>
                        <a:rPr lang="en-US" dirty="0"/>
                        <a:t>Monthly </a:t>
                      </a:r>
                    </a:p>
                    <a:p>
                      <a:endParaRPr lang="en-US" dirty="0"/>
                    </a:p>
                    <a:p>
                      <a:endParaRPr lang="en-US" dirty="0"/>
                    </a:p>
                  </a:txBody>
                  <a:tcPr/>
                </a:tc>
                <a:extLst>
                  <a:ext uri="{0D108BD9-81ED-4DB2-BD59-A6C34878D82A}">
                    <a16:rowId xmlns:a16="http://schemas.microsoft.com/office/drawing/2014/main" val="2400365483"/>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Making sure every car sold New and Used the customer is introduced to the Service Department and their first oil change is scheduled.</a:t>
                      </a:r>
                    </a:p>
                    <a:p>
                      <a:endParaRPr lang="en-US" dirty="0"/>
                    </a:p>
                  </a:txBody>
                  <a:tcPr/>
                </a:tc>
                <a:tc>
                  <a:txBody>
                    <a:bodyPr/>
                    <a:lstStyle/>
                    <a:p>
                      <a:r>
                        <a:rPr lang="en-US" dirty="0"/>
                        <a:t>Salesman/Sales Manager </a:t>
                      </a:r>
                    </a:p>
                  </a:txBody>
                  <a:tcPr/>
                </a:tc>
                <a:tc>
                  <a:txBody>
                    <a:bodyPr/>
                    <a:lstStyle/>
                    <a:p>
                      <a:r>
                        <a:rPr lang="en-US" dirty="0"/>
                        <a:t>Daily</a:t>
                      </a:r>
                    </a:p>
                  </a:txBody>
                  <a:tcPr/>
                </a:tc>
                <a:extLst>
                  <a:ext uri="{0D108BD9-81ED-4DB2-BD59-A6C34878D82A}">
                    <a16:rowId xmlns:a16="http://schemas.microsoft.com/office/drawing/2014/main" val="107845787"/>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Perform Market surveys to make sure we are not charging to much or not enough.</a:t>
                      </a:r>
                    </a:p>
                    <a:p>
                      <a:endParaRPr lang="en-US" dirty="0"/>
                    </a:p>
                  </a:txBody>
                  <a:tcPr/>
                </a:tc>
                <a:tc>
                  <a:txBody>
                    <a:bodyPr/>
                    <a:lstStyle/>
                    <a:p>
                      <a:r>
                        <a:rPr lang="en-US" dirty="0"/>
                        <a:t>Service Manager</a:t>
                      </a:r>
                    </a:p>
                    <a:p>
                      <a:r>
                        <a:rPr lang="en-US" dirty="0"/>
                        <a:t>Customer Service Manager </a:t>
                      </a:r>
                    </a:p>
                    <a:p>
                      <a:endParaRPr lang="en-US" dirty="0"/>
                    </a:p>
                  </a:txBody>
                  <a:tcPr/>
                </a:tc>
                <a:tc>
                  <a:txBody>
                    <a:bodyPr/>
                    <a:lstStyle/>
                    <a:p>
                      <a:r>
                        <a:rPr lang="en-US" dirty="0"/>
                        <a:t>Monthly</a:t>
                      </a:r>
                    </a:p>
                  </a:txBody>
                  <a:tcPr/>
                </a:tc>
                <a:extLst>
                  <a:ext uri="{0D108BD9-81ED-4DB2-BD59-A6C34878D82A}">
                    <a16:rowId xmlns:a16="http://schemas.microsoft.com/office/drawing/2014/main" val="1530126605"/>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Add 2 new Technicians to grow the Department and utilize the available bays.</a:t>
                      </a:r>
                    </a:p>
                    <a:p>
                      <a:endParaRPr lang="en-US" dirty="0"/>
                    </a:p>
                  </a:txBody>
                  <a:tcPr/>
                </a:tc>
                <a:tc>
                  <a:txBody>
                    <a:bodyPr/>
                    <a:lstStyle/>
                    <a:p>
                      <a:r>
                        <a:rPr lang="en-US" dirty="0"/>
                        <a:t>Service Manager/GM</a:t>
                      </a:r>
                    </a:p>
                  </a:txBody>
                  <a:tcPr/>
                </a:tc>
                <a:tc>
                  <a:txBody>
                    <a:bodyPr/>
                    <a:lstStyle/>
                    <a:p>
                      <a:r>
                        <a:rPr lang="en-US" dirty="0"/>
                        <a:t>August 1 2024</a:t>
                      </a:r>
                    </a:p>
                  </a:txBody>
                  <a:tcPr/>
                </a:tc>
                <a:extLst>
                  <a:ext uri="{0D108BD9-81ED-4DB2-BD59-A6C34878D82A}">
                    <a16:rowId xmlns:a16="http://schemas.microsoft.com/office/drawing/2014/main" val="1950345431"/>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Tracking Writers HRS/RO (2.8 min) and ELR $135 min) with a daily report emailed to GM.</a:t>
                      </a:r>
                    </a:p>
                    <a:p>
                      <a:endParaRPr lang="en-US" dirty="0"/>
                    </a:p>
                  </a:txBody>
                  <a:tcPr/>
                </a:tc>
                <a:tc>
                  <a:txBody>
                    <a:bodyPr/>
                    <a:lstStyle/>
                    <a:p>
                      <a:r>
                        <a:rPr lang="en-US" dirty="0"/>
                        <a:t>Service Manager </a:t>
                      </a:r>
                    </a:p>
                  </a:txBody>
                  <a:tcPr/>
                </a:tc>
                <a:tc>
                  <a:txBody>
                    <a:bodyPr/>
                    <a:lstStyle/>
                    <a:p>
                      <a:r>
                        <a:rPr lang="en-US" dirty="0"/>
                        <a:t>Daily</a:t>
                      </a:r>
                    </a:p>
                  </a:txBody>
                  <a:tcPr/>
                </a:tc>
                <a:extLst>
                  <a:ext uri="{0D108BD9-81ED-4DB2-BD59-A6C34878D82A}">
                    <a16:rowId xmlns:a16="http://schemas.microsoft.com/office/drawing/2014/main" val="1960891333"/>
                  </a:ext>
                </a:extLst>
              </a:tr>
              <a:tr h="5650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Frequent 1 on 1’s to make sure moral is good and concerns are met.</a:t>
                      </a:r>
                    </a:p>
                    <a:p>
                      <a:endParaRPr lang="en-US" dirty="0"/>
                    </a:p>
                  </a:txBody>
                  <a:tcPr/>
                </a:tc>
                <a:tc>
                  <a:txBody>
                    <a:bodyPr/>
                    <a:lstStyle/>
                    <a:p>
                      <a:r>
                        <a:rPr lang="en-US" dirty="0"/>
                        <a:t>Service Manager </a:t>
                      </a:r>
                    </a:p>
                    <a:p>
                      <a:r>
                        <a:rPr lang="en-US" dirty="0"/>
                        <a:t>Shop Forman</a:t>
                      </a:r>
                    </a:p>
                  </a:txBody>
                  <a:tcPr/>
                </a:tc>
                <a:tc>
                  <a:txBody>
                    <a:bodyPr/>
                    <a:lstStyle/>
                    <a:p>
                      <a:r>
                        <a:rPr lang="en-US" dirty="0"/>
                        <a:t>Weekly </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Taking a deep dive into our Service Department it is evident we have a strong team with strong work ethic. We need to drive more service traffic to the service drive and educate the public that we are very competitive in pricing compared to the independent shops.  Through creative price comparison boards and marketing campaigns we can deliver this message.  </a:t>
            </a:r>
          </a:p>
          <a:p>
            <a:r>
              <a:rPr lang="en-US" dirty="0"/>
              <a:t>Csi is a huge topic with future acquisition's so it is paramount to follow up with our customers and remind them how important it is.  It is our report card. We track weekly and compare monthly and quarterly for Nissan.</a:t>
            </a:r>
          </a:p>
          <a:p>
            <a:endParaRPr lang="en-US" dirty="0"/>
          </a:p>
          <a:p>
            <a:r>
              <a:rPr lang="en-US" dirty="0"/>
              <a:t>The Facility is large enough and with our current trend we can bring on two  technicians to help with the growing opportunity.  We will drive more traffic with increased New Car sales and 2 years complimentary oil changes.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Tracking Writers HRS/RO (2.8 min) and ELR $135 min) with a daily report emailed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out daily will help with accountability and create some competition with the team.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Video MPI’s is the way to move the needle on more work sold. Customers need to see the issues not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just be told about them to spend the money.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	</a:t>
            </a:r>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Current marketing is handled by our partner Pinnacle. We strategize monthly with targeted messaging through social media, website offers and direct mail.  We are starting to use Outsell AI to target customers search habits and direct message them of service reminders and the latest offers available.</a:t>
            </a:r>
          </a:p>
          <a:p>
            <a:r>
              <a:rPr lang="en-US" sz="1800" b="0" i="0" u="none" strike="noStrike" baseline="0" dirty="0">
                <a:solidFill>
                  <a:schemeClr val="tx1"/>
                </a:solidFill>
                <a:latin typeface="Calibri" panose="020F0502020204030204" pitchFamily="34" charset="0"/>
              </a:rPr>
              <a:t>Goals for improvement are to drive more traffic to the service drive.  We are using our DMS to search past customers and utilize our sales staff by contacting them with service due and yearly Va. State inspection reminders.  We will offer a free appraisal of their vehicle while here to entice not only a service appointment but an opportunity to purchase a car for our used inventory and possibly sell a new one. We started to advertise a complimentary 2 year maintenance plan with every new car purchase.  This will give th</a:t>
            </a:r>
            <a:r>
              <a:rPr lang="en-US" dirty="0">
                <a:solidFill>
                  <a:schemeClr val="tx1"/>
                </a:solidFill>
                <a:latin typeface="Calibri" panose="020F0502020204030204" pitchFamily="34" charset="0"/>
              </a:rPr>
              <a:t>e Technicians to sell other needed services while we have the vehicle here.</a:t>
            </a:r>
          </a:p>
          <a:p>
            <a:r>
              <a:rPr lang="en-US" sz="1800" b="0" i="0" u="none" strike="noStrike" baseline="0" dirty="0">
                <a:solidFill>
                  <a:schemeClr val="tx1"/>
                </a:solidFill>
                <a:latin typeface="Calibri" panose="020F0502020204030204" pitchFamily="34" charset="0"/>
              </a:rPr>
              <a:t> We will track our success with a Service to sales log and measure our improvement on the R.O.’s written that </a:t>
            </a:r>
            <a:r>
              <a:rPr lang="en-US" dirty="0">
                <a:solidFill>
                  <a:schemeClr val="tx1"/>
                </a:solidFill>
                <a:latin typeface="Calibri" panose="020F0502020204030204" pitchFamily="34" charset="0"/>
              </a:rPr>
              <a:t>is currently averaging 30 per day.</a:t>
            </a:r>
            <a:r>
              <a:rPr lang="en-US" sz="1800" b="0" i="0" u="none" strike="noStrike" baseline="0" dirty="0">
                <a:solidFill>
                  <a:schemeClr val="tx1"/>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all techs are paid flat rate.</a:t>
            </a:r>
          </a:p>
          <a:p>
            <a:r>
              <a:rPr lang="en-US" sz="1800" b="0" i="0" u="none" strike="noStrike" baseline="0" dirty="0">
                <a:solidFill>
                  <a:srgbClr val="221E1F"/>
                </a:solidFill>
                <a:latin typeface="Calibri" panose="020F0502020204030204" pitchFamily="34" charset="0"/>
              </a:rPr>
              <a:t>Goals for improvement would be to get to guide of 76% profit retention.</a:t>
            </a:r>
          </a:p>
          <a:p>
            <a:r>
              <a:rPr lang="en-US" sz="1800" b="0" i="0" u="none" strike="noStrike" baseline="0" dirty="0">
                <a:solidFill>
                  <a:srgbClr val="221E1F"/>
                </a:solidFill>
                <a:latin typeface="Calibri" panose="020F0502020204030204" pitchFamily="34" charset="0"/>
              </a:rPr>
              <a:t>One way to do this is raising our already competitive labor rate by $10 and incentivizing the Technicians by adding $5 an hour to their pay on repair work only. This will motivate them to sell more repair work.  It has increased customer car by 3% already.  </a:t>
            </a:r>
          </a:p>
          <a:p>
            <a:r>
              <a:rPr lang="en-US" sz="1800" b="0" i="0" u="none" strike="noStrike" baseline="0" dirty="0">
                <a:solidFill>
                  <a:srgbClr val="221E1F"/>
                </a:solidFill>
                <a:latin typeface="Calibri" panose="020F0502020204030204" pitchFamily="34" charset="0"/>
              </a:rPr>
              <a:t>Plans to evaluate </a:t>
            </a:r>
            <a:r>
              <a:rPr lang="en-US" dirty="0">
                <a:solidFill>
                  <a:srgbClr val="221E1F"/>
                </a:solidFill>
                <a:latin typeface="Calibri" panose="020F0502020204030204" pitchFamily="34" charset="0"/>
              </a:rPr>
              <a:t>these changes we will use these calculations monthly.</a:t>
            </a:r>
            <a:r>
              <a:rPr lang="en-US" sz="1800" b="0" i="0" u="none" strike="noStrike" baseline="0" dirty="0">
                <a:solidFill>
                  <a:srgbClr val="221E1F"/>
                </a:solidFill>
                <a:latin typeface="Calibri" panose="020F0502020204030204" pitchFamily="34" charset="0"/>
              </a:rPr>
              <a:t>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a:t>
            </a:r>
            <a:r>
              <a:rPr lang="en-US" dirty="0">
                <a:solidFill>
                  <a:srgbClr val="221E1F"/>
                </a:solidFill>
                <a:latin typeface="Calibri" panose="020F0502020204030204" pitchFamily="34" charset="0"/>
              </a:rPr>
              <a:t>y we are at a net profit of $20,055 which is 15.66% of gross.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 would be to get to guide of 20% net profit and lower our total expenses from 84.34% to guide of 80%.</a:t>
            </a:r>
          </a:p>
          <a:p>
            <a:r>
              <a:rPr lang="en-US" dirty="0">
                <a:solidFill>
                  <a:srgbClr val="221E1F"/>
                </a:solidFill>
                <a:latin typeface="Calibri" panose="020F0502020204030204" pitchFamily="34" charset="0"/>
              </a:rPr>
              <a:t>We are currently selling more hours then available.  The increase in labor rate and incentivizing the techs to sell more repair work will help us achieve our goal.  Video MPI will increase the closing rate on needed services with the customer.</a:t>
            </a:r>
            <a:endParaRPr lang="en-US" sz="1800" b="0" i="0" u="none" strike="noStrike" baseline="0" dirty="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will be using the calculations we learned in class to track movement in all categories.</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we have 12 bays with 6 techs. We are at a 65% Facility Utilization.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Goals for improvement would be to bring in two additional techs help us get to Facility Utilization guide of 75%</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in negotiations with a technician that used to be with our company and is relocating back Charlottesville. With the additional help we can sell more work and get closer to the facilities potential.</a:t>
            </a:r>
          </a:p>
          <a:p>
            <a:r>
              <a:rPr lang="en-US" sz="1800" b="0" i="0" u="none" strike="noStrike" baseline="0" dirty="0">
                <a:solidFill>
                  <a:srgbClr val="221E1F"/>
                </a:solidFill>
                <a:latin typeface="Calibri" panose="020F0502020204030204" pitchFamily="34" charset="0"/>
              </a:rPr>
              <a:t>Evaluation of our Labor sales divided by our Facility potential will be done monthly to track our success.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After discussion with our Service Manager regarding the 100 R.O. Analysis what immediately jumps out is our customer retention. 76% of our customers drive a 2020 or older vehicle.  Looking at the competitive analysis we can increase our competitive and maintenance by $2. After those adjustments we can increase our customer ELR from $132 to $140.  He is happy with the 2.28 average cost per FRH.</a:t>
            </a:r>
          </a:p>
          <a:p>
            <a:r>
              <a:rPr lang="en-US" dirty="0"/>
              <a:t>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078679" y="1104872"/>
            <a:ext cx="4184650" cy="3397537"/>
          </a:xfrm>
        </p:spPr>
      </p:pic>
      <p:graphicFrame>
        <p:nvGraphicFramePr>
          <p:cNvPr id="7" name="Chart 6">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3695004118"/>
              </p:ext>
            </p:extLst>
          </p:nvPr>
        </p:nvGraphicFramePr>
        <p:xfrm>
          <a:off x="4730006" y="4677062"/>
          <a:ext cx="4918710" cy="21126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a loyal customer base with a good service retention.</a:t>
            </a:r>
          </a:p>
          <a:p>
            <a:r>
              <a:rPr lang="en-US" dirty="0"/>
              <a:t>Our Technician's have been with the company for a long time and average of 15 years. They can handle any job and hustle to turn all available hours.</a:t>
            </a:r>
          </a:p>
          <a:p>
            <a:r>
              <a:rPr lang="en-US" dirty="0"/>
              <a:t>We have high satisfaction scores they fix the car right the first time.</a:t>
            </a:r>
          </a:p>
          <a:p>
            <a:r>
              <a:rPr lang="en-US" dirty="0"/>
              <a:t>We are employee owned and with our ESOP plan our employ retention is very high.</a:t>
            </a:r>
          </a:p>
          <a:p>
            <a:r>
              <a:rPr lang="en-US" dirty="0"/>
              <a:t>We have 3 bright young service writers that work well with tech’s selling the recommendation's to the customers.</a:t>
            </a:r>
          </a:p>
          <a:p>
            <a:r>
              <a:rPr lang="en-US" dirty="0"/>
              <a:t>We are competitive in pricing to our surrounding competition Franchise and non-franchise.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12 bays and 6 techs. Because our tech’s have been with us for so long they are very sensitive to change.  They are paid out of a pool and are very resistant to adding additional techs.  </a:t>
            </a:r>
          </a:p>
          <a:p>
            <a:r>
              <a:rPr lang="en-US" dirty="0"/>
              <a:t>They are set in their ways and have pushed back on Video MPI’s feeling that it slows their production. </a:t>
            </a:r>
          </a:p>
          <a:p>
            <a:r>
              <a:rPr lang="en-US" dirty="0"/>
              <a:t>Hours do not mirror sales hours.</a:t>
            </a:r>
          </a:p>
          <a:p>
            <a:r>
              <a:rPr lang="en-US" dirty="0"/>
              <a:t>Lack of new car sales over the years has affected the volume of customer coming in for service.</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16852</TotalTime>
  <Words>1626</Words>
  <Application>Microsoft Office PowerPoint</Application>
  <PresentationFormat>Widescreen</PresentationFormat>
  <Paragraphs>134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 walton</cp:lastModifiedBy>
  <cp:revision>29</cp:revision>
  <dcterms:created xsi:type="dcterms:W3CDTF">2022-12-04T13:10:55Z</dcterms:created>
  <dcterms:modified xsi:type="dcterms:W3CDTF">2024-06-18T19:30:35Z</dcterms:modified>
</cp:coreProperties>
</file>