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2" d="100"/>
          <a:sy n="82" d="100"/>
        </p:scale>
        <p:origin x="72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10/18/2024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10/18/2024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10/18/2024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10/18/2024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10/18/2024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10/18/2024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10/18/2024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10/18/2024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pPr algn="ctr"/>
            <a:r>
              <a:rPr lang="en-US" dirty="0">
                <a:solidFill>
                  <a:schemeClr val="bg1"/>
                </a:solidFill>
              </a:rPr>
              <a:t>Fixed Ops 2 HW</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Jason Olesnavage – N446</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Technician’s personal efficiency has room to increase</a:t>
            </a:r>
          </a:p>
          <a:p>
            <a:r>
              <a:rPr lang="en-US" dirty="0"/>
              <a:t>Shop efficiency increase greatly – hope to drive by managing individual technician efficiency</a:t>
            </a:r>
          </a:p>
          <a:p>
            <a:endParaRPr lang="en-US" dirty="0"/>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367627"/>
            <a:ext cx="8596668" cy="3880773"/>
          </a:xfrm>
        </p:spPr>
        <p:txBody>
          <a:bodyPr/>
          <a:lstStyle/>
          <a:p>
            <a:r>
              <a:rPr lang="en-US" dirty="0"/>
              <a:t>Low technician production directly impacts income levels of team – could become problematic and increase turnover</a:t>
            </a:r>
          </a:p>
          <a:p>
            <a:r>
              <a:rPr lang="en-US" dirty="0"/>
              <a:t>Lack of employee buy in may threaten capability of team to change operational and cultural practices.  Explaining the who becomes very important </a:t>
            </a:r>
          </a:p>
          <a:p>
            <a:r>
              <a:rPr lang="en-US" dirty="0"/>
              <a:t>RO count volume quality could threaten growth if we don’t have enough RO through put</a:t>
            </a:r>
          </a:p>
          <a:p>
            <a:r>
              <a:rPr lang="en-US" dirty="0"/>
              <a:t>Advisor training needed to improve ability to generate additional work from ROs</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785740"/>
            <a:ext cx="8596668" cy="3880773"/>
          </a:xfrm>
        </p:spPr>
        <p:txBody>
          <a:bodyPr/>
          <a:lstStyle/>
          <a:p>
            <a:r>
              <a:rPr lang="en-US" dirty="0"/>
              <a:t>Increase GP for service department</a:t>
            </a:r>
          </a:p>
          <a:p>
            <a:r>
              <a:rPr lang="en-US" dirty="0"/>
              <a:t>Increase technician efficiency</a:t>
            </a:r>
          </a:p>
          <a:p>
            <a:r>
              <a:rPr lang="en-US" dirty="0"/>
              <a:t>Increase shop productivity</a:t>
            </a:r>
          </a:p>
          <a:p>
            <a:r>
              <a:rPr lang="en-US" dirty="0"/>
              <a:t>Improve RO performance metrics – i.e. ELR, hours per RO, </a:t>
            </a:r>
            <a:r>
              <a:rPr lang="en-US" dirty="0" err="1"/>
              <a:t>etc</a:t>
            </a:r>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742648" y="2367627"/>
            <a:ext cx="8596668" cy="3880773"/>
          </a:xfrm>
        </p:spPr>
        <p:txBody>
          <a:bodyPr/>
          <a:lstStyle/>
          <a:p>
            <a:r>
              <a:rPr lang="en-US" dirty="0"/>
              <a:t>Utilize technology to monitor and encourage improvement in technician productivity</a:t>
            </a:r>
          </a:p>
          <a:p>
            <a:r>
              <a:rPr lang="en-US" dirty="0"/>
              <a:t>Emphasize technician productivity as a key driver of total shop productivity for the service department</a:t>
            </a:r>
          </a:p>
          <a:p>
            <a:r>
              <a:rPr lang="en-US" dirty="0"/>
              <a:t>Monitor and assess key RO performance metrics to ensure service department is not leaving any gross unaccounted for</a:t>
            </a:r>
          </a:p>
          <a:p>
            <a:r>
              <a:rPr lang="en-US" dirty="0"/>
              <a:t>Connect the small variables (hours produced, ELR, </a:t>
            </a:r>
            <a:r>
              <a:rPr lang="en-US" dirty="0" err="1"/>
              <a:t>etc</a:t>
            </a:r>
            <a:r>
              <a:rPr lang="en-US" dirty="0"/>
              <a:t>) to the larger goal of service GP increase</a:t>
            </a:r>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367627"/>
            <a:ext cx="8596668" cy="3880773"/>
          </a:xfrm>
        </p:spPr>
        <p:txBody>
          <a:bodyPr/>
          <a:lstStyle/>
          <a:p>
            <a:r>
              <a:rPr lang="en-US" dirty="0"/>
              <a:t>Establish daily production expectations for each technician to help them manage output consistently</a:t>
            </a:r>
          </a:p>
          <a:p>
            <a:r>
              <a:rPr lang="en-US" dirty="0"/>
              <a:t>Publish tracker and coach on daily performance </a:t>
            </a:r>
          </a:p>
          <a:p>
            <a:r>
              <a:rPr lang="en-US" dirty="0"/>
              <a:t>Train advisors on up-sell tools to help drive key performance metrics in positive direction</a:t>
            </a:r>
          </a:p>
          <a:p>
            <a:r>
              <a:rPr lang="en-US" dirty="0"/>
              <a:t>Monitor metric performance and coach/acknowledge appropriately</a:t>
            </a:r>
          </a:p>
          <a:p>
            <a:r>
              <a:rPr lang="en-US" dirty="0"/>
              <a:t>Set monthly GP increase goals for service department.  Track daily and ensure pacing keeps monthly goal obtainable</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760039599"/>
              </p:ext>
            </p:extLst>
          </p:nvPr>
        </p:nvGraphicFramePr>
        <p:xfrm>
          <a:off x="677334" y="1818624"/>
          <a:ext cx="9132492" cy="4670184"/>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Develop </a:t>
                      </a:r>
                      <a:r>
                        <a:rPr lang="en-US" dirty="0" err="1"/>
                        <a:t>Hrs</a:t>
                      </a:r>
                      <a:r>
                        <a:rPr lang="en-US" dirty="0"/>
                        <a:t> Tracker</a:t>
                      </a:r>
                    </a:p>
                  </a:txBody>
                  <a:tcPr/>
                </a:tc>
                <a:tc>
                  <a:txBody>
                    <a:bodyPr/>
                    <a:lstStyle/>
                    <a:p>
                      <a:r>
                        <a:rPr lang="en-US" dirty="0"/>
                        <a:t>Service </a:t>
                      </a:r>
                      <a:r>
                        <a:rPr lang="en-US" dirty="0" err="1"/>
                        <a:t>Mgr</a:t>
                      </a:r>
                      <a:endParaRPr lang="en-US" dirty="0"/>
                    </a:p>
                  </a:txBody>
                  <a:tcPr/>
                </a:tc>
                <a:tc>
                  <a:txBody>
                    <a:bodyPr/>
                    <a:lstStyle/>
                    <a:p>
                      <a:r>
                        <a:rPr lang="en-US" dirty="0"/>
                        <a:t>9/1/24 – continue daily</a:t>
                      </a:r>
                    </a:p>
                  </a:txBody>
                  <a:tcPr/>
                </a:tc>
                <a:extLst>
                  <a:ext uri="{0D108BD9-81ED-4DB2-BD59-A6C34878D82A}">
                    <a16:rowId xmlns:a16="http://schemas.microsoft.com/office/drawing/2014/main" val="2400365483"/>
                  </a:ext>
                </a:extLst>
              </a:tr>
              <a:tr h="565004">
                <a:tc>
                  <a:txBody>
                    <a:bodyPr/>
                    <a:lstStyle/>
                    <a:p>
                      <a:r>
                        <a:rPr lang="en-US" dirty="0"/>
                        <a:t>Train Techs on Tracker</a:t>
                      </a:r>
                    </a:p>
                  </a:txBody>
                  <a:tcPr/>
                </a:tc>
                <a:tc>
                  <a:txBody>
                    <a:bodyPr/>
                    <a:lstStyle/>
                    <a:p>
                      <a:r>
                        <a:rPr lang="en-US" dirty="0"/>
                        <a:t>Fixed Ops Director</a:t>
                      </a:r>
                    </a:p>
                  </a:txBody>
                  <a:tcPr/>
                </a:tc>
                <a:tc>
                  <a:txBody>
                    <a:bodyPr/>
                    <a:lstStyle/>
                    <a:p>
                      <a:r>
                        <a:rPr lang="en-US" dirty="0"/>
                        <a:t>9/9/24 – continue monthly</a:t>
                      </a:r>
                    </a:p>
                  </a:txBody>
                  <a:tcPr/>
                </a:tc>
                <a:extLst>
                  <a:ext uri="{0D108BD9-81ED-4DB2-BD59-A6C34878D82A}">
                    <a16:rowId xmlns:a16="http://schemas.microsoft.com/office/drawing/2014/main" val="107845787"/>
                  </a:ext>
                </a:extLst>
              </a:tr>
              <a:tr h="565004">
                <a:tc>
                  <a:txBody>
                    <a:bodyPr/>
                    <a:lstStyle/>
                    <a:p>
                      <a:r>
                        <a:rPr lang="en-US" dirty="0"/>
                        <a:t>Hold daily performance check-ins</a:t>
                      </a:r>
                    </a:p>
                  </a:txBody>
                  <a:tcPr/>
                </a:tc>
                <a:tc>
                  <a:txBody>
                    <a:bodyPr/>
                    <a:lstStyle/>
                    <a:p>
                      <a:r>
                        <a:rPr lang="en-US" dirty="0"/>
                        <a:t>Service </a:t>
                      </a:r>
                      <a:r>
                        <a:rPr lang="en-US" dirty="0" err="1"/>
                        <a:t>Mgr</a:t>
                      </a:r>
                      <a:endParaRPr lang="en-US" dirty="0"/>
                    </a:p>
                  </a:txBody>
                  <a:tcPr/>
                </a:tc>
                <a:tc>
                  <a:txBody>
                    <a:bodyPr/>
                    <a:lstStyle/>
                    <a:p>
                      <a:r>
                        <a:rPr lang="en-US" dirty="0"/>
                        <a:t>9/9/24 – continue daily </a:t>
                      </a:r>
                    </a:p>
                  </a:txBody>
                  <a:tcPr/>
                </a:tc>
                <a:extLst>
                  <a:ext uri="{0D108BD9-81ED-4DB2-BD59-A6C34878D82A}">
                    <a16:rowId xmlns:a16="http://schemas.microsoft.com/office/drawing/2014/main" val="1530126605"/>
                  </a:ext>
                </a:extLst>
              </a:tr>
              <a:tr h="565004">
                <a:tc>
                  <a:txBody>
                    <a:bodyPr/>
                    <a:lstStyle/>
                    <a:p>
                      <a:r>
                        <a:rPr lang="en-US" dirty="0"/>
                        <a:t>Train Advisors</a:t>
                      </a:r>
                    </a:p>
                  </a:txBody>
                  <a:tcPr/>
                </a:tc>
                <a:tc>
                  <a:txBody>
                    <a:bodyPr/>
                    <a:lstStyle/>
                    <a:p>
                      <a:r>
                        <a:rPr lang="en-US" dirty="0"/>
                        <a:t>Fixed Ops Director</a:t>
                      </a:r>
                    </a:p>
                  </a:txBody>
                  <a:tcPr/>
                </a:tc>
                <a:tc>
                  <a:txBody>
                    <a:bodyPr/>
                    <a:lstStyle/>
                    <a:p>
                      <a:r>
                        <a:rPr lang="en-US" dirty="0"/>
                        <a:t>9/9/24 – continue monthly</a:t>
                      </a:r>
                    </a:p>
                  </a:txBody>
                  <a:tcPr/>
                </a:tc>
                <a:extLst>
                  <a:ext uri="{0D108BD9-81ED-4DB2-BD59-A6C34878D82A}">
                    <a16:rowId xmlns:a16="http://schemas.microsoft.com/office/drawing/2014/main" val="1950345431"/>
                  </a:ext>
                </a:extLst>
              </a:tr>
              <a:tr h="565004">
                <a:tc>
                  <a:txBody>
                    <a:bodyPr/>
                    <a:lstStyle/>
                    <a:p>
                      <a:r>
                        <a:rPr lang="en-US" dirty="0"/>
                        <a:t>Utilize </a:t>
                      </a:r>
                      <a:r>
                        <a:rPr lang="en-US" dirty="0" err="1"/>
                        <a:t>Xtime</a:t>
                      </a:r>
                      <a:r>
                        <a:rPr lang="en-US" dirty="0"/>
                        <a:t> RO Tracker</a:t>
                      </a:r>
                    </a:p>
                  </a:txBody>
                  <a:tcPr/>
                </a:tc>
                <a:tc>
                  <a:txBody>
                    <a:bodyPr/>
                    <a:lstStyle/>
                    <a:p>
                      <a:r>
                        <a:rPr lang="en-US" dirty="0"/>
                        <a:t>Service </a:t>
                      </a:r>
                      <a:r>
                        <a:rPr lang="en-US" dirty="0" err="1"/>
                        <a:t>Mgr</a:t>
                      </a:r>
                      <a:endParaRPr lang="en-US" dirty="0"/>
                    </a:p>
                  </a:txBody>
                  <a:tcPr/>
                </a:tc>
                <a:tc>
                  <a:txBody>
                    <a:bodyPr/>
                    <a:lstStyle/>
                    <a:p>
                      <a:r>
                        <a:rPr lang="en-US" dirty="0"/>
                        <a:t>9/1/24 – continue daily</a:t>
                      </a:r>
                    </a:p>
                  </a:txBody>
                  <a:tcPr/>
                </a:tc>
                <a:extLst>
                  <a:ext uri="{0D108BD9-81ED-4DB2-BD59-A6C34878D82A}">
                    <a16:rowId xmlns:a16="http://schemas.microsoft.com/office/drawing/2014/main" val="1960891333"/>
                  </a:ext>
                </a:extLst>
              </a:tr>
              <a:tr h="565004">
                <a:tc>
                  <a:txBody>
                    <a:bodyPr/>
                    <a:lstStyle/>
                    <a:p>
                      <a:r>
                        <a:rPr lang="en-US" dirty="0"/>
                        <a:t>Review RO Tracker Status</a:t>
                      </a:r>
                    </a:p>
                  </a:txBody>
                  <a:tcPr/>
                </a:tc>
                <a:tc>
                  <a:txBody>
                    <a:bodyPr/>
                    <a:lstStyle/>
                    <a:p>
                      <a:r>
                        <a:rPr lang="en-US" dirty="0"/>
                        <a:t>Service </a:t>
                      </a:r>
                      <a:r>
                        <a:rPr lang="en-US" dirty="0" err="1"/>
                        <a:t>Mgr</a:t>
                      </a:r>
                      <a:endParaRPr lang="en-US" dirty="0"/>
                    </a:p>
                  </a:txBody>
                  <a:tcPr/>
                </a:tc>
                <a:tc>
                  <a:txBody>
                    <a:bodyPr/>
                    <a:lstStyle/>
                    <a:p>
                      <a:r>
                        <a:rPr lang="en-US" dirty="0"/>
                        <a:t>9/9/24 – continue daily</a:t>
                      </a:r>
                    </a:p>
                  </a:txBody>
                  <a:tcPr/>
                </a:tc>
                <a:extLst>
                  <a:ext uri="{0D108BD9-81ED-4DB2-BD59-A6C34878D82A}">
                    <a16:rowId xmlns:a16="http://schemas.microsoft.com/office/drawing/2014/main" val="4137224325"/>
                  </a:ext>
                </a:extLst>
              </a:tr>
              <a:tr h="565004">
                <a:tc>
                  <a:txBody>
                    <a:bodyPr/>
                    <a:lstStyle/>
                    <a:p>
                      <a:r>
                        <a:rPr lang="en-US" dirty="0"/>
                        <a:t>Track total GP Produced</a:t>
                      </a:r>
                    </a:p>
                  </a:txBody>
                  <a:tcPr/>
                </a:tc>
                <a:tc>
                  <a:txBody>
                    <a:bodyPr/>
                    <a:lstStyle/>
                    <a:p>
                      <a:r>
                        <a:rPr lang="en-US" dirty="0"/>
                        <a:t>General </a:t>
                      </a:r>
                      <a:r>
                        <a:rPr lang="en-US" dirty="0" err="1"/>
                        <a:t>Mgr</a:t>
                      </a:r>
                      <a:endParaRPr lang="en-US" dirty="0"/>
                    </a:p>
                  </a:txBody>
                  <a:tcPr/>
                </a:tc>
                <a:tc>
                  <a:txBody>
                    <a:bodyPr/>
                    <a:lstStyle/>
                    <a:p>
                      <a:r>
                        <a:rPr lang="en-US" dirty="0"/>
                        <a:t>9/9/24 – continue daily</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Our most impactful improvement area will be driven by our technicians increase in daily production.  We currently perform at a suboptimal level relative to NADA guide, as well as our peers.  Before driving additional service business to our dealership via advertising, we first need to ensure we’re maximizing the opportunities we currently have.  This will be done through addition advisor training.  This training will focus on identifying additional methods to improve RO quality through upsell opportunities.  We will then focus on throughput strategies to ensure our technicians are able to efficiently push work through the shop.  The hope will be the improvement in RO performance, along with the increase in shop productivity will result in an increase of service department GP for the dealership.</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Our current marketing consists of </a:t>
            </a:r>
            <a:r>
              <a:rPr lang="en-US" dirty="0">
                <a:solidFill>
                  <a:schemeClr val="tx1"/>
                </a:solidFill>
                <a:latin typeface="Calibri" panose="020F0502020204030204" pitchFamily="34" charset="0"/>
              </a:rPr>
              <a:t>basic service and parts monthly specials (dictated from the OEM) that we email to our customers to drive business</a:t>
            </a:r>
            <a:r>
              <a:rPr lang="en-US" sz="1800" b="0" i="0" u="none" strike="noStrike" baseline="0" dirty="0">
                <a:solidFill>
                  <a:schemeClr val="tx1"/>
                </a:solidFill>
                <a:latin typeface="Calibri" panose="020F0502020204030204" pitchFamily="34" charset="0"/>
              </a:rPr>
              <a:t> </a:t>
            </a:r>
          </a:p>
          <a:p>
            <a:r>
              <a:rPr lang="en-US" sz="1800" b="0" i="0" u="none" strike="noStrike" baseline="0" dirty="0">
                <a:solidFill>
                  <a:schemeClr val="tx1"/>
                </a:solidFill>
                <a:latin typeface="Calibri" panose="020F0502020204030204" pitchFamily="34" charset="0"/>
              </a:rPr>
              <a:t> Going forward we plan to focus on service retention and “lost customers” to keep our shop full and improve our loyalty within our market</a:t>
            </a:r>
          </a:p>
          <a:p>
            <a:r>
              <a:rPr lang="en-US" dirty="0">
                <a:solidFill>
                  <a:schemeClr val="tx1"/>
                </a:solidFill>
                <a:latin typeface="Calibri" panose="020F0502020204030204" pitchFamily="34" charset="0"/>
              </a:rPr>
              <a:t>We plan to focus on customers in three categories – 3-6 months of since service, 6-12 months since last service and over 12 months since last service.  We will focus specific plans for declined service 3-6&amp;6-12, your due for your next service 6-12&amp;12+ and “we miss you for 12 months +.</a:t>
            </a:r>
            <a:endParaRPr lang="en-US" sz="1800" b="0" i="0" u="none" strike="noStrike" baseline="0" dirty="0">
              <a:solidFill>
                <a:schemeClr val="tx1"/>
              </a:solidFill>
              <a:latin typeface="Calibri" panose="020F0502020204030204" pitchFamily="34" charset="0"/>
            </a:endParaRPr>
          </a:p>
          <a:p>
            <a:r>
              <a:rPr lang="en-US" dirty="0">
                <a:solidFill>
                  <a:schemeClr val="tx1"/>
                </a:solidFill>
                <a:latin typeface="Calibri" panose="020F0502020204030204" pitchFamily="34" charset="0"/>
              </a:rPr>
              <a:t>We can track these specific campaigns to see response rates as well as fixed business generated from these programs.  </a:t>
            </a:r>
            <a:r>
              <a:rPr lang="en-US" sz="1800" b="0" i="0" u="none" strike="noStrike" baseline="0" dirty="0">
                <a:solidFill>
                  <a:schemeClr val="tx1"/>
                </a:solidFill>
                <a:latin typeface="Calibri" panose="020F0502020204030204" pitchFamily="34" charset="0"/>
              </a:rPr>
              <a:t> </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825186" y="1934944"/>
            <a:ext cx="3700161" cy="3663423"/>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We currently have a 2/3 1/3 external to internal labor contribution.</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Our goal is to improve our GP on customer and warranty to reflect in the mid 70s.</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We will assess our door rate, labor grid and tech mix to find areas where we’re missing potential gross opportunities.</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After 6 months of implementation, our plan is to re-evaluate these numbers to see if we’ve improved.</a:t>
            </a:r>
          </a:p>
          <a:p>
            <a:endParaRPr lang="en-US" dirty="0"/>
          </a:p>
        </p:txBody>
      </p:sp>
      <p:pic>
        <p:nvPicPr>
          <p:cNvPr id="7" name="Content Placeholder 6">
            <a:extLst>
              <a:ext uri="{FF2B5EF4-FFF2-40B4-BE49-F238E27FC236}">
                <a16:creationId xmlns:a16="http://schemas.microsoft.com/office/drawing/2014/main" id="{C9DC0DD2-71B4-754E-00CE-4BE33EB23A66}"/>
              </a:ext>
            </a:extLst>
          </p:cNvPr>
          <p:cNvPicPr>
            <a:picLocks noGrp="1" noChangeAspect="1"/>
          </p:cNvPicPr>
          <p:nvPr>
            <p:ph sz="quarter" idx="4"/>
          </p:nvPr>
        </p:nvPicPr>
        <p:blipFill>
          <a:blip r:embed="rId2"/>
          <a:stretch>
            <a:fillRect/>
          </a:stretch>
        </p:blipFill>
        <p:spPr>
          <a:xfrm>
            <a:off x="4728173" y="1618939"/>
            <a:ext cx="6489449" cy="4257205"/>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790441"/>
            <a:ext cx="4184035" cy="3880772"/>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currently </a:t>
            </a:r>
            <a:r>
              <a:rPr lang="en-US" dirty="0">
                <a:solidFill>
                  <a:srgbClr val="221E1F"/>
                </a:solidFill>
                <a:latin typeface="Calibri" panose="020F0502020204030204" pitchFamily="34" charset="0"/>
              </a:rPr>
              <a:t>have two types of expenses – our fixed are all split as a % and the selling expense is personnel.</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Our goal is to work on our net as a percent of gross and increase this % to 10% and then 20%.</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Our plan is to focus on gross opportunities using upselling and gross % analysis.</a:t>
            </a:r>
            <a:r>
              <a:rPr lang="en-US" sz="1800" b="0" i="0" u="none" strike="noStrike" baseline="0" dirty="0">
                <a:solidFill>
                  <a:srgbClr val="221E1F"/>
                </a:solidFill>
                <a:latin typeface="Calibri" panose="020F0502020204030204" pitchFamily="34" charset="0"/>
              </a:rPr>
              <a:t> </a:t>
            </a:r>
            <a:endParaRPr lang="en-US"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After 6 months of implementation,</a:t>
            </a:r>
            <a:r>
              <a:rPr lang="en-US" dirty="0">
                <a:solidFill>
                  <a:srgbClr val="221E1F"/>
                </a:solidFill>
                <a:latin typeface="Calibri" panose="020F0502020204030204" pitchFamily="34" charset="0"/>
              </a:rPr>
              <a:t> we will </a:t>
            </a:r>
            <a:r>
              <a:rPr lang="en-US" sz="1800" b="0" i="0" u="none" strike="noStrike" baseline="0" dirty="0">
                <a:solidFill>
                  <a:srgbClr val="221E1F"/>
                </a:solidFill>
                <a:latin typeface="Calibri" panose="020F0502020204030204" pitchFamily="34" charset="0"/>
              </a:rPr>
              <a:t> evaluate our net % to see if we’re improving and adjust accordingly.</a:t>
            </a:r>
          </a:p>
          <a:p>
            <a:endParaRPr lang="en-US" dirty="0"/>
          </a:p>
        </p:txBody>
      </p:sp>
      <p:pic>
        <p:nvPicPr>
          <p:cNvPr id="8" name="Content Placeholder 7">
            <a:extLst>
              <a:ext uri="{FF2B5EF4-FFF2-40B4-BE49-F238E27FC236}">
                <a16:creationId xmlns:a16="http://schemas.microsoft.com/office/drawing/2014/main" id="{D330FAA0-1037-F897-595D-F69A0C16B3A6}"/>
              </a:ext>
            </a:extLst>
          </p:cNvPr>
          <p:cNvPicPr>
            <a:picLocks noGrp="1" noChangeAspect="1"/>
          </p:cNvPicPr>
          <p:nvPr>
            <p:ph sz="half" idx="2"/>
          </p:nvPr>
        </p:nvPicPr>
        <p:blipFill>
          <a:blip r:embed="rId2"/>
          <a:stretch>
            <a:fillRect/>
          </a:stretch>
        </p:blipFill>
        <p:spPr>
          <a:xfrm>
            <a:off x="6096000" y="1424066"/>
            <a:ext cx="5570236" cy="4824334"/>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322770" y="1915099"/>
            <a:ext cx="4184035" cy="3880772"/>
          </a:xfrm>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Our current performance lacks productive throughput at an acceptable level given our space. </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Our goal is to get to 100% productivity out of our technicians.</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Our plan is to adjust dispatching practices and track hours daily to monitor individual technician throughput.</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We will track and evaluate each technicians production after 6 months of the new process.  Underperforming technicians will adjust accordingly.</a:t>
            </a:r>
            <a:r>
              <a:rPr lang="en-US" sz="1800" b="0" i="0" u="none" strike="noStrike" baseline="0" dirty="0">
                <a:solidFill>
                  <a:srgbClr val="221E1F"/>
                </a:solidFill>
                <a:latin typeface="Calibri" panose="020F0502020204030204" pitchFamily="34" charset="0"/>
              </a:rPr>
              <a:t> </a:t>
            </a:r>
          </a:p>
          <a:p>
            <a:endParaRPr lang="en-US" dirty="0"/>
          </a:p>
        </p:txBody>
      </p:sp>
      <p:pic>
        <p:nvPicPr>
          <p:cNvPr id="8" name="Content Placeholder 7">
            <a:extLst>
              <a:ext uri="{FF2B5EF4-FFF2-40B4-BE49-F238E27FC236}">
                <a16:creationId xmlns:a16="http://schemas.microsoft.com/office/drawing/2014/main" id="{5A10C781-F2B6-4075-93C9-1693AF7DC868}"/>
              </a:ext>
            </a:extLst>
          </p:cNvPr>
          <p:cNvPicPr>
            <a:picLocks noGrp="1" noChangeAspect="1"/>
          </p:cNvPicPr>
          <p:nvPr>
            <p:ph sz="half" idx="2"/>
          </p:nvPr>
        </p:nvPicPr>
        <p:blipFill>
          <a:blip r:embed="rId2"/>
          <a:stretch>
            <a:fillRect/>
          </a:stretch>
        </p:blipFill>
        <p:spPr>
          <a:xfrm>
            <a:off x="4597060" y="1576872"/>
            <a:ext cx="6604339" cy="4557227"/>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673394"/>
            <a:ext cx="4184035" cy="3880772"/>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Our current facility is drastically under utilized relative </a:t>
            </a:r>
            <a:r>
              <a:rPr lang="en-US" dirty="0">
                <a:solidFill>
                  <a:srgbClr val="221E1F"/>
                </a:solidFill>
                <a:latin typeface="Calibri" panose="020F0502020204030204" pitchFamily="34" charset="0"/>
              </a:rPr>
              <a:t>to its potential capacity.  Our goal is to increase facility utilization to 50% and grow from there.  We will achieve this goal by focusing on daily technician production, each tech has two bays which means we need minimum 11 hours per tech per day.  To evaluate our progress, we will track hours daily and control each weeks production proactively.</a:t>
            </a:r>
            <a:endParaRPr lang="en-US" sz="1800" b="0" i="0" u="none" strike="noStrike" baseline="0" dirty="0">
              <a:solidFill>
                <a:srgbClr val="221E1F"/>
              </a:solidFill>
              <a:latin typeface="Calibri" panose="020F0502020204030204" pitchFamily="34" charset="0"/>
            </a:endParaRPr>
          </a:p>
          <a:p>
            <a:pPr marL="0" indent="0">
              <a:buNone/>
            </a:pPr>
            <a:endParaRPr lang="en-US" sz="1800" b="0" i="0" u="none" strike="noStrike" baseline="0" dirty="0">
              <a:solidFill>
                <a:srgbClr val="221E1F"/>
              </a:solidFill>
              <a:latin typeface="Calibri" panose="020F0502020204030204" pitchFamily="34" charset="0"/>
            </a:endParaRPr>
          </a:p>
          <a:p>
            <a:endParaRPr lang="en-US" dirty="0"/>
          </a:p>
        </p:txBody>
      </p:sp>
      <p:pic>
        <p:nvPicPr>
          <p:cNvPr id="8" name="Content Placeholder 7">
            <a:extLst>
              <a:ext uri="{FF2B5EF4-FFF2-40B4-BE49-F238E27FC236}">
                <a16:creationId xmlns:a16="http://schemas.microsoft.com/office/drawing/2014/main" id="{F04666D6-4410-57E7-2682-588214700823}"/>
              </a:ext>
            </a:extLst>
          </p:cNvPr>
          <p:cNvPicPr>
            <a:picLocks noGrp="1" noChangeAspect="1"/>
          </p:cNvPicPr>
          <p:nvPr>
            <p:ph sz="half" idx="2"/>
          </p:nvPr>
        </p:nvPicPr>
        <p:blipFill>
          <a:blip r:embed="rId2"/>
          <a:stretch>
            <a:fillRect/>
          </a:stretch>
        </p:blipFill>
        <p:spPr>
          <a:xfrm>
            <a:off x="5465287" y="887715"/>
            <a:ext cx="5212238" cy="5452131"/>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a:solidFill>
                  <a:schemeClr val="tx1"/>
                </a:solidFill>
              </a:rPr>
              <a:t>Repair order analysis</a:t>
            </a:r>
            <a:endParaRPr lang="en-US" dirty="0">
              <a:solidFill>
                <a:schemeClr val="tx1"/>
              </a:solidFill>
            </a:endParaRP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After discussing the RO analysis with our service manager and fixed ops director we identified a few areas to address.  Our first is the mix of work we see coming into the dealership.  We need to work harder driving competitive and maintenance work into our shop.  In addition the $45.64 per flat rate hour seems high given our technician skill set and work miss.  We plan to evaluate how the work is being dispatched.  </a:t>
            </a:r>
          </a:p>
        </p:txBody>
      </p:sp>
      <p:pic>
        <p:nvPicPr>
          <p:cNvPr id="8" name="Content Placeholder 7">
            <a:extLst>
              <a:ext uri="{FF2B5EF4-FFF2-40B4-BE49-F238E27FC236}">
                <a16:creationId xmlns:a16="http://schemas.microsoft.com/office/drawing/2014/main" id="{89CA642C-CF78-2A73-A88B-D6AF00873E61}"/>
              </a:ext>
            </a:extLst>
          </p:cNvPr>
          <p:cNvPicPr>
            <a:picLocks noGrp="1" noChangeAspect="1"/>
          </p:cNvPicPr>
          <p:nvPr>
            <p:ph sz="half" idx="2"/>
          </p:nvPr>
        </p:nvPicPr>
        <p:blipFill>
          <a:blip r:embed="rId2"/>
          <a:stretch>
            <a:fillRect/>
          </a:stretch>
        </p:blipFill>
        <p:spPr>
          <a:xfrm>
            <a:off x="5164475" y="1270000"/>
            <a:ext cx="6482791" cy="5094157"/>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692433"/>
            <a:ext cx="8596668" cy="3880773"/>
          </a:xfrm>
        </p:spPr>
        <p:txBody>
          <a:bodyPr/>
          <a:lstStyle/>
          <a:p>
            <a:r>
              <a:rPr lang="en-US" dirty="0"/>
              <a:t>Highly qualified group of technicians, many of which who have master technician OEM certification</a:t>
            </a:r>
          </a:p>
          <a:p>
            <a:r>
              <a:rPr lang="en-US" dirty="0"/>
              <a:t>Experienced service advisor team who are educated in vehicle needs and comfortable explaining specific service requirements to customers</a:t>
            </a:r>
          </a:p>
          <a:p>
            <a:r>
              <a:rPr lang="en-US" dirty="0"/>
              <a:t>Strong door rate, relative to the cost of labor </a:t>
            </a:r>
          </a:p>
          <a:p>
            <a:r>
              <a:rPr lang="en-US" dirty="0"/>
              <a:t>High ELR compared to that of our in-market peers</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720425"/>
            <a:ext cx="8596668" cy="3880773"/>
          </a:xfrm>
        </p:spPr>
        <p:txBody>
          <a:bodyPr/>
          <a:lstStyle/>
          <a:p>
            <a:r>
              <a:rPr lang="en-US" dirty="0"/>
              <a:t>Inadequate gross profit production for fixed ops, relative to potential of fixed operations department</a:t>
            </a:r>
          </a:p>
          <a:p>
            <a:r>
              <a:rPr lang="en-US" dirty="0"/>
              <a:t>Poor technician production </a:t>
            </a:r>
          </a:p>
          <a:p>
            <a:r>
              <a:rPr lang="en-US" dirty="0"/>
              <a:t>Low shop production</a:t>
            </a:r>
          </a:p>
          <a:p>
            <a:r>
              <a:rPr lang="en-US" dirty="0"/>
              <a:t>Advisor upsell success low relative to opportunities available</a:t>
            </a:r>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151</TotalTime>
  <Words>1103</Words>
  <Application>Microsoft Office PowerPoint</Application>
  <PresentationFormat>Widescreen</PresentationFormat>
  <Paragraphs>95</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Fixed Ops 2 HW</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Jason Olesnavage</cp:lastModifiedBy>
  <cp:revision>18</cp:revision>
  <dcterms:created xsi:type="dcterms:W3CDTF">2022-12-04T13:10:55Z</dcterms:created>
  <dcterms:modified xsi:type="dcterms:W3CDTF">2024-10-18T16:33:38Z</dcterms:modified>
</cp:coreProperties>
</file>