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187EF3-443C-42EE-B486-4165B195D185}" v="4" dt="2024-07-07T14:32:30.8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Hattie Mandan 443</a:t>
            </a:r>
          </a:p>
          <a:p>
            <a:pPr algn="ctr"/>
            <a:r>
              <a:rPr lang="en-US" sz="3200" dirty="0"/>
              <a:t>Quality Toyota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A.C. in the shop</a:t>
            </a:r>
          </a:p>
          <a:p>
            <a:r>
              <a:rPr lang="en-US" dirty="0"/>
              <a:t>Training on the new equipment</a:t>
            </a:r>
          </a:p>
          <a:p>
            <a:r>
              <a:rPr lang="en-US" dirty="0"/>
              <a:t>Better clarification for advisors on job description and what we expect from them as managers.</a:t>
            </a:r>
          </a:p>
          <a:p>
            <a:r>
              <a:rPr lang="en-US" dirty="0"/>
              <a:t>Better schedule – right jobs for right techs, more hours</a:t>
            </a:r>
          </a:p>
          <a:p>
            <a:r>
              <a:rPr lang="en-US" dirty="0"/>
              <a:t>Selling more alignments with drive through alignment checker</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Other shops as competition – all dealer repair facilities have Saturday hours.</a:t>
            </a:r>
          </a:p>
          <a:p>
            <a:r>
              <a:rPr lang="en-US" dirty="0"/>
              <a:t>Not being consistent with getting communication to parts and losing days and time waiting for parts</a:t>
            </a:r>
          </a:p>
          <a:p>
            <a:r>
              <a:rPr lang="en-US" dirty="0"/>
              <a:t>MPIS not being consistent (brake pads growing) or done being done every time</a:t>
            </a:r>
          </a:p>
          <a:p>
            <a:r>
              <a:rPr lang="en-US" dirty="0"/>
              <a:t>Retaining talent with growing competition and recruiting from other shops constantly.</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DECREASE one line repair orders</a:t>
            </a:r>
          </a:p>
          <a:p>
            <a:r>
              <a:rPr lang="en-US" dirty="0"/>
              <a:t>Improve mix of work </a:t>
            </a:r>
          </a:p>
          <a:p>
            <a:r>
              <a:rPr lang="en-US" dirty="0"/>
              <a:t>Increase hours sold</a:t>
            </a:r>
          </a:p>
          <a:p>
            <a:r>
              <a:rPr lang="en-US" dirty="0"/>
              <a:t>Improve gross CP</a:t>
            </a:r>
          </a:p>
          <a:p>
            <a:r>
              <a:rPr lang="en-US" dirty="0"/>
              <a:t>Change hours to 4/10s for techs and open on Saturdays.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Discounting needs to stop as a selling tool – training for advisors must happens so they can properly set expectations with customers.</a:t>
            </a:r>
          </a:p>
          <a:p>
            <a:r>
              <a:rPr lang="en-US" dirty="0"/>
              <a:t>Eating diagnosis (and still paying technician) MUST STOP.</a:t>
            </a:r>
          </a:p>
          <a:p>
            <a:r>
              <a:rPr lang="en-US" dirty="0"/>
              <a:t>Increase hours for customer convenience.</a:t>
            </a:r>
          </a:p>
          <a:p>
            <a:r>
              <a:rPr lang="en-US" dirty="0"/>
              <a:t>Selling more hours as a team effort – no infighting among advisors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Tactics</a:t>
            </a:r>
          </a:p>
          <a:p>
            <a:r>
              <a:rPr lang="en-US" dirty="0"/>
              <a:t>Create an incentive to advisors to sell more work by giving them a spiff for a certain percentage reached for 2+line repair orders</a:t>
            </a:r>
          </a:p>
          <a:p>
            <a:r>
              <a:rPr lang="en-US" dirty="0"/>
              <a:t>Correct work to correct tech by dispatching appropriately with service manager each day making a plan for the next day with advisors and utilizing </a:t>
            </a:r>
            <a:r>
              <a:rPr lang="en-US" dirty="0" err="1"/>
              <a:t>xtime</a:t>
            </a:r>
            <a:r>
              <a:rPr lang="en-US" dirty="0"/>
              <a:t> to create a different “shop” for b-level technicians only.</a:t>
            </a:r>
          </a:p>
          <a:p>
            <a:r>
              <a:rPr lang="en-US" dirty="0"/>
              <a:t>Increasing hours sold needs to be a team effort.  Considering adding a component to </a:t>
            </a:r>
            <a:r>
              <a:rPr lang="en-US" dirty="0" err="1"/>
              <a:t>payplan</a:t>
            </a:r>
            <a:r>
              <a:rPr lang="en-US" dirty="0"/>
              <a:t> for advisors that is team focused – if a certain amount of hours sold is reached, everyone gets a spiff.</a:t>
            </a:r>
          </a:p>
          <a:p>
            <a:r>
              <a:rPr lang="en-US" dirty="0"/>
              <a:t>Discounting and policy need to minimized by setting every customer up for the right expectation – more training for the customers.</a:t>
            </a:r>
          </a:p>
          <a:p>
            <a:r>
              <a:rPr lang="en-US" dirty="0"/>
              <a:t>Additional hours will help us make the most use of monthly hours and will add 3 – 4 days a month in available hours to sell.</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01407783"/>
              </p:ext>
            </p:extLst>
          </p:nvPr>
        </p:nvGraphicFramePr>
        <p:xfrm>
          <a:off x="677334" y="1818624"/>
          <a:ext cx="9132492" cy="4881311"/>
        </p:xfrm>
        <a:graphic>
          <a:graphicData uri="http://schemas.openxmlformats.org/drawingml/2006/table">
            <a:tbl>
              <a:tblPr firstRow="1" bandRow="1">
                <a:tableStyleId>{5C22544A-7EE6-4342-B048-85BDC9FD1C3A}</a:tableStyleId>
              </a:tblPr>
              <a:tblGrid>
                <a:gridCol w="4783187">
                  <a:extLst>
                    <a:ext uri="{9D8B030D-6E8A-4147-A177-3AD203B41FA5}">
                      <a16:colId xmlns:a16="http://schemas.microsoft.com/office/drawing/2014/main" val="2235853955"/>
                    </a:ext>
                  </a:extLst>
                </a:gridCol>
                <a:gridCol w="1682151">
                  <a:extLst>
                    <a:ext uri="{9D8B030D-6E8A-4147-A177-3AD203B41FA5}">
                      <a16:colId xmlns:a16="http://schemas.microsoft.com/office/drawing/2014/main" val="4174400132"/>
                    </a:ext>
                  </a:extLst>
                </a:gridCol>
                <a:gridCol w="2667154">
                  <a:extLst>
                    <a:ext uri="{9D8B030D-6E8A-4147-A177-3AD203B41FA5}">
                      <a16:colId xmlns:a16="http://schemas.microsoft.com/office/drawing/2014/main" val="1146395385"/>
                    </a:ext>
                  </a:extLst>
                </a:gridCol>
              </a:tblGrid>
              <a:tr h="59103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91034">
                <a:tc>
                  <a:txBody>
                    <a:bodyPr/>
                    <a:lstStyle/>
                    <a:p>
                      <a:r>
                        <a:rPr lang="en-US" dirty="0"/>
                        <a:t>Repair orders over 2+ lines spiff for advisors</a:t>
                      </a:r>
                    </a:p>
                  </a:txBody>
                  <a:tcPr/>
                </a:tc>
                <a:tc>
                  <a:txBody>
                    <a:bodyPr/>
                    <a:lstStyle/>
                    <a:p>
                      <a:r>
                        <a:rPr lang="en-US" dirty="0"/>
                        <a:t>Manager</a:t>
                      </a:r>
                    </a:p>
                  </a:txBody>
                  <a:tcPr/>
                </a:tc>
                <a:tc>
                  <a:txBody>
                    <a:bodyPr/>
                    <a:lstStyle/>
                    <a:p>
                      <a:r>
                        <a:rPr lang="en-US" dirty="0"/>
                        <a:t>Starting July 2024; spiff CHANGING, August 2024</a:t>
                      </a:r>
                    </a:p>
                  </a:txBody>
                  <a:tcPr/>
                </a:tc>
                <a:extLst>
                  <a:ext uri="{0D108BD9-81ED-4DB2-BD59-A6C34878D82A}">
                    <a16:rowId xmlns:a16="http://schemas.microsoft.com/office/drawing/2014/main" val="2400365483"/>
                  </a:ext>
                </a:extLst>
              </a:tr>
              <a:tr h="591034">
                <a:tc>
                  <a:txBody>
                    <a:bodyPr/>
                    <a:lstStyle/>
                    <a:p>
                      <a:r>
                        <a:rPr lang="en-US" dirty="0"/>
                        <a:t>Create shop schedule specifically for b-techs</a:t>
                      </a:r>
                    </a:p>
                  </a:txBody>
                  <a:tcPr/>
                </a:tc>
                <a:tc>
                  <a:txBody>
                    <a:bodyPr/>
                    <a:lstStyle/>
                    <a:p>
                      <a:r>
                        <a:rPr lang="en-US" dirty="0"/>
                        <a:t>Manager and GM</a:t>
                      </a:r>
                    </a:p>
                  </a:txBody>
                  <a:tcPr/>
                </a:tc>
                <a:tc>
                  <a:txBody>
                    <a:bodyPr/>
                    <a:lstStyle/>
                    <a:p>
                      <a:r>
                        <a:rPr lang="en-US" dirty="0"/>
                        <a:t>Starting July 1, 2024</a:t>
                      </a:r>
                    </a:p>
                  </a:txBody>
                  <a:tcPr/>
                </a:tc>
                <a:extLst>
                  <a:ext uri="{0D108BD9-81ED-4DB2-BD59-A6C34878D82A}">
                    <a16:rowId xmlns:a16="http://schemas.microsoft.com/office/drawing/2014/main" val="107845787"/>
                  </a:ext>
                </a:extLst>
              </a:tr>
              <a:tr h="591034">
                <a:tc>
                  <a:txBody>
                    <a:bodyPr/>
                    <a:lstStyle/>
                    <a:p>
                      <a:r>
                        <a:rPr lang="en-US" dirty="0"/>
                        <a:t>Advisor group spiff if whole team reaches hours goal</a:t>
                      </a:r>
                    </a:p>
                  </a:txBody>
                  <a:tcPr/>
                </a:tc>
                <a:tc>
                  <a:txBody>
                    <a:bodyPr/>
                    <a:lstStyle/>
                    <a:p>
                      <a:r>
                        <a:rPr lang="en-US" dirty="0"/>
                        <a:t>Manager and GM</a:t>
                      </a:r>
                    </a:p>
                  </a:txBody>
                  <a:tcPr/>
                </a:tc>
                <a:tc>
                  <a:txBody>
                    <a:bodyPr/>
                    <a:lstStyle/>
                    <a:p>
                      <a:r>
                        <a:rPr lang="en-US" dirty="0"/>
                        <a:t>Starting July 2024</a:t>
                      </a:r>
                    </a:p>
                  </a:txBody>
                  <a:tcPr/>
                </a:tc>
                <a:extLst>
                  <a:ext uri="{0D108BD9-81ED-4DB2-BD59-A6C34878D82A}">
                    <a16:rowId xmlns:a16="http://schemas.microsoft.com/office/drawing/2014/main" val="1530126605"/>
                  </a:ext>
                </a:extLst>
              </a:tr>
              <a:tr h="930898">
                <a:tc>
                  <a:txBody>
                    <a:bodyPr/>
                    <a:lstStyle/>
                    <a:p>
                      <a:r>
                        <a:rPr lang="en-US" dirty="0"/>
                        <a:t>Advisor training on setting expectations (part of job description that will be revised and discussed individually.</a:t>
                      </a:r>
                    </a:p>
                  </a:txBody>
                  <a:tcPr/>
                </a:tc>
                <a:tc>
                  <a:txBody>
                    <a:bodyPr/>
                    <a:lstStyle/>
                    <a:p>
                      <a:r>
                        <a:rPr lang="en-US" dirty="0"/>
                        <a:t>Manager</a:t>
                      </a:r>
                    </a:p>
                  </a:txBody>
                  <a:tcPr/>
                </a:tc>
                <a:tc>
                  <a:txBody>
                    <a:bodyPr/>
                    <a:lstStyle/>
                    <a:p>
                      <a:r>
                        <a:rPr lang="en-US" dirty="0"/>
                        <a:t>Starting July 2024</a:t>
                      </a:r>
                    </a:p>
                  </a:txBody>
                  <a:tcPr/>
                </a:tc>
                <a:extLst>
                  <a:ext uri="{0D108BD9-81ED-4DB2-BD59-A6C34878D82A}">
                    <a16:rowId xmlns:a16="http://schemas.microsoft.com/office/drawing/2014/main" val="1950345431"/>
                  </a:ext>
                </a:extLst>
              </a:tr>
              <a:tr h="591034">
                <a:tc>
                  <a:txBody>
                    <a:bodyPr/>
                    <a:lstStyle/>
                    <a:p>
                      <a:r>
                        <a:rPr lang="en-US" dirty="0"/>
                        <a:t>Reopening Saturdays and increasing hours/advertising new hours of operation.</a:t>
                      </a:r>
                    </a:p>
                  </a:txBody>
                  <a:tcPr/>
                </a:tc>
                <a:tc>
                  <a:txBody>
                    <a:bodyPr/>
                    <a:lstStyle/>
                    <a:p>
                      <a:r>
                        <a:rPr lang="en-US" dirty="0"/>
                        <a:t>Manager</a:t>
                      </a:r>
                    </a:p>
                  </a:txBody>
                  <a:tcPr/>
                </a:tc>
                <a:tc>
                  <a:txBody>
                    <a:bodyPr/>
                    <a:lstStyle/>
                    <a:p>
                      <a:r>
                        <a:rPr lang="en-US" dirty="0"/>
                        <a:t>August 2024</a:t>
                      </a:r>
                    </a:p>
                  </a:txBody>
                  <a:tcPr/>
                </a:tc>
                <a:extLst>
                  <a:ext uri="{0D108BD9-81ED-4DB2-BD59-A6C34878D82A}">
                    <a16:rowId xmlns:a16="http://schemas.microsoft.com/office/drawing/2014/main" val="1960891333"/>
                  </a:ext>
                </a:extLst>
              </a:tr>
              <a:tr h="384253">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33773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r>
              <a:rPr lang="en-US" dirty="0"/>
              <a:t>We need to increase our hours to match sales and beat our competition with making it more convenient to come to us.  Currently we are 8-5 for technician hours, with our opening and closing hours being 7:30-5:30. We need to increase from 8-7 (one hour lunch) for technicians and have a rotating 4/10s schedule. This will greatly widen our customers ability to be here when it’s convenient for them and will also decrease our days out for scheduling.</a:t>
            </a:r>
          </a:p>
          <a:p>
            <a:r>
              <a:rPr lang="en-US" dirty="0"/>
              <a:t>Service manager (me) got a much needed pulse check (gut punch) when reading the team’s SWOT analysis.  I have WORK to do as a leader.  I need to work on professionalism and controlling emotions.  As a leader, people are always watching and I must grow from being called out on this and make changes, immediately so that I don’t appear unhinged and not worth following.  I will be publicly apologizing to the team and recognizing that in a shop meeting forum.</a:t>
            </a:r>
          </a:p>
          <a:p>
            <a:r>
              <a:rPr lang="en-US" dirty="0"/>
              <a:t>Selling more as a team effort to build team mentality rather than just being there for ourselves, and individual performance must be changed by adding team components to the </a:t>
            </a:r>
            <a:r>
              <a:rPr lang="en-US" dirty="0" err="1"/>
              <a:t>payplan</a:t>
            </a:r>
            <a:r>
              <a:rPr lang="en-US" dirty="0"/>
              <a:t> for advisors.</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Radio, and Toyota Recommended Promotions</a:t>
            </a:r>
          </a:p>
          <a:p>
            <a:r>
              <a:rPr lang="en-US" sz="1800" b="0" i="0" u="none" strike="noStrike" baseline="0" dirty="0">
                <a:solidFill>
                  <a:schemeClr val="tx1"/>
                </a:solidFill>
                <a:latin typeface="Calibri" panose="020F0502020204030204" pitchFamily="34" charset="0"/>
              </a:rPr>
              <a:t>Goals for improvement </a:t>
            </a:r>
          </a:p>
          <a:p>
            <a:pPr lvl="1"/>
            <a:r>
              <a:rPr lang="en-US" dirty="0">
                <a:solidFill>
                  <a:schemeClr val="tx1"/>
                </a:solidFill>
                <a:latin typeface="Calibri" panose="020F0502020204030204" pitchFamily="34" charset="0"/>
              </a:rPr>
              <a:t>Reaching a target audience through free or cheaper avenues than mailers, radio and TV.  Getting a good following on social media through thoughtful </a:t>
            </a:r>
            <a:r>
              <a:rPr lang="en-US" dirty="0" err="1">
                <a:solidFill>
                  <a:schemeClr val="tx1"/>
                </a:solidFill>
                <a:latin typeface="Calibri" panose="020F0502020204030204" pitchFamily="34" charset="0"/>
              </a:rPr>
              <a:t>contect</a:t>
            </a:r>
            <a:r>
              <a:rPr lang="en-US" dirty="0">
                <a:solidFill>
                  <a:schemeClr val="tx1"/>
                </a:solidFill>
                <a:latin typeface="Calibri" panose="020F0502020204030204" pitchFamily="34" charset="0"/>
              </a:rPr>
              <a:t>.</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p>
          <a:p>
            <a:pPr lvl="1"/>
            <a:r>
              <a:rPr lang="en-US" dirty="0">
                <a:solidFill>
                  <a:schemeClr val="tx1"/>
                </a:solidFill>
                <a:latin typeface="Calibri" panose="020F0502020204030204" pitchFamily="34" charset="0"/>
              </a:rPr>
              <a:t>Ask some of the younger more tech oriented people in our business if they want to help</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p>
          <a:p>
            <a:pPr lvl="1"/>
            <a:r>
              <a:rPr lang="en-US" dirty="0"/>
              <a:t>Watching web traffic that enters via Instagram, </a:t>
            </a:r>
            <a:r>
              <a:rPr lang="en-US" dirty="0" err="1"/>
              <a:t>tiktok</a:t>
            </a:r>
            <a:r>
              <a:rPr lang="en-US" dirty="0"/>
              <a:t> and </a:t>
            </a:r>
            <a:r>
              <a:rPr lang="en-US" dirty="0" err="1"/>
              <a:t>facebook</a:t>
            </a:r>
            <a:r>
              <a:rPr lang="en-US" dirty="0"/>
              <a:t>.</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paying our techs at the high end of market range and our labor is also high therefore our gros</a:t>
            </a:r>
            <a:r>
              <a:rPr lang="en-US" dirty="0">
                <a:solidFill>
                  <a:srgbClr val="221E1F"/>
                </a:solidFill>
                <a:latin typeface="Calibri" panose="020F0502020204030204" pitchFamily="34" charset="0"/>
              </a:rPr>
              <a:t>s is off from industry standards by 3 percent.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As new technicians are trained  in our apprentice program we can have the shop loaded more heavily, move technicians to flat rate, keep the technicians pay the same and make more gross because our work mix can be more appropriately varied.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 way we can measure this is by monitoring gross and checking work mix with opcode reporting.</a:t>
            </a:r>
          </a:p>
          <a:p>
            <a:endParaRPr lang="en-US" dirty="0"/>
          </a:p>
        </p:txBody>
      </p:sp>
      <p:pic>
        <p:nvPicPr>
          <p:cNvPr id="7" name="Content Placeholder 6">
            <a:extLst>
              <a:ext uri="{FF2B5EF4-FFF2-40B4-BE49-F238E27FC236}">
                <a16:creationId xmlns:a16="http://schemas.microsoft.com/office/drawing/2014/main" id="{CA0EC7D2-AE3A-A8B8-3D69-5086A1384978}"/>
              </a:ext>
            </a:extLst>
          </p:cNvPr>
          <p:cNvPicPr>
            <a:picLocks noGrp="1" noChangeAspect="1"/>
          </p:cNvPicPr>
          <p:nvPr>
            <p:ph sz="quarter" idx="4"/>
          </p:nvPr>
        </p:nvPicPr>
        <p:blipFill>
          <a:blip r:embed="rId2"/>
          <a:stretch>
            <a:fillRect/>
          </a:stretch>
        </p:blipFill>
        <p:spPr>
          <a:xfrm>
            <a:off x="6889029" y="1424178"/>
            <a:ext cx="4186237" cy="3117089"/>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D920209C-E85B-4D6F-A56F-724F5ADA81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9125522E-1DFD-4F78-912B-B922A2D39DA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FDA72C10-FE9D-49B3-80CB-A7EE8BCB38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6E7DF470-1055-45E4-AB9D-11E42EC538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5" name="Rectangle 25">
              <a:extLst>
                <a:ext uri="{FF2B5EF4-FFF2-40B4-BE49-F238E27FC236}">
                  <a16:creationId xmlns:a16="http://schemas.microsoft.com/office/drawing/2014/main" id="{6AA35CFF-3837-4B7F-B875-718AC2E14E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Isosceles Triangle 45">
              <a:extLst>
                <a:ext uri="{FF2B5EF4-FFF2-40B4-BE49-F238E27FC236}">
                  <a16:creationId xmlns:a16="http://schemas.microsoft.com/office/drawing/2014/main" id="{62F41804-A347-47E3-8BD8-BD00CF2F64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Rectangle 27">
              <a:extLst>
                <a:ext uri="{FF2B5EF4-FFF2-40B4-BE49-F238E27FC236}">
                  <a16:creationId xmlns:a16="http://schemas.microsoft.com/office/drawing/2014/main" id="{76894B81-EE9C-4546-BCFA-DD9ED2C0AD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Rectangle 28">
              <a:extLst>
                <a:ext uri="{FF2B5EF4-FFF2-40B4-BE49-F238E27FC236}">
                  <a16:creationId xmlns:a16="http://schemas.microsoft.com/office/drawing/2014/main" id="{3AF181D1-71AC-43D8-A6E1-D4C488D5DC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Rectangle 29">
              <a:extLst>
                <a:ext uri="{FF2B5EF4-FFF2-40B4-BE49-F238E27FC236}">
                  <a16:creationId xmlns:a16="http://schemas.microsoft.com/office/drawing/2014/main" id="{4132D661-917C-4D2D-8E37-8590B55D9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Isosceles Triangle 49">
              <a:extLst>
                <a:ext uri="{FF2B5EF4-FFF2-40B4-BE49-F238E27FC236}">
                  <a16:creationId xmlns:a16="http://schemas.microsoft.com/office/drawing/2014/main" id="{7969643D-8B71-434D-A235-68CB241F9D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 name="Isosceles Triangle 50">
              <a:extLst>
                <a:ext uri="{FF2B5EF4-FFF2-40B4-BE49-F238E27FC236}">
                  <a16:creationId xmlns:a16="http://schemas.microsoft.com/office/drawing/2014/main" id="{DF15C24A-4BCF-47C0-B2FA-76A0EF3384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52" name="Rectangle 5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86933" y="609600"/>
            <a:ext cx="10197494" cy="1099457"/>
          </a:xfrm>
        </p:spPr>
        <p:txBody>
          <a:bodyPr vert="horz" lIns="91440" tIns="45720" rIns="91440" bIns="45720" rtlCol="0" anchor="t">
            <a:normAutofit/>
          </a:bodyPr>
          <a:lstStyle/>
          <a:p>
            <a:pPr>
              <a:lnSpc>
                <a:spcPct val="90000"/>
              </a:lnSpc>
            </a:pPr>
            <a:br>
              <a:rPr lang="en-US" sz="1400" b="0" i="0" u="none" strike="noStrike" baseline="0" dirty="0"/>
            </a:br>
            <a:r>
              <a:rPr lang="en-US" sz="1400" b="1" i="0" u="none" strike="noStrike" baseline="0" dirty="0"/>
              <a:t>Changes in Expense Structure </a:t>
            </a:r>
            <a:br>
              <a:rPr lang="en-US" sz="1400" b="0" i="0" u="none" strike="noStrike" baseline="0" dirty="0"/>
            </a:br>
            <a:br>
              <a:rPr lang="en-US" sz="1400" b="0" i="0" u="none" strike="noStrike" baseline="0" dirty="0"/>
            </a:br>
            <a:br>
              <a:rPr lang="en-US" sz="1400" b="0" i="0" u="none" strike="noStrike" baseline="0" dirty="0"/>
            </a:br>
            <a:endParaRPr lang="en-US" sz="1400" dirty="0"/>
          </a:p>
        </p:txBody>
      </p:sp>
      <p:sp>
        <p:nvSpPr>
          <p:cNvPr id="53" name="Isosceles Triangle 5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 name="Content Placeholder 4">
            <a:extLst>
              <a:ext uri="{FF2B5EF4-FFF2-40B4-BE49-F238E27FC236}">
                <a16:creationId xmlns:a16="http://schemas.microsoft.com/office/drawing/2014/main" id="{5EA93684-A20F-010B-204D-FE61E5171372}"/>
              </a:ext>
            </a:extLst>
          </p:cNvPr>
          <p:cNvSpPr>
            <a:spLocks/>
          </p:cNvSpPr>
          <p:nvPr/>
        </p:nvSpPr>
        <p:spPr>
          <a:xfrm>
            <a:off x="5089968" y="2160589"/>
            <a:ext cx="4184034" cy="3880773"/>
          </a:xfrm>
          <a:prstGeom prst="rect">
            <a:avLst/>
          </a:prstGeom>
        </p:spPr>
        <p:txBody>
          <a:bodyPr/>
          <a:lstStyle/>
          <a:p>
            <a:pPr marL="0" indent="0">
              <a:buNone/>
            </a:pP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p:cNvSpPr>
          <p:nvPr/>
        </p:nvSpPr>
        <p:spPr>
          <a:xfrm>
            <a:off x="349260" y="1343951"/>
            <a:ext cx="4840181" cy="4610389"/>
          </a:xfrm>
          <a:prstGeom prst="rect">
            <a:avLst/>
          </a:prstGeom>
        </p:spPr>
        <p:txBody>
          <a:bodyPr/>
          <a:lstStyle/>
          <a:p>
            <a:pPr defTabSz="480060">
              <a:spcAft>
                <a:spcPts val="600"/>
              </a:spcAft>
            </a:pPr>
            <a:endParaRPr lang="en-US" sz="1890" kern="1200" dirty="0">
              <a:solidFill>
                <a:srgbClr val="000000"/>
              </a:solidFill>
              <a:latin typeface="Calibri" panose="020F0502020204030204" pitchFamily="34" charset="0"/>
              <a:ea typeface="+mn-ea"/>
              <a:cs typeface="+mn-cs"/>
            </a:endParaRPr>
          </a:p>
          <a:p>
            <a:pPr defTabSz="480060">
              <a:spcAft>
                <a:spcPts val="600"/>
              </a:spcAft>
            </a:pPr>
            <a:r>
              <a:rPr lang="en-US" sz="1890" kern="1200" dirty="0">
                <a:solidFill>
                  <a:srgbClr val="221E1F"/>
                </a:solidFill>
                <a:latin typeface="Calibri" panose="020F0502020204030204" pitchFamily="34" charset="0"/>
                <a:ea typeface="+mn-ea"/>
                <a:cs typeface="+mn-cs"/>
              </a:rPr>
              <a:t>Current practices – two bays for ¾ </a:t>
            </a:r>
            <a:r>
              <a:rPr lang="en-US" sz="1890" kern="1200" dirty="0" err="1">
                <a:solidFill>
                  <a:srgbClr val="221E1F"/>
                </a:solidFill>
                <a:latin typeface="Calibri" panose="020F0502020204030204" pitchFamily="34" charset="0"/>
                <a:ea typeface="+mn-ea"/>
                <a:cs typeface="+mn-cs"/>
              </a:rPr>
              <a:t>mainshop</a:t>
            </a:r>
            <a:r>
              <a:rPr lang="en-US" sz="1890" kern="1200" dirty="0">
                <a:solidFill>
                  <a:srgbClr val="221E1F"/>
                </a:solidFill>
                <a:latin typeface="Calibri" panose="020F0502020204030204" pitchFamily="34" charset="0"/>
                <a:ea typeface="+mn-ea"/>
                <a:cs typeface="+mn-cs"/>
              </a:rPr>
              <a:t>  techs. </a:t>
            </a:r>
          </a:p>
          <a:p>
            <a:pPr defTabSz="480060">
              <a:spcAft>
                <a:spcPts val="600"/>
              </a:spcAft>
            </a:pPr>
            <a:r>
              <a:rPr lang="en-US" sz="1890" kern="1200" dirty="0">
                <a:solidFill>
                  <a:srgbClr val="221E1F"/>
                </a:solidFill>
                <a:latin typeface="Calibri" panose="020F0502020204030204" pitchFamily="34" charset="0"/>
                <a:ea typeface="+mn-ea"/>
                <a:cs typeface="+mn-cs"/>
              </a:rPr>
              <a:t>Goals for improvement – onl</a:t>
            </a:r>
            <a:r>
              <a:rPr lang="en-US" sz="1890" dirty="0">
                <a:solidFill>
                  <a:srgbClr val="221E1F"/>
                </a:solidFill>
                <a:latin typeface="Calibri" panose="020F0502020204030204" pitchFamily="34" charset="0"/>
              </a:rPr>
              <a:t>y get 2 bays if you have 80+ </a:t>
            </a:r>
            <a:r>
              <a:rPr lang="en-US" sz="1890" dirty="0" err="1">
                <a:solidFill>
                  <a:srgbClr val="221E1F"/>
                </a:solidFill>
                <a:latin typeface="Calibri" panose="020F0502020204030204" pitchFamily="34" charset="0"/>
              </a:rPr>
              <a:t>hrs</a:t>
            </a:r>
            <a:r>
              <a:rPr lang="en-US" sz="1890" dirty="0">
                <a:solidFill>
                  <a:srgbClr val="221E1F"/>
                </a:solidFill>
                <a:latin typeface="Calibri" panose="020F0502020204030204" pitchFamily="34" charset="0"/>
              </a:rPr>
              <a:t> a week, other techs get only one.</a:t>
            </a:r>
            <a:endParaRPr lang="en-US" sz="1890" kern="1200" dirty="0">
              <a:solidFill>
                <a:srgbClr val="221E1F"/>
              </a:solidFill>
              <a:latin typeface="Calibri" panose="020F0502020204030204" pitchFamily="34" charset="0"/>
              <a:ea typeface="+mn-ea"/>
              <a:cs typeface="+mn-cs"/>
            </a:endParaRPr>
          </a:p>
          <a:p>
            <a:pPr defTabSz="480060">
              <a:spcAft>
                <a:spcPts val="600"/>
              </a:spcAft>
            </a:pPr>
            <a:r>
              <a:rPr lang="en-US" sz="1890" kern="1200" dirty="0">
                <a:solidFill>
                  <a:srgbClr val="221E1F"/>
                </a:solidFill>
                <a:latin typeface="Calibri" panose="020F0502020204030204" pitchFamily="34" charset="0"/>
                <a:ea typeface="+mn-ea"/>
                <a:cs typeface="+mn-cs"/>
              </a:rPr>
              <a:t>Plans to achieve your goals – move two of the b-techs into their own stalls start scheduling work for them.</a:t>
            </a:r>
          </a:p>
          <a:p>
            <a:pPr defTabSz="480060">
              <a:spcAft>
                <a:spcPts val="600"/>
              </a:spcAft>
            </a:pPr>
            <a:r>
              <a:rPr lang="en-US" sz="1890" kern="1200" dirty="0">
                <a:solidFill>
                  <a:srgbClr val="221E1F"/>
                </a:solidFill>
                <a:latin typeface="Calibri" panose="020F0502020204030204" pitchFamily="34" charset="0"/>
                <a:ea typeface="+mn-ea"/>
                <a:cs typeface="+mn-cs"/>
              </a:rPr>
              <a:t>Plans to evaluate your changes – monitoring the new techn</a:t>
            </a:r>
            <a:r>
              <a:rPr lang="en-US" sz="1890" dirty="0">
                <a:solidFill>
                  <a:srgbClr val="221E1F"/>
                </a:solidFill>
                <a:latin typeface="Calibri" panose="020F0502020204030204" pitchFamily="34" charset="0"/>
              </a:rPr>
              <a:t>icians hours and individual gross performance.</a:t>
            </a:r>
            <a:endParaRPr lang="en-US" sz="1890" kern="1200" dirty="0">
              <a:solidFill>
                <a:srgbClr val="221E1F"/>
              </a:solidFill>
              <a:latin typeface="Calibri" panose="020F0502020204030204" pitchFamily="34" charset="0"/>
              <a:ea typeface="+mn-ea"/>
              <a:cs typeface="+mn-cs"/>
            </a:endParaRPr>
          </a:p>
          <a:p>
            <a:pPr>
              <a:spcAft>
                <a:spcPts val="600"/>
              </a:spcAft>
            </a:pPr>
            <a:endParaRPr lang="en-US" dirty="0"/>
          </a:p>
        </p:txBody>
      </p:sp>
      <p:pic>
        <p:nvPicPr>
          <p:cNvPr id="10" name="Picture 9">
            <a:extLst>
              <a:ext uri="{FF2B5EF4-FFF2-40B4-BE49-F238E27FC236}">
                <a16:creationId xmlns:a16="http://schemas.microsoft.com/office/drawing/2014/main" id="{8796954B-1DA2-B03E-A6DF-BCC9C63A2B60}"/>
              </a:ext>
            </a:extLst>
          </p:cNvPr>
          <p:cNvPicPr>
            <a:picLocks noChangeAspect="1"/>
          </p:cNvPicPr>
          <p:nvPr/>
        </p:nvPicPr>
        <p:blipFill>
          <a:blip r:embed="rId2"/>
          <a:stretch>
            <a:fillRect/>
          </a:stretch>
        </p:blipFill>
        <p:spPr>
          <a:xfrm>
            <a:off x="5086795" y="1583017"/>
            <a:ext cx="4955432" cy="368668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078181"/>
            <a:ext cx="3383551" cy="3251979"/>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 used an average of January thru April. </a:t>
            </a:r>
          </a:p>
          <a:p>
            <a:r>
              <a:rPr lang="en-US" dirty="0">
                <a:solidFill>
                  <a:srgbClr val="221E1F"/>
                </a:solidFill>
                <a:latin typeface="Calibri" panose="020F0502020204030204" pitchFamily="34" charset="0"/>
              </a:rPr>
              <a:t>My techs are both not proficient AND we’re poorly utilizing stalls.  See next slide.</a:t>
            </a:r>
          </a:p>
          <a:p>
            <a:r>
              <a:rPr lang="en-US" sz="1800" b="0" i="0" u="none" strike="noStrike" baseline="0" dirty="0">
                <a:solidFill>
                  <a:srgbClr val="221E1F"/>
                </a:solidFill>
                <a:latin typeface="Calibri" panose="020F0502020204030204" pitchFamily="34" charset="0"/>
              </a:rPr>
              <a:t>This is also something that shou</a:t>
            </a:r>
            <a:r>
              <a:rPr lang="en-US" dirty="0">
                <a:solidFill>
                  <a:srgbClr val="221E1F"/>
                </a:solidFill>
                <a:latin typeface="Calibri" panose="020F0502020204030204" pitchFamily="34" charset="0"/>
              </a:rPr>
              <a:t>ld/could be handled with a better work mix.</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41908BE3-24AA-926D-A249-6A5565BC223C}"/>
              </a:ext>
            </a:extLst>
          </p:cNvPr>
          <p:cNvPicPr>
            <a:picLocks noGrp="1" noChangeAspect="1"/>
          </p:cNvPicPr>
          <p:nvPr>
            <p:ph sz="half" idx="2"/>
          </p:nvPr>
        </p:nvPicPr>
        <p:blipFill>
          <a:blip r:embed="rId2"/>
          <a:stretch>
            <a:fillRect/>
          </a:stretch>
        </p:blipFill>
        <p:spPr>
          <a:xfrm>
            <a:off x="4627418" y="707650"/>
            <a:ext cx="6216073" cy="5115546"/>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3 techs, 6 bays</a:t>
            </a:r>
          </a:p>
          <a:p>
            <a:r>
              <a:rPr lang="en-US" sz="1800" b="0" i="0" u="none" strike="noStrike" baseline="0" dirty="0">
                <a:solidFill>
                  <a:srgbClr val="221E1F"/>
                </a:solidFill>
                <a:latin typeface="Calibri" panose="020F0502020204030204" pitchFamily="34" charset="0"/>
              </a:rPr>
              <a:t>Goals for improvement 4.5 techs 6 bays</a:t>
            </a:r>
          </a:p>
          <a:p>
            <a:r>
              <a:rPr lang="en-US" sz="1800" b="0" i="0" u="none" strike="noStrike" baseline="0" dirty="0">
                <a:solidFill>
                  <a:srgbClr val="221E1F"/>
                </a:solidFill>
                <a:latin typeface="Calibri" panose="020F0502020204030204" pitchFamily="34" charset="0"/>
              </a:rPr>
              <a:t>Plans to achieve your goals : move trained techs into stalls that are being underutilized by certified techs.</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Watching work mix, checking gross daily.</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3FB84E20-EBA8-5C02-AE90-962C889BBEA0}"/>
              </a:ext>
            </a:extLst>
          </p:cNvPr>
          <p:cNvPicPr>
            <a:picLocks noGrp="1" noChangeAspect="1"/>
          </p:cNvPicPr>
          <p:nvPr>
            <p:ph sz="half" idx="2"/>
          </p:nvPr>
        </p:nvPicPr>
        <p:blipFill>
          <a:blip r:embed="rId2"/>
          <a:stretch>
            <a:fillRect/>
          </a:stretch>
        </p:blipFill>
        <p:spPr>
          <a:xfrm>
            <a:off x="4901469" y="126815"/>
            <a:ext cx="4858327" cy="56935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37387" y="1957316"/>
            <a:ext cx="4184035" cy="3880772"/>
          </a:xfrm>
        </p:spPr>
        <p:txBody>
          <a:bodyPr>
            <a:normAutofit lnSpcReduction="10000"/>
          </a:bodyPr>
          <a:lstStyle/>
          <a:p>
            <a:r>
              <a:rPr lang="en-US" dirty="0"/>
              <a:t>Maintenance has a strong gross retained as long as it’s performed by the right techs.</a:t>
            </a:r>
          </a:p>
          <a:p>
            <a:r>
              <a:rPr lang="en-US" dirty="0"/>
              <a:t>We are not selling enough repair hours.</a:t>
            </a:r>
          </a:p>
          <a:p>
            <a:r>
              <a:rPr lang="en-US" dirty="0"/>
              <a:t>WAY too many one line repair orders per industry standard/ even increasing by .2 an RO would get our operating profit from negative to positive.</a:t>
            </a:r>
          </a:p>
          <a:p>
            <a:r>
              <a:rPr lang="en-US" dirty="0"/>
              <a:t>We have a ton of older vehicles in for service – over ¾ is older than 2020.  This means opportunity.</a:t>
            </a:r>
          </a:p>
        </p:txBody>
      </p:sp>
      <p:sp>
        <p:nvSpPr>
          <p:cNvPr id="5" name="Content Placeholder 4">
            <a:extLst>
              <a:ext uri="{FF2B5EF4-FFF2-40B4-BE49-F238E27FC236}">
                <a16:creationId xmlns:a16="http://schemas.microsoft.com/office/drawing/2014/main" id="{F4BC9169-ECC8-24DD-1FC4-B7C69A623C67}"/>
              </a:ext>
            </a:extLst>
          </p:cNvPr>
          <p:cNvSpPr>
            <a:spLocks noGrp="1"/>
          </p:cNvSpPr>
          <p:nvPr>
            <p:ph sz="half" idx="2"/>
          </p:nvPr>
        </p:nvSpPr>
        <p:spPr/>
        <p:txBody>
          <a:bodyPr>
            <a:normAutofit lnSpcReduction="10000"/>
          </a:bodyPr>
          <a:lstStyle/>
          <a:p>
            <a:endParaRPr lang="en-US"/>
          </a:p>
        </p:txBody>
      </p:sp>
      <p:pic>
        <p:nvPicPr>
          <p:cNvPr id="8" name="Picture 7">
            <a:extLst>
              <a:ext uri="{FF2B5EF4-FFF2-40B4-BE49-F238E27FC236}">
                <a16:creationId xmlns:a16="http://schemas.microsoft.com/office/drawing/2014/main" id="{CD8F0E8F-3382-9E8F-D97B-49D740D4367B}"/>
              </a:ext>
            </a:extLst>
          </p:cNvPr>
          <p:cNvPicPr>
            <a:picLocks noChangeAspect="1"/>
          </p:cNvPicPr>
          <p:nvPr/>
        </p:nvPicPr>
        <p:blipFill>
          <a:blip r:embed="rId2"/>
          <a:stretch>
            <a:fillRect/>
          </a:stretch>
        </p:blipFill>
        <p:spPr>
          <a:xfrm>
            <a:off x="4543390" y="1156203"/>
            <a:ext cx="6472541" cy="509219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Strengths</a:t>
            </a:r>
          </a:p>
          <a:p>
            <a:r>
              <a:rPr lang="en-US" dirty="0"/>
              <a:t>Service department strong team by themselves</a:t>
            </a:r>
          </a:p>
          <a:p>
            <a:r>
              <a:rPr lang="en-US" dirty="0"/>
              <a:t>Strong soft skills among advisors with customers</a:t>
            </a:r>
          </a:p>
          <a:p>
            <a:r>
              <a:rPr lang="en-US" dirty="0"/>
              <a:t>Service department strong team by themselves</a:t>
            </a:r>
          </a:p>
          <a:p>
            <a:r>
              <a:rPr lang="en-US" dirty="0"/>
              <a:t>Skill level among technicians, everyone is growing and continuing training with </a:t>
            </a:r>
            <a:r>
              <a:rPr lang="en-US" dirty="0" err="1"/>
              <a:t>ToyotaUniversity</a:t>
            </a:r>
            <a:endParaRPr lang="en-US" dirty="0"/>
          </a:p>
          <a:p>
            <a:r>
              <a:rPr lang="en-US" dirty="0"/>
              <a:t>Number one CSI in the region</a:t>
            </a:r>
          </a:p>
          <a:p>
            <a:r>
              <a:rPr lang="en-US" dirty="0"/>
              <a:t>Brand new equipment of highest quality</a:t>
            </a:r>
          </a:p>
          <a:p>
            <a:r>
              <a:rPr lang="en-US" dirty="0"/>
              <a:t>Best MPI tool on market, all the resources for success are at our fingertips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Service manager temper</a:t>
            </a:r>
          </a:p>
          <a:p>
            <a:r>
              <a:rPr lang="en-US" dirty="0"/>
              <a:t>Advisors being pushed around by technicians “tail wagging the dog”</a:t>
            </a:r>
          </a:p>
          <a:p>
            <a:r>
              <a:rPr lang="en-US" dirty="0"/>
              <a:t>Perceived favoritism (gravy being given consistently to certain technicians)</a:t>
            </a:r>
          </a:p>
          <a:p>
            <a:r>
              <a:rPr lang="en-US" dirty="0"/>
              <a:t>Animosity between advisors and technicians.</a:t>
            </a:r>
          </a:p>
          <a:p>
            <a:r>
              <a:rPr lang="en-US" dirty="0"/>
              <a:t>Bad attitudes</a:t>
            </a:r>
          </a:p>
          <a:p>
            <a:r>
              <a:rPr lang="en-US" dirty="0"/>
              <a:t>Hours less than sales and not open on Saturdays since COVID.</a:t>
            </a:r>
          </a:p>
          <a:p>
            <a:r>
              <a:rPr lang="en-US" dirty="0"/>
              <a:t>Stall utilization is terrible- we need another technician as we are booking out 7-10 days for repair</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A39D5099FC38F4B859593B02A746013" ma:contentTypeVersion="5" ma:contentTypeDescription="Create a new document." ma:contentTypeScope="" ma:versionID="8a527102a8133b6d28b0e8770508cb1f">
  <xsd:schema xmlns:xsd="http://www.w3.org/2001/XMLSchema" xmlns:xs="http://www.w3.org/2001/XMLSchema" xmlns:p="http://schemas.microsoft.com/office/2006/metadata/properties" xmlns:ns3="d1726f4a-e616-499b-a507-d87391ae3e2f" targetNamespace="http://schemas.microsoft.com/office/2006/metadata/properties" ma:root="true" ma:fieldsID="568e74daa1fda0d6219832b40056a4fc" ns3:_="">
    <xsd:import namespace="d1726f4a-e616-499b-a507-d87391ae3e2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726f4a-e616-499b-a507-d87391ae3e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d1726f4a-e616-499b-a507-d87391ae3e2f" xsi:nil="true"/>
  </documentManagement>
</p:properties>
</file>

<file path=customXml/itemProps1.xml><?xml version="1.0" encoding="utf-8"?>
<ds:datastoreItem xmlns:ds="http://schemas.openxmlformats.org/officeDocument/2006/customXml" ds:itemID="{EA064E4F-29F4-4DB0-BBF0-E497EA7292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726f4a-e616-499b-a507-d87391ae3e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4B5E4C-4AC4-4499-A2FF-86800009236A}">
  <ds:schemaRefs>
    <ds:schemaRef ds:uri="http://schemas.microsoft.com/sharepoint/v3/contenttype/forms"/>
  </ds:schemaRefs>
</ds:datastoreItem>
</file>

<file path=customXml/itemProps3.xml><?xml version="1.0" encoding="utf-8"?>
<ds:datastoreItem xmlns:ds="http://schemas.openxmlformats.org/officeDocument/2006/customXml" ds:itemID="{F2887586-58FD-4E94-A951-160AA9AB9B87}">
  <ds:schemaRefs>
    <ds:schemaRef ds:uri="http://schemas.microsoft.com/office/2006/documentManagement/types"/>
    <ds:schemaRef ds:uri="http://schemas.openxmlformats.org/package/2006/metadata/core-properties"/>
    <ds:schemaRef ds:uri="http://purl.org/dc/dcmitype/"/>
    <ds:schemaRef ds:uri="d1726f4a-e616-499b-a507-d87391ae3e2f"/>
    <ds:schemaRef ds:uri="http://schemas.microsoft.com/office/infopath/2007/PartnerControls"/>
    <ds:schemaRef ds:uri="http://purl.org/dc/terms/"/>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TM02900688[[fn=Facet]]</Template>
  <TotalTime>18470</TotalTime>
  <Words>1237</Words>
  <Application>Microsoft Office PowerPoint</Application>
  <PresentationFormat>Widescreen</PresentationFormat>
  <Paragraphs>120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Hattie Mandan</cp:lastModifiedBy>
  <cp:revision>11</cp:revision>
  <dcterms:created xsi:type="dcterms:W3CDTF">2022-12-04T13:10:55Z</dcterms:created>
  <dcterms:modified xsi:type="dcterms:W3CDTF">2024-07-07T14:32:30Z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0x0101000A39D5099FC38F4B859593B02A746013</vt:lpwstr>
  </property>
</Properties>
</file>