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56" r:id="rId2"/>
    <p:sldId id="259" r:id="rId3"/>
    <p:sldId id="270" r:id="rId4"/>
    <p:sldId id="271" r:id="rId5"/>
    <p:sldId id="272" r:id="rId6"/>
    <p:sldId id="273" r:id="rId7"/>
    <p:sldId id="258" r:id="rId8"/>
    <p:sldId id="257" r:id="rId9"/>
    <p:sldId id="262" r:id="rId10"/>
    <p:sldId id="263" r:id="rId11"/>
    <p:sldId id="264" r:id="rId12"/>
    <p:sldId id="265" r:id="rId13"/>
    <p:sldId id="266" r:id="rId14"/>
    <p:sldId id="267" r:id="rId15"/>
    <p:sldId id="268" r:id="rId16"/>
    <p:sldId id="269" r:id="rId17"/>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111" d="100"/>
          <a:sy n="111" d="100"/>
        </p:scale>
        <p:origin x="594" y="9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n-US"/>
              <a:t>Click to edit Master title style</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6/22/2024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6/22/2024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6/22/2024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0" name="TextBox 19"/>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2" name="TextBox 21"/>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latin typeface="Arial"/>
              </a:rPr>
              <a:t>”</a:t>
            </a:r>
            <a:endParaRPr lang="en-US" dirty="0">
              <a:solidFill>
                <a:schemeClr val="accent1">
                  <a:lumMod val="60000"/>
                  <a:lumOff val="40000"/>
                </a:schemeClr>
              </a:solidFill>
              <a:latin typeface="Arial"/>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6/22/2024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6/22/2024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6/22/2024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5C6B4A9-1611-4792-9094-5F34BCA07E0B}" type="datetimeFigureOut">
              <a:rPr lang="en-US" dirty="0"/>
              <a:t>6/22/2024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9333C77-0158-454C-844F-B7AB9BD7DAD4}" type="slidenum">
              <a:rPr lang="en-US" dirty="0"/>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6/22/2024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6/22/2024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6/22/2024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EB712588-04B1-427B-82EE-E8DB90309F08}" type="datetimeFigureOut">
              <a:rPr lang="en-US" dirty="0"/>
              <a:t>6/22/2024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FF9F0C5-380F-41C2-899A-BAC0F0927E16}" type="slidenum">
              <a:rPr lang="en-US" dirty="0"/>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dirty="0"/>
              <a:pPr/>
              <a:t>6/22/2024</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dirty="0"/>
              <a:pPr/>
              <a:t>6/22/2024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dirty="0"/>
              <a:pPr/>
              <a:t>6/22/2024</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a:t>Click to edit Master title style</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2A54C80-263E-416B-A8E0-580EDEADCBDC}" type="datetimeFigureOut">
              <a:rPr lang="en-US" dirty="0"/>
              <a:t>6/22/2024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19954A3-9DFD-4C44-94BA-B95130A3BA1C}" type="slidenum">
              <a:rPr lang="en-US" dirty="0"/>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6/22/2024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B61BEF0D-F0BB-DE4B-95CE-6DB70DBA9567}" type="datetimeFigureOut">
              <a:rPr lang="en-US" dirty="0"/>
              <a:pPr/>
              <a:t>6/22/2024</a:t>
            </a:fld>
            <a:endParaRPr lang="en-US" dirty="0"/>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D57F1E4F-1CFF-5643-939E-217C01CDF565}" type="slidenum">
              <a:rPr lang="en-US" dirty="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5" r:id="rId4"/>
    <p:sldLayoutId id="2147483653" r:id="rId5"/>
    <p:sldLayoutId id="2147483654" r:id="rId6"/>
    <p:sldLayoutId id="2147483655" r:id="rId7"/>
    <p:sldLayoutId id="2147483666" r:id="rId8"/>
    <p:sldLayoutId id="2147483657" r:id="rId9"/>
    <p:sldLayoutId id="2147483660" r:id="rId10"/>
    <p:sldLayoutId id="2147483661" r:id="rId11"/>
    <p:sldLayoutId id="2147483662" r:id="rId12"/>
    <p:sldLayoutId id="2147483663" r:id="rId13"/>
    <p:sldLayoutId id="2147483664" r:id="rId14"/>
    <p:sldLayoutId id="2147483667" r:id="rId15"/>
    <p:sldLayoutId id="2147483659"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0A9F39-3A40-DAF5-FB29-F9EF6B43BC8E}"/>
              </a:ext>
            </a:extLst>
          </p:cNvPr>
          <p:cNvSpPr>
            <a:spLocks noGrp="1"/>
          </p:cNvSpPr>
          <p:nvPr>
            <p:ph type="ctrTitle"/>
          </p:nvPr>
        </p:nvSpPr>
        <p:spPr>
          <a:xfrm>
            <a:off x="1507067" y="1155940"/>
            <a:ext cx="7766936" cy="1017917"/>
          </a:xfrm>
        </p:spPr>
        <p:txBody>
          <a:bodyPr/>
          <a:lstStyle/>
          <a:p>
            <a:pPr algn="just"/>
            <a:r>
              <a:rPr lang="en-US" dirty="0">
                <a:solidFill>
                  <a:schemeClr val="bg1"/>
                </a:solidFill>
              </a:rPr>
              <a:t>NADA Service Homework </a:t>
            </a:r>
          </a:p>
        </p:txBody>
      </p:sp>
      <p:sp>
        <p:nvSpPr>
          <p:cNvPr id="3" name="Subtitle 2">
            <a:extLst>
              <a:ext uri="{FF2B5EF4-FFF2-40B4-BE49-F238E27FC236}">
                <a16:creationId xmlns:a16="http://schemas.microsoft.com/office/drawing/2014/main" id="{3D24D94E-9ADE-FBA4-4E04-F5102B2316CA}"/>
              </a:ext>
            </a:extLst>
          </p:cNvPr>
          <p:cNvSpPr>
            <a:spLocks noGrp="1"/>
          </p:cNvSpPr>
          <p:nvPr>
            <p:ph type="subTitle" idx="1"/>
          </p:nvPr>
        </p:nvSpPr>
        <p:spPr>
          <a:xfrm>
            <a:off x="1507067" y="2173857"/>
            <a:ext cx="7766936" cy="1733909"/>
          </a:xfrm>
        </p:spPr>
        <p:txBody>
          <a:bodyPr>
            <a:normAutofit/>
          </a:bodyPr>
          <a:lstStyle/>
          <a:p>
            <a:pPr algn="ctr"/>
            <a:r>
              <a:rPr lang="en-US" sz="3200" dirty="0"/>
              <a:t>Service Department Analysis for Rochester  Toyota </a:t>
            </a:r>
          </a:p>
          <a:p>
            <a:pPr algn="ctr"/>
            <a:r>
              <a:rPr lang="en-US" sz="3200" dirty="0"/>
              <a:t>By Michael Cicchetto Class N443</a:t>
            </a:r>
          </a:p>
          <a:p>
            <a:pPr algn="ctr"/>
            <a:endParaRPr lang="en-US" sz="3200" dirty="0"/>
          </a:p>
        </p:txBody>
      </p:sp>
    </p:spTree>
    <p:extLst>
      <p:ext uri="{BB962C8B-B14F-4D97-AF65-F5344CB8AC3E}">
        <p14:creationId xmlns:p14="http://schemas.microsoft.com/office/powerpoint/2010/main" val="40707405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latin typeface="Calibri" panose="020F0502020204030204" pitchFamily="34" charset="0"/>
                <a:ea typeface="Calibri" panose="020F0502020204030204" pitchFamily="34" charset="0"/>
                <a:cs typeface="Calibri" panose="020F0502020204030204" pitchFamily="34" charset="0"/>
              </a:rPr>
              <a:t>SWOT Analysis- Opportunities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normAutofit/>
          </a:bodyPr>
          <a:lstStyle/>
          <a:p>
            <a:r>
              <a:rPr lang="en-US" sz="1600" dirty="0">
                <a:latin typeface="Calibri" panose="020F0502020204030204" pitchFamily="34" charset="0"/>
                <a:ea typeface="Calibri" panose="020F0502020204030204" pitchFamily="34" charset="0"/>
                <a:cs typeface="Calibri" panose="020F0502020204030204" pitchFamily="34" charset="0"/>
              </a:rPr>
              <a:t>Investing in certification programs for technicians and service advisors.</a:t>
            </a:r>
          </a:p>
          <a:p>
            <a:r>
              <a:rPr lang="en-US" sz="1600" dirty="0">
                <a:latin typeface="Calibri" panose="020F0502020204030204" pitchFamily="34" charset="0"/>
                <a:ea typeface="Calibri" panose="020F0502020204030204" pitchFamily="34" charset="0"/>
                <a:cs typeface="Calibri" panose="020F0502020204030204" pitchFamily="34" charset="0"/>
              </a:rPr>
              <a:t>Providing paid training sessions for service department employees.</a:t>
            </a:r>
          </a:p>
          <a:p>
            <a:r>
              <a:rPr lang="en-US" sz="1600" dirty="0">
                <a:latin typeface="Calibri" panose="020F0502020204030204" pitchFamily="34" charset="0"/>
                <a:ea typeface="Calibri" panose="020F0502020204030204" pitchFamily="34" charset="0"/>
                <a:cs typeface="Calibri" panose="020F0502020204030204" pitchFamily="34" charset="0"/>
              </a:rPr>
              <a:t>Focusing on personal growth and career development for employees.</a:t>
            </a:r>
          </a:p>
          <a:p>
            <a:r>
              <a:rPr lang="en-US" sz="1600" dirty="0">
                <a:latin typeface="Calibri" panose="020F0502020204030204" pitchFamily="34" charset="0"/>
                <a:ea typeface="Calibri" panose="020F0502020204030204" pitchFamily="34" charset="0"/>
                <a:cs typeface="Calibri" panose="020F0502020204030204" pitchFamily="34" charset="0"/>
              </a:rPr>
              <a:t>Enhancing collaboration between different departments.</a:t>
            </a:r>
          </a:p>
          <a:p>
            <a:r>
              <a:rPr lang="en-US" sz="1600" dirty="0">
                <a:latin typeface="Calibri" panose="020F0502020204030204" pitchFamily="34" charset="0"/>
                <a:ea typeface="Calibri" panose="020F0502020204030204" pitchFamily="34" charset="0"/>
                <a:cs typeface="Calibri" panose="020F0502020204030204" pitchFamily="34" charset="0"/>
              </a:rPr>
              <a:t>Capturing the market of customers who haven’t received adequate maintenance services.</a:t>
            </a:r>
          </a:p>
          <a:p>
            <a:r>
              <a:rPr lang="en-US" sz="1600" dirty="0">
                <a:latin typeface="Calibri" panose="020F0502020204030204" pitchFamily="34" charset="0"/>
                <a:ea typeface="Calibri" panose="020F0502020204030204" pitchFamily="34" charset="0"/>
                <a:cs typeface="Calibri" panose="020F0502020204030204" pitchFamily="34" charset="0"/>
              </a:rPr>
              <a:t>Maximizing revenue by ensuring all service advisors present menu options.</a:t>
            </a:r>
          </a:p>
        </p:txBody>
      </p:sp>
    </p:spTree>
    <p:extLst>
      <p:ext uri="{BB962C8B-B14F-4D97-AF65-F5344CB8AC3E}">
        <p14:creationId xmlns:p14="http://schemas.microsoft.com/office/powerpoint/2010/main" val="391286956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latin typeface="Calibri" panose="020F0502020204030204" pitchFamily="34" charset="0"/>
                <a:ea typeface="Calibri" panose="020F0502020204030204" pitchFamily="34" charset="0"/>
                <a:cs typeface="Calibri" panose="020F0502020204030204" pitchFamily="34" charset="0"/>
              </a:rPr>
              <a:t>SWOT Analysis- Threats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normAutofit/>
          </a:bodyPr>
          <a:lstStyle/>
          <a:p>
            <a:r>
              <a:rPr lang="en-US" sz="1600" dirty="0">
                <a:latin typeface="Calibri" panose="020F0502020204030204" pitchFamily="34" charset="0"/>
                <a:ea typeface="Calibri" panose="020F0502020204030204" pitchFamily="34" charset="0"/>
                <a:cs typeface="Calibri" panose="020F0502020204030204" pitchFamily="34" charset="0"/>
              </a:rPr>
              <a:t>Skilled technicians leaving the industry.</a:t>
            </a:r>
          </a:p>
          <a:p>
            <a:r>
              <a:rPr lang="en-US" sz="1600" dirty="0">
                <a:latin typeface="Calibri" panose="020F0502020204030204" pitchFamily="34" charset="0"/>
                <a:ea typeface="Calibri" panose="020F0502020204030204" pitchFamily="34" charset="0"/>
                <a:cs typeface="Calibri" panose="020F0502020204030204" pitchFamily="34" charset="0"/>
              </a:rPr>
              <a:t>Using outdated equipment that may not meet current service needs.</a:t>
            </a:r>
          </a:p>
          <a:p>
            <a:r>
              <a:rPr lang="en-US" sz="1600" dirty="0">
                <a:latin typeface="Calibri" panose="020F0502020204030204" pitchFamily="34" charset="0"/>
                <a:ea typeface="Calibri" panose="020F0502020204030204" pitchFamily="34" charset="0"/>
                <a:cs typeface="Calibri" panose="020F0502020204030204" pitchFamily="34" charset="0"/>
              </a:rPr>
              <a:t>The lead service advisor is experiencing burnout and negativity.</a:t>
            </a:r>
          </a:p>
          <a:p>
            <a:r>
              <a:rPr lang="en-US" sz="1600" dirty="0">
                <a:latin typeface="Calibri" panose="020F0502020204030204" pitchFamily="34" charset="0"/>
                <a:ea typeface="Calibri" panose="020F0502020204030204" pitchFamily="34" charset="0"/>
                <a:cs typeface="Calibri" panose="020F0502020204030204" pitchFamily="34" charset="0"/>
              </a:rPr>
              <a:t>2 out of 4 service advisors are not recommending or performing menu selling during customer write-ups.</a:t>
            </a:r>
          </a:p>
        </p:txBody>
      </p:sp>
    </p:spTree>
    <p:extLst>
      <p:ext uri="{BB962C8B-B14F-4D97-AF65-F5344CB8AC3E}">
        <p14:creationId xmlns:p14="http://schemas.microsoft.com/office/powerpoint/2010/main" val="62766496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latin typeface="Calibri" panose="020F0502020204030204" pitchFamily="34" charset="0"/>
                <a:ea typeface="Calibri" panose="020F0502020204030204" pitchFamily="34" charset="0"/>
                <a:cs typeface="Calibri" panose="020F0502020204030204" pitchFamily="34" charset="0"/>
              </a:rPr>
              <a:t>SWOT Analysis- Objectives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1380227"/>
            <a:ext cx="8596668" cy="5227608"/>
          </a:xfrm>
        </p:spPr>
        <p:txBody>
          <a:bodyPr/>
          <a:lstStyle/>
          <a:p>
            <a:pPr marL="0" indent="0">
              <a:buNone/>
            </a:pPr>
            <a:r>
              <a:rPr lang="en-US" sz="1600" dirty="0">
                <a:latin typeface="Calibri" panose="020F0502020204030204" pitchFamily="34" charset="0"/>
                <a:ea typeface="Calibri" panose="020F0502020204030204" pitchFamily="34" charset="0"/>
                <a:cs typeface="Calibri" panose="020F0502020204030204" pitchFamily="34" charset="0"/>
              </a:rPr>
              <a:t>Maximize the use of skilled and certified technicians to enhance service quality and efficiency.</a:t>
            </a:r>
          </a:p>
          <a:p>
            <a:pPr marL="0" indent="0">
              <a:buNone/>
            </a:pPr>
            <a:r>
              <a:rPr lang="en-US" sz="1600" dirty="0">
                <a:latin typeface="Calibri" panose="020F0502020204030204" pitchFamily="34" charset="0"/>
                <a:ea typeface="Calibri" panose="020F0502020204030204" pitchFamily="34" charset="0"/>
                <a:cs typeface="Calibri" panose="020F0502020204030204" pitchFamily="34" charset="0"/>
              </a:rPr>
              <a:t>Utilize the department’s strengths in customer service to boost satisfaction and loyalty.</a:t>
            </a:r>
          </a:p>
          <a:p>
            <a:pPr marL="0" indent="0">
              <a:buNone/>
            </a:pPr>
            <a:r>
              <a:rPr lang="en-US" sz="1600" dirty="0">
                <a:latin typeface="Calibri" panose="020F0502020204030204" pitchFamily="34" charset="0"/>
                <a:ea typeface="Calibri" panose="020F0502020204030204" pitchFamily="34" charset="0"/>
                <a:cs typeface="Calibri" panose="020F0502020204030204" pitchFamily="34" charset="0"/>
              </a:rPr>
              <a:t>Utilize existing resources more effectively to reduce costs and improve service times.</a:t>
            </a:r>
          </a:p>
          <a:p>
            <a:pPr marL="0" indent="0">
              <a:buNone/>
            </a:pPr>
            <a:r>
              <a:rPr lang="en-US" sz="1600" dirty="0">
                <a:latin typeface="Calibri" panose="020F0502020204030204" pitchFamily="34" charset="0"/>
                <a:ea typeface="Calibri" panose="020F0502020204030204" pitchFamily="34" charset="0"/>
                <a:cs typeface="Calibri" panose="020F0502020204030204" pitchFamily="34" charset="0"/>
              </a:rPr>
              <a:t>Address factors contributing to high employee turnover to retain experienced staff.</a:t>
            </a:r>
          </a:p>
          <a:p>
            <a:pPr marL="0" indent="0">
              <a:buNone/>
            </a:pPr>
            <a:r>
              <a:rPr lang="en-US" sz="1600" dirty="0">
                <a:latin typeface="Calibri" panose="020F0502020204030204" pitchFamily="34" charset="0"/>
                <a:ea typeface="Calibri" panose="020F0502020204030204" pitchFamily="34" charset="0"/>
                <a:cs typeface="Calibri" panose="020F0502020204030204" pitchFamily="34" charset="0"/>
              </a:rPr>
              <a:t>Replace outdated equipment to enhance service efficiency and accuracy.</a:t>
            </a:r>
          </a:p>
          <a:p>
            <a:pPr marL="0" indent="0">
              <a:buNone/>
            </a:pPr>
            <a:r>
              <a:rPr lang="en-US" sz="1600" dirty="0">
                <a:latin typeface="Calibri" panose="020F0502020204030204" pitchFamily="34" charset="0"/>
                <a:ea typeface="Calibri" panose="020F0502020204030204" pitchFamily="34" charset="0"/>
                <a:cs typeface="Calibri" panose="020F0502020204030204" pitchFamily="34" charset="0"/>
              </a:rPr>
              <a:t>Enhance communication within and between departments to improve collaboration.</a:t>
            </a:r>
          </a:p>
          <a:p>
            <a:pPr marL="0" indent="0">
              <a:buNone/>
            </a:pPr>
            <a:r>
              <a:rPr lang="en-US" sz="1600" dirty="0">
                <a:latin typeface="Calibri" panose="020F0502020204030204" pitchFamily="34" charset="0"/>
                <a:ea typeface="Calibri" panose="020F0502020204030204" pitchFamily="34" charset="0"/>
                <a:cs typeface="Calibri" panose="020F0502020204030204" pitchFamily="34" charset="0"/>
              </a:rPr>
              <a:t>Encourage and support technicians in obtaining relevant certifications to boost service quality and credibility.</a:t>
            </a:r>
          </a:p>
          <a:p>
            <a:pPr marL="0" indent="0">
              <a:buNone/>
            </a:pPr>
            <a:r>
              <a:rPr lang="en-US" sz="1600" dirty="0">
                <a:latin typeface="Calibri" panose="020F0502020204030204" pitchFamily="34" charset="0"/>
                <a:ea typeface="Calibri" panose="020F0502020204030204" pitchFamily="34" charset="0"/>
                <a:cs typeface="Calibri" panose="020F0502020204030204" pitchFamily="34" charset="0"/>
              </a:rPr>
              <a:t>Train service advisors to consistently perform menu selling to maximize service revenue.</a:t>
            </a:r>
          </a:p>
          <a:p>
            <a:pPr marL="0" indent="0">
              <a:buNone/>
            </a:pPr>
            <a:r>
              <a:rPr lang="en-US" sz="1600" dirty="0">
                <a:latin typeface="Calibri" panose="020F0502020204030204" pitchFamily="34" charset="0"/>
                <a:ea typeface="Calibri" panose="020F0502020204030204" pitchFamily="34" charset="0"/>
                <a:cs typeface="Calibri" panose="020F0502020204030204" pitchFamily="34" charset="0"/>
              </a:rPr>
              <a:t>Implement strategies to reduce burnout and maintain a positive work environment.</a:t>
            </a:r>
          </a:p>
          <a:p>
            <a:pPr marL="0" indent="0">
              <a:buNone/>
            </a:pPr>
            <a:r>
              <a:rPr lang="en-US" sz="1600" dirty="0">
                <a:latin typeface="Calibri" panose="020F0502020204030204" pitchFamily="34" charset="0"/>
                <a:ea typeface="Calibri" panose="020F0502020204030204" pitchFamily="34" charset="0"/>
                <a:cs typeface="Calibri" panose="020F0502020204030204" pitchFamily="34" charset="0"/>
              </a:rPr>
              <a:t>Develop strategies to better manage customer expectations and reduce impatience.</a:t>
            </a:r>
          </a:p>
          <a:p>
            <a:endParaRPr lang="en-US" dirty="0"/>
          </a:p>
          <a:p>
            <a:endParaRPr lang="en-US" dirty="0"/>
          </a:p>
        </p:txBody>
      </p:sp>
    </p:spTree>
    <p:extLst>
      <p:ext uri="{BB962C8B-B14F-4D97-AF65-F5344CB8AC3E}">
        <p14:creationId xmlns:p14="http://schemas.microsoft.com/office/powerpoint/2010/main" val="398527225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latin typeface="Calibri" panose="020F0502020204030204" pitchFamily="34" charset="0"/>
                <a:ea typeface="Calibri" panose="020F0502020204030204" pitchFamily="34" charset="0"/>
                <a:cs typeface="Calibri" panose="020F0502020204030204" pitchFamily="34" charset="0"/>
              </a:rPr>
              <a:t>SWOT Analysis-Strategies</a:t>
            </a:r>
            <a:br>
              <a:rPr lang="en-US" dirty="0">
                <a:solidFill>
                  <a:schemeClr val="tx1"/>
                </a:solidFill>
              </a:rPr>
            </a:br>
            <a:endParaRPr lang="en-US" dirty="0">
              <a:solidFill>
                <a:schemeClr val="tx1"/>
              </a:solidFill>
            </a:endParaRP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sz="1600" dirty="0">
                <a:latin typeface="Calibri" panose="020F0502020204030204" pitchFamily="34" charset="0"/>
                <a:ea typeface="Calibri" panose="020F0502020204030204" pitchFamily="34" charset="0"/>
                <a:cs typeface="Calibri" panose="020F0502020204030204" pitchFamily="34" charset="0"/>
              </a:rPr>
              <a:t>Foster a culture of teamwork and assistance among employees to promote a positive work environment and improve overall service delivery. Recognize and reward teamwork through incentives and recognition programs.</a:t>
            </a:r>
          </a:p>
          <a:p>
            <a:r>
              <a:rPr lang="en-US" sz="1600" dirty="0">
                <a:latin typeface="Calibri" panose="020F0502020204030204" pitchFamily="34" charset="0"/>
                <a:ea typeface="Calibri" panose="020F0502020204030204" pitchFamily="34" charset="0"/>
                <a:cs typeface="Calibri" panose="020F0502020204030204" pitchFamily="34" charset="0"/>
              </a:rPr>
              <a:t>Strengthen adherence to established procedures and rules through training, oversight, and accountability measures. Provide ongoing training, support, and hold regular performance reviews to ensure compliance.</a:t>
            </a:r>
          </a:p>
          <a:p>
            <a:r>
              <a:rPr lang="en-US" sz="1600" dirty="0">
                <a:latin typeface="Calibri" panose="020F0502020204030204" pitchFamily="34" charset="0"/>
                <a:ea typeface="Calibri" panose="020F0502020204030204" pitchFamily="34" charset="0"/>
                <a:cs typeface="Calibri" panose="020F0502020204030204" pitchFamily="34" charset="0"/>
              </a:rPr>
              <a:t>Focus on personal growth and career development initiatives to boost employee morale, retention, and overall performance.</a:t>
            </a:r>
          </a:p>
          <a:p>
            <a:r>
              <a:rPr lang="en-US" sz="1600" dirty="0">
                <a:latin typeface="Calibri" panose="020F0502020204030204" pitchFamily="34" charset="0"/>
                <a:ea typeface="Calibri" panose="020F0502020204030204" pitchFamily="34" charset="0"/>
                <a:cs typeface="Calibri" panose="020F0502020204030204" pitchFamily="34" charset="0"/>
              </a:rPr>
              <a:t>Address burnout and negativity among staff through counseling, workload management, and morale-boosting initiatives.</a:t>
            </a:r>
          </a:p>
          <a:p>
            <a:r>
              <a:rPr lang="en-US" sz="1600" dirty="0">
                <a:latin typeface="Calibri" panose="020F0502020204030204" pitchFamily="34" charset="0"/>
                <a:ea typeface="Calibri" panose="020F0502020204030204" pitchFamily="34" charset="0"/>
                <a:cs typeface="Calibri" panose="020F0502020204030204" pitchFamily="34" charset="0"/>
              </a:rPr>
              <a:t>Invest in certification programs and paid training sessions for technicians and service advisors to enhance skills, credibility, and service quality.</a:t>
            </a:r>
          </a:p>
        </p:txBody>
      </p:sp>
    </p:spTree>
    <p:extLst>
      <p:ext uri="{BB962C8B-B14F-4D97-AF65-F5344CB8AC3E}">
        <p14:creationId xmlns:p14="http://schemas.microsoft.com/office/powerpoint/2010/main" val="422609915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latin typeface="Calibri" panose="020F0502020204030204" pitchFamily="34" charset="0"/>
                <a:ea typeface="Calibri" panose="020F0502020204030204" pitchFamily="34" charset="0"/>
                <a:cs typeface="Calibri" panose="020F0502020204030204" pitchFamily="34" charset="0"/>
              </a:rPr>
              <a:t>SWOT Analysis-Tactics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pPr marL="0" indent="0">
              <a:buNone/>
            </a:pPr>
            <a:r>
              <a:rPr lang="en-US" sz="1600" dirty="0">
                <a:latin typeface="Calibri" panose="020F0502020204030204" pitchFamily="34" charset="0"/>
                <a:ea typeface="Calibri" panose="020F0502020204030204" pitchFamily="34" charset="0"/>
                <a:cs typeface="Calibri" panose="020F0502020204030204" pitchFamily="34" charset="0"/>
              </a:rPr>
              <a:t>Foster team collaboration through regular team meetings and brainstorming sessions.</a:t>
            </a:r>
          </a:p>
          <a:p>
            <a:pPr marL="0" indent="0">
              <a:buNone/>
            </a:pPr>
            <a:r>
              <a:rPr lang="en-US" sz="1600" dirty="0">
                <a:latin typeface="Calibri" panose="020F0502020204030204" pitchFamily="34" charset="0"/>
                <a:ea typeface="Calibri" panose="020F0502020204030204" pitchFamily="34" charset="0"/>
                <a:cs typeface="Calibri" panose="020F0502020204030204" pitchFamily="34" charset="0"/>
              </a:rPr>
              <a:t>Establish a centralized communication platform such as a shared online portal or messaging system to improve information sharing across departments.</a:t>
            </a:r>
          </a:p>
          <a:p>
            <a:pPr marL="0" indent="0">
              <a:buNone/>
            </a:pPr>
            <a:r>
              <a:rPr lang="en-US" sz="1600" dirty="0">
                <a:latin typeface="Calibri" panose="020F0502020204030204" pitchFamily="34" charset="0"/>
                <a:ea typeface="Calibri" panose="020F0502020204030204" pitchFamily="34" charset="0"/>
                <a:cs typeface="Calibri" panose="020F0502020204030204" pitchFamily="34" charset="0"/>
              </a:rPr>
              <a:t>Partner with technical schools or certification bodies to offer on-site training programs and certification exams for technicians and service advisors.</a:t>
            </a:r>
          </a:p>
          <a:p>
            <a:pPr marL="0" indent="0">
              <a:buNone/>
            </a:pPr>
            <a:r>
              <a:rPr lang="en-US" sz="1600" dirty="0">
                <a:latin typeface="Calibri" panose="020F0502020204030204" pitchFamily="34" charset="0"/>
                <a:ea typeface="Calibri" panose="020F0502020204030204" pitchFamily="34" charset="0"/>
                <a:cs typeface="Calibri" panose="020F0502020204030204" pitchFamily="34" charset="0"/>
              </a:rPr>
              <a:t>Develop retention strategies such as performance-based incentives, career development opportunities, and a supportive work environment to retain skilled technicians.</a:t>
            </a:r>
          </a:p>
          <a:p>
            <a:pPr marL="0" indent="0">
              <a:buNone/>
            </a:pPr>
            <a:r>
              <a:rPr lang="en-US" sz="1600" dirty="0">
                <a:latin typeface="Calibri" panose="020F0502020204030204" pitchFamily="34" charset="0"/>
                <a:ea typeface="Calibri" panose="020F0502020204030204" pitchFamily="34" charset="0"/>
                <a:cs typeface="Calibri" panose="020F0502020204030204" pitchFamily="34" charset="0"/>
              </a:rPr>
              <a:t>Provide coaching and mentoring to the lead service advisor to address burnout, negativity, and consider redistributing workload or adjusting responsibilities as needed.</a:t>
            </a:r>
          </a:p>
          <a:p>
            <a:pPr marL="0" indent="0">
              <a:buNone/>
            </a:pPr>
            <a:r>
              <a:rPr lang="en-US" sz="1600" dirty="0">
                <a:latin typeface="Calibri" panose="020F0502020204030204" pitchFamily="34" charset="0"/>
                <a:ea typeface="Calibri" panose="020F0502020204030204" pitchFamily="34" charset="0"/>
                <a:cs typeface="Calibri" panose="020F0502020204030204" pitchFamily="34" charset="0"/>
              </a:rPr>
              <a:t>Implement ongoing training and coaching sessions for service advisors to enhance their selling skills and ensure consistency in promoting menu options to customers.</a:t>
            </a:r>
          </a:p>
          <a:p>
            <a:endParaRPr lang="en-US" dirty="0"/>
          </a:p>
          <a:p>
            <a:endParaRPr lang="en-US" dirty="0"/>
          </a:p>
        </p:txBody>
      </p:sp>
    </p:spTree>
    <p:extLst>
      <p:ext uri="{BB962C8B-B14F-4D97-AF65-F5344CB8AC3E}">
        <p14:creationId xmlns:p14="http://schemas.microsoft.com/office/powerpoint/2010/main" val="85042753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a:xfrm>
            <a:off x="677334" y="224288"/>
            <a:ext cx="8596668" cy="776376"/>
          </a:xfrm>
        </p:spPr>
        <p:txBody>
          <a:bodyPr>
            <a:normAutofit/>
          </a:bodyPr>
          <a:lstStyle/>
          <a:p>
            <a:r>
              <a:rPr lang="en-US" dirty="0">
                <a:solidFill>
                  <a:schemeClr val="tx1"/>
                </a:solidFill>
                <a:latin typeface="Calibri" panose="020F0502020204030204" pitchFamily="34" charset="0"/>
                <a:ea typeface="Calibri" panose="020F0502020204030204" pitchFamily="34" charset="0"/>
                <a:cs typeface="Calibri" panose="020F0502020204030204" pitchFamily="34" charset="0"/>
              </a:rPr>
              <a:t>SWOT Analysis- Action Plan</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1147313"/>
            <a:ext cx="8596668" cy="517585"/>
          </a:xfrm>
        </p:spPr>
        <p:txBody>
          <a:bodyPr/>
          <a:lstStyle/>
          <a:p>
            <a:r>
              <a:rPr lang="en-US" dirty="0"/>
              <a:t>Action Plan</a:t>
            </a:r>
          </a:p>
          <a:p>
            <a:endParaRPr lang="en-US" dirty="0"/>
          </a:p>
          <a:p>
            <a:endParaRPr lang="en-US" dirty="0"/>
          </a:p>
        </p:txBody>
      </p:sp>
      <p:graphicFrame>
        <p:nvGraphicFramePr>
          <p:cNvPr id="4" name="Table 4">
            <a:extLst>
              <a:ext uri="{FF2B5EF4-FFF2-40B4-BE49-F238E27FC236}">
                <a16:creationId xmlns:a16="http://schemas.microsoft.com/office/drawing/2014/main" id="{BC8B6778-11BB-9A9A-F0BF-8949F85F8237}"/>
              </a:ext>
            </a:extLst>
          </p:cNvPr>
          <p:cNvGraphicFramePr>
            <a:graphicFrameLocks noGrp="1"/>
          </p:cNvGraphicFramePr>
          <p:nvPr>
            <p:extLst>
              <p:ext uri="{D42A27DB-BD31-4B8C-83A1-F6EECF244321}">
                <p14:modId xmlns:p14="http://schemas.microsoft.com/office/powerpoint/2010/main" val="3134628312"/>
              </p:ext>
            </p:extLst>
          </p:nvPr>
        </p:nvGraphicFramePr>
        <p:xfrm>
          <a:off x="246012" y="1000664"/>
          <a:ext cx="9639858" cy="5737772"/>
        </p:xfrm>
        <a:graphic>
          <a:graphicData uri="http://schemas.openxmlformats.org/drawingml/2006/table">
            <a:tbl>
              <a:tblPr firstRow="1" bandRow="1">
                <a:tableStyleId>{5C22544A-7EE6-4342-B048-85BDC9FD1C3A}</a:tableStyleId>
              </a:tblPr>
              <a:tblGrid>
                <a:gridCol w="3213286">
                  <a:extLst>
                    <a:ext uri="{9D8B030D-6E8A-4147-A177-3AD203B41FA5}">
                      <a16:colId xmlns:a16="http://schemas.microsoft.com/office/drawing/2014/main" val="2235853955"/>
                    </a:ext>
                  </a:extLst>
                </a:gridCol>
                <a:gridCol w="3213286">
                  <a:extLst>
                    <a:ext uri="{9D8B030D-6E8A-4147-A177-3AD203B41FA5}">
                      <a16:colId xmlns:a16="http://schemas.microsoft.com/office/drawing/2014/main" val="4174400132"/>
                    </a:ext>
                  </a:extLst>
                </a:gridCol>
                <a:gridCol w="3213286">
                  <a:extLst>
                    <a:ext uri="{9D8B030D-6E8A-4147-A177-3AD203B41FA5}">
                      <a16:colId xmlns:a16="http://schemas.microsoft.com/office/drawing/2014/main" val="1146395385"/>
                    </a:ext>
                  </a:extLst>
                </a:gridCol>
              </a:tblGrid>
              <a:tr h="661442">
                <a:tc>
                  <a:txBody>
                    <a:bodyPr/>
                    <a:lstStyle/>
                    <a:p>
                      <a:r>
                        <a:rPr lang="en-US" dirty="0">
                          <a:solidFill>
                            <a:schemeClr val="tx1"/>
                          </a:solidFill>
                        </a:rPr>
                        <a:t>TASK</a:t>
                      </a:r>
                    </a:p>
                  </a:txBody>
                  <a:tcPr/>
                </a:tc>
                <a:tc>
                  <a:txBody>
                    <a:bodyPr/>
                    <a:lstStyle/>
                    <a:p>
                      <a:r>
                        <a:rPr lang="en-US" dirty="0">
                          <a:solidFill>
                            <a:schemeClr val="tx1"/>
                          </a:solidFill>
                        </a:rPr>
                        <a:t>Position responsible</a:t>
                      </a:r>
                    </a:p>
                  </a:txBody>
                  <a:tcPr/>
                </a:tc>
                <a:tc>
                  <a:txBody>
                    <a:bodyPr/>
                    <a:lstStyle/>
                    <a:p>
                      <a:r>
                        <a:rPr lang="en-US" dirty="0">
                          <a:solidFill>
                            <a:schemeClr val="tx1"/>
                          </a:solidFill>
                        </a:rPr>
                        <a:t>Check in/completion schedule</a:t>
                      </a:r>
                    </a:p>
                  </a:txBody>
                  <a:tcPr/>
                </a:tc>
                <a:extLst>
                  <a:ext uri="{0D108BD9-81ED-4DB2-BD59-A6C34878D82A}">
                    <a16:rowId xmlns:a16="http://schemas.microsoft.com/office/drawing/2014/main" val="1083418974"/>
                  </a:ext>
                </a:extLst>
              </a:tr>
              <a:tr h="565135">
                <a:tc>
                  <a:txBody>
                    <a:bodyPr/>
                    <a:lstStyle/>
                    <a:p>
                      <a:r>
                        <a:rPr lang="en-US" sz="1400" dirty="0">
                          <a:latin typeface="Calibri" panose="020F0502020204030204" pitchFamily="34" charset="0"/>
                          <a:ea typeface="Calibri" panose="020F0502020204030204" pitchFamily="34" charset="0"/>
                          <a:cs typeface="Calibri" panose="020F0502020204030204" pitchFamily="34" charset="0"/>
                        </a:rPr>
                        <a:t>Implement regular service employee team meetings.</a:t>
                      </a:r>
                    </a:p>
                  </a:txBody>
                  <a:tcPr/>
                </a:tc>
                <a:tc>
                  <a:txBody>
                    <a:bodyPr/>
                    <a:lstStyle/>
                    <a:p>
                      <a:r>
                        <a:rPr lang="en-US" sz="1400" dirty="0">
                          <a:latin typeface="Calibri" panose="020F0502020204030204" pitchFamily="34" charset="0"/>
                          <a:ea typeface="Calibri" panose="020F0502020204030204" pitchFamily="34" charset="0"/>
                          <a:cs typeface="Calibri" panose="020F0502020204030204" pitchFamily="34" charset="0"/>
                        </a:rPr>
                        <a:t>GM/Service Manager</a:t>
                      </a:r>
                    </a:p>
                  </a:txBody>
                  <a:tcPr/>
                </a:tc>
                <a:tc>
                  <a:txBody>
                    <a:bodyPr/>
                    <a:lstStyle/>
                    <a:p>
                      <a:r>
                        <a:rPr lang="en-US" sz="1400" dirty="0">
                          <a:latin typeface="Calibri" panose="020F0502020204030204" pitchFamily="34" charset="0"/>
                          <a:ea typeface="Calibri" panose="020F0502020204030204" pitchFamily="34" charset="0"/>
                          <a:cs typeface="Calibri" panose="020F0502020204030204" pitchFamily="34" charset="0"/>
                        </a:rPr>
                        <a:t>Weekly</a:t>
                      </a:r>
                    </a:p>
                  </a:txBody>
                  <a:tcPr/>
                </a:tc>
                <a:extLst>
                  <a:ext uri="{0D108BD9-81ED-4DB2-BD59-A6C34878D82A}">
                    <a16:rowId xmlns:a16="http://schemas.microsoft.com/office/drawing/2014/main" val="2400365483"/>
                  </a:ext>
                </a:extLst>
              </a:tr>
              <a:tr h="755935">
                <a:tc>
                  <a:txBody>
                    <a:bodyPr/>
                    <a:lstStyle/>
                    <a:p>
                      <a:r>
                        <a:rPr lang="en-US" sz="1400" dirty="0">
                          <a:latin typeface="Calibri" panose="020F0502020204030204" pitchFamily="34" charset="0"/>
                          <a:ea typeface="Calibri" panose="020F0502020204030204" pitchFamily="34" charset="0"/>
                          <a:cs typeface="Calibri" panose="020F0502020204030204" pitchFamily="34" charset="0"/>
                        </a:rPr>
                        <a:t>Provide leadership training for shop foreman to enhance management skills.</a:t>
                      </a:r>
                    </a:p>
                  </a:txBody>
                  <a:tcPr/>
                </a:tc>
                <a:tc>
                  <a:txBody>
                    <a:bodyPr/>
                    <a:lstStyle/>
                    <a:p>
                      <a:r>
                        <a:rPr lang="en-US" sz="1400" dirty="0">
                          <a:latin typeface="Calibri" panose="020F0502020204030204" pitchFamily="34" charset="0"/>
                          <a:ea typeface="Calibri" panose="020F0502020204030204" pitchFamily="34" charset="0"/>
                          <a:cs typeface="Calibri" panose="020F0502020204030204" pitchFamily="34" charset="0"/>
                        </a:rPr>
                        <a:t>Service Manager</a:t>
                      </a:r>
                    </a:p>
                  </a:txBody>
                  <a:tcPr/>
                </a:tc>
                <a:tc>
                  <a:txBody>
                    <a:bodyPr/>
                    <a:lstStyle/>
                    <a:p>
                      <a:r>
                        <a:rPr lang="en-US" sz="1400" dirty="0">
                          <a:latin typeface="Calibri" panose="020F0502020204030204" pitchFamily="34" charset="0"/>
                          <a:ea typeface="Calibri" panose="020F0502020204030204" pitchFamily="34" charset="0"/>
                          <a:cs typeface="Calibri" panose="020F0502020204030204" pitchFamily="34" charset="0"/>
                        </a:rPr>
                        <a:t>August 1st</a:t>
                      </a:r>
                    </a:p>
                  </a:txBody>
                  <a:tcPr/>
                </a:tc>
                <a:extLst>
                  <a:ext uri="{0D108BD9-81ED-4DB2-BD59-A6C34878D82A}">
                    <a16:rowId xmlns:a16="http://schemas.microsoft.com/office/drawing/2014/main" val="107845787"/>
                  </a:ext>
                </a:extLst>
              </a:tr>
              <a:tr h="755935">
                <a:tc>
                  <a:txBody>
                    <a:bodyPr/>
                    <a:lstStyle/>
                    <a:p>
                      <a:r>
                        <a:rPr lang="en-US" sz="1400" dirty="0">
                          <a:latin typeface="Calibri" panose="020F0502020204030204" pitchFamily="34" charset="0"/>
                          <a:ea typeface="Calibri" panose="020F0502020204030204" pitchFamily="34" charset="0"/>
                          <a:cs typeface="Calibri" panose="020F0502020204030204" pitchFamily="34" charset="0"/>
                        </a:rPr>
                        <a:t>Launch a peer recognition program to acknowledge employees who demonstrate exceptional teamwork.</a:t>
                      </a:r>
                    </a:p>
                  </a:txBody>
                  <a:tcPr/>
                </a:tc>
                <a:tc>
                  <a:txBody>
                    <a:bodyPr/>
                    <a:lstStyle/>
                    <a:p>
                      <a:r>
                        <a:rPr lang="en-US" sz="1400" dirty="0">
                          <a:latin typeface="Calibri" panose="020F0502020204030204" pitchFamily="34" charset="0"/>
                          <a:ea typeface="Calibri" panose="020F0502020204030204" pitchFamily="34" charset="0"/>
                          <a:cs typeface="Calibri" panose="020F0502020204030204" pitchFamily="34" charset="0"/>
                        </a:rPr>
                        <a:t>Service Manager</a:t>
                      </a:r>
                    </a:p>
                  </a:txBody>
                  <a:tcPr/>
                </a:tc>
                <a:tc>
                  <a:txBody>
                    <a:bodyPr/>
                    <a:lstStyle/>
                    <a:p>
                      <a:r>
                        <a:rPr lang="en-US" sz="1400" dirty="0">
                          <a:latin typeface="Calibri" panose="020F0502020204030204" pitchFamily="34" charset="0"/>
                          <a:ea typeface="Calibri" panose="020F0502020204030204" pitchFamily="34" charset="0"/>
                          <a:cs typeface="Calibri" panose="020F0502020204030204" pitchFamily="34" charset="0"/>
                        </a:rPr>
                        <a:t>July 1st</a:t>
                      </a:r>
                    </a:p>
                  </a:txBody>
                  <a:tcPr/>
                </a:tc>
                <a:extLst>
                  <a:ext uri="{0D108BD9-81ED-4DB2-BD59-A6C34878D82A}">
                    <a16:rowId xmlns:a16="http://schemas.microsoft.com/office/drawing/2014/main" val="1530126605"/>
                  </a:ext>
                </a:extLst>
              </a:tr>
              <a:tr h="755935">
                <a:tc>
                  <a:txBody>
                    <a:bodyPr/>
                    <a:lstStyle/>
                    <a:p>
                      <a:r>
                        <a:rPr lang="en-US" sz="1400" dirty="0">
                          <a:latin typeface="Calibri" panose="020F0502020204030204" pitchFamily="34" charset="0"/>
                          <a:ea typeface="Calibri" panose="020F0502020204030204" pitchFamily="34" charset="0"/>
                          <a:cs typeface="Calibri" panose="020F0502020204030204" pitchFamily="34" charset="0"/>
                        </a:rPr>
                        <a:t>Implement a centralized communication platform and designate communication protocols.</a:t>
                      </a:r>
                    </a:p>
                  </a:txBody>
                  <a:tcPr/>
                </a:tc>
                <a:tc>
                  <a:txBody>
                    <a:bodyPr/>
                    <a:lstStyle/>
                    <a:p>
                      <a:r>
                        <a:rPr lang="en-US" sz="1400" dirty="0">
                          <a:latin typeface="Calibri" panose="020F0502020204030204" pitchFamily="34" charset="0"/>
                          <a:ea typeface="Calibri" panose="020F0502020204030204" pitchFamily="34" charset="0"/>
                          <a:cs typeface="Calibri" panose="020F0502020204030204" pitchFamily="34" charset="0"/>
                        </a:rPr>
                        <a:t>GM</a:t>
                      </a:r>
                    </a:p>
                  </a:txBody>
                  <a:tcPr/>
                </a:tc>
                <a:tc>
                  <a:txBody>
                    <a:bodyPr/>
                    <a:lstStyle/>
                    <a:p>
                      <a:r>
                        <a:rPr lang="en-US" sz="1400" dirty="0">
                          <a:latin typeface="Calibri" panose="020F0502020204030204" pitchFamily="34" charset="0"/>
                          <a:ea typeface="Calibri" panose="020F0502020204030204" pitchFamily="34" charset="0"/>
                          <a:cs typeface="Calibri" panose="020F0502020204030204" pitchFamily="34" charset="0"/>
                        </a:rPr>
                        <a:t>August 1st</a:t>
                      </a:r>
                    </a:p>
                  </a:txBody>
                  <a:tcPr/>
                </a:tc>
                <a:extLst>
                  <a:ext uri="{0D108BD9-81ED-4DB2-BD59-A6C34878D82A}">
                    <a16:rowId xmlns:a16="http://schemas.microsoft.com/office/drawing/2014/main" val="1950345431"/>
                  </a:ext>
                </a:extLst>
              </a:tr>
              <a:tr h="755935">
                <a:tc>
                  <a:txBody>
                    <a:bodyPr/>
                    <a:lstStyle/>
                    <a:p>
                      <a:r>
                        <a:rPr lang="en-US" sz="1400" dirty="0">
                          <a:latin typeface="Calibri" panose="020F0502020204030204" pitchFamily="34" charset="0"/>
                          <a:ea typeface="Calibri" panose="020F0502020204030204" pitchFamily="34" charset="0"/>
                          <a:cs typeface="Calibri" panose="020F0502020204030204" pitchFamily="34" charset="0"/>
                        </a:rPr>
                        <a:t>Establish a dedicated customer service team and implement a system to track inquiries.</a:t>
                      </a:r>
                    </a:p>
                  </a:txBody>
                  <a:tcPr/>
                </a:tc>
                <a:tc>
                  <a:txBody>
                    <a:bodyPr/>
                    <a:lstStyle/>
                    <a:p>
                      <a:r>
                        <a:rPr lang="en-US" sz="1400" dirty="0">
                          <a:latin typeface="Calibri" panose="020F0502020204030204" pitchFamily="34" charset="0"/>
                          <a:ea typeface="Calibri" panose="020F0502020204030204" pitchFamily="34" charset="0"/>
                          <a:cs typeface="Calibri" panose="020F0502020204030204" pitchFamily="34" charset="0"/>
                        </a:rPr>
                        <a:t>GM/Service Manager</a:t>
                      </a:r>
                    </a:p>
                  </a:txBody>
                  <a:tcPr/>
                </a:tc>
                <a:tc>
                  <a:txBody>
                    <a:bodyPr/>
                    <a:lstStyle/>
                    <a:p>
                      <a:r>
                        <a:rPr lang="en-US" sz="1400" dirty="0">
                          <a:latin typeface="Calibri" panose="020F0502020204030204" pitchFamily="34" charset="0"/>
                          <a:ea typeface="Calibri" panose="020F0502020204030204" pitchFamily="34" charset="0"/>
                          <a:cs typeface="Calibri" panose="020F0502020204030204" pitchFamily="34" charset="0"/>
                        </a:rPr>
                        <a:t>August 1st</a:t>
                      </a:r>
                    </a:p>
                  </a:txBody>
                  <a:tcPr/>
                </a:tc>
                <a:extLst>
                  <a:ext uri="{0D108BD9-81ED-4DB2-BD59-A6C34878D82A}">
                    <a16:rowId xmlns:a16="http://schemas.microsoft.com/office/drawing/2014/main" val="1960891333"/>
                  </a:ext>
                </a:extLst>
              </a:tr>
              <a:tr h="755935">
                <a:tc>
                  <a:txBody>
                    <a:bodyPr/>
                    <a:lstStyle/>
                    <a:p>
                      <a:r>
                        <a:rPr lang="en-US" sz="1400" dirty="0">
                          <a:latin typeface="Calibri" panose="020F0502020204030204" pitchFamily="34" charset="0"/>
                          <a:ea typeface="Calibri" panose="020F0502020204030204" pitchFamily="34" charset="0"/>
                          <a:cs typeface="Calibri" panose="020F0502020204030204" pitchFamily="34" charset="0"/>
                        </a:rPr>
                        <a:t>Develop a comprehensive training program on procedures and establish accountability measures.</a:t>
                      </a:r>
                    </a:p>
                  </a:txBody>
                  <a:tcPr/>
                </a:tc>
                <a:tc>
                  <a:txBody>
                    <a:bodyPr/>
                    <a:lstStyle/>
                    <a:p>
                      <a:r>
                        <a:rPr lang="en-US" sz="1400" dirty="0">
                          <a:latin typeface="Calibri" panose="020F0502020204030204" pitchFamily="34" charset="0"/>
                          <a:ea typeface="Calibri" panose="020F0502020204030204" pitchFamily="34" charset="0"/>
                          <a:cs typeface="Calibri" panose="020F0502020204030204" pitchFamily="34" charset="0"/>
                        </a:rPr>
                        <a:t>GM/Service Manager</a:t>
                      </a:r>
                    </a:p>
                  </a:txBody>
                  <a:tcPr/>
                </a:tc>
                <a:tc>
                  <a:txBody>
                    <a:bodyPr/>
                    <a:lstStyle/>
                    <a:p>
                      <a:r>
                        <a:rPr lang="en-US" sz="1400" dirty="0">
                          <a:latin typeface="Calibri" panose="020F0502020204030204" pitchFamily="34" charset="0"/>
                          <a:ea typeface="Calibri" panose="020F0502020204030204" pitchFamily="34" charset="0"/>
                          <a:cs typeface="Calibri" panose="020F0502020204030204" pitchFamily="34" charset="0"/>
                        </a:rPr>
                        <a:t>August 1st</a:t>
                      </a:r>
                    </a:p>
                  </a:txBody>
                  <a:tcPr/>
                </a:tc>
                <a:extLst>
                  <a:ext uri="{0D108BD9-81ED-4DB2-BD59-A6C34878D82A}">
                    <a16:rowId xmlns:a16="http://schemas.microsoft.com/office/drawing/2014/main" val="4137224325"/>
                  </a:ext>
                </a:extLst>
              </a:tr>
              <a:tr h="695808">
                <a:tc>
                  <a:txBody>
                    <a:bodyPr/>
                    <a:lstStyle/>
                    <a:p>
                      <a:r>
                        <a:rPr lang="en-US" sz="1400" dirty="0">
                          <a:latin typeface="Calibri" panose="020F0502020204030204" pitchFamily="34" charset="0"/>
                          <a:ea typeface="Calibri" panose="020F0502020204030204" pitchFamily="34" charset="0"/>
                          <a:cs typeface="Calibri" panose="020F0502020204030204" pitchFamily="34" charset="0"/>
                        </a:rPr>
                        <a:t>Implement a career development program with opportunities for advancement and skill enhancement.</a:t>
                      </a:r>
                    </a:p>
                  </a:txBody>
                  <a:tcPr/>
                </a:tc>
                <a:tc>
                  <a:txBody>
                    <a:bodyPr/>
                    <a:lstStyle/>
                    <a:p>
                      <a:r>
                        <a:rPr lang="en-US" sz="1400" dirty="0">
                          <a:latin typeface="Calibri" panose="020F0502020204030204" pitchFamily="34" charset="0"/>
                          <a:ea typeface="Calibri" panose="020F0502020204030204" pitchFamily="34" charset="0"/>
                          <a:cs typeface="Calibri" panose="020F0502020204030204" pitchFamily="34" charset="0"/>
                        </a:rPr>
                        <a:t>Service Manager</a:t>
                      </a:r>
                    </a:p>
                  </a:txBody>
                  <a:tcPr/>
                </a:tc>
                <a:tc>
                  <a:txBody>
                    <a:bodyPr/>
                    <a:lstStyle/>
                    <a:p>
                      <a:r>
                        <a:rPr lang="en-US" sz="1400" dirty="0">
                          <a:latin typeface="Calibri" panose="020F0502020204030204" pitchFamily="34" charset="0"/>
                          <a:ea typeface="Calibri" panose="020F0502020204030204" pitchFamily="34" charset="0"/>
                          <a:cs typeface="Calibri" panose="020F0502020204030204" pitchFamily="34" charset="0"/>
                        </a:rPr>
                        <a:t>September 1st</a:t>
                      </a:r>
                    </a:p>
                  </a:txBody>
                  <a:tcPr/>
                </a:tc>
                <a:extLst>
                  <a:ext uri="{0D108BD9-81ED-4DB2-BD59-A6C34878D82A}">
                    <a16:rowId xmlns:a16="http://schemas.microsoft.com/office/drawing/2014/main" val="2642230709"/>
                  </a:ext>
                </a:extLst>
              </a:tr>
            </a:tbl>
          </a:graphicData>
        </a:graphic>
      </p:graphicFrame>
    </p:spTree>
    <p:extLst>
      <p:ext uri="{BB962C8B-B14F-4D97-AF65-F5344CB8AC3E}">
        <p14:creationId xmlns:p14="http://schemas.microsoft.com/office/powerpoint/2010/main" val="336410999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a:xfrm>
            <a:off x="677334" y="609600"/>
            <a:ext cx="8596668" cy="675737"/>
          </a:xfrm>
        </p:spPr>
        <p:txBody>
          <a:bodyPr/>
          <a:lstStyle/>
          <a:p>
            <a:r>
              <a:rPr lang="en-US" dirty="0">
                <a:solidFill>
                  <a:schemeClr val="tx1"/>
                </a:solidFill>
              </a:rPr>
              <a:t>Homework Synopsis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3" y="1285337"/>
            <a:ext cx="10942447" cy="4756026"/>
          </a:xfrm>
        </p:spPr>
        <p:txBody>
          <a:bodyPr>
            <a:normAutofit fontScale="85000" lnSpcReduction="10000"/>
          </a:bodyPr>
          <a:lstStyle/>
          <a:p>
            <a:endParaRPr lang="en-US" dirty="0"/>
          </a:p>
          <a:p>
            <a:r>
              <a:rPr lang="en-US" sz="1700" dirty="0">
                <a:latin typeface="Calibri" panose="020F0502020204030204" pitchFamily="34" charset="0"/>
                <a:ea typeface="Calibri" panose="020F0502020204030204" pitchFamily="34" charset="0"/>
                <a:cs typeface="Calibri" panose="020F0502020204030204" pitchFamily="34" charset="0"/>
              </a:rPr>
              <a:t>The department excels in teamwork and collaboration, with employees showing a strong willingness to support one another, which fosters a positive and productive work environment. Leadership is another area of strength, with effective management from both the shop foreman, and service manager who oversees daily operations, and the general manager, who provides strategic direction and oversight. This strong leadership contributes to the overall success of the department.</a:t>
            </a:r>
          </a:p>
          <a:p>
            <a:r>
              <a:rPr lang="en-US" sz="1700" dirty="0">
                <a:latin typeface="Calibri" panose="020F0502020204030204" pitchFamily="34" charset="0"/>
                <a:ea typeface="Calibri" panose="020F0502020204030204" pitchFamily="34" charset="0"/>
                <a:cs typeface="Calibri" panose="020F0502020204030204" pitchFamily="34" charset="0"/>
              </a:rPr>
              <a:t>However, there are significant challenges that need to be addressed. Communication between departments is notably deficient, leading to delays and inefficiencies that negatively impact the workflow and customer satisfaction. The department also struggles with slow customer response times, which diminish customer satisfaction and could affect retention rates. Operational inefficiencies, such as poor shop maintenance, overbooking of appointments, and non-adherence to established procedures, further exacerbate these issues. There is also a critical shortage of express technicians, resulting in longer wait times for routine services.</a:t>
            </a:r>
          </a:p>
          <a:p>
            <a:r>
              <a:rPr lang="en-US" sz="1700" dirty="0">
                <a:latin typeface="Calibri" panose="020F0502020204030204" pitchFamily="34" charset="0"/>
                <a:ea typeface="Calibri" panose="020F0502020204030204" pitchFamily="34" charset="0"/>
                <a:cs typeface="Calibri" panose="020F0502020204030204" pitchFamily="34" charset="0"/>
              </a:rPr>
              <a:t>Parts management presents another major weakness, with issues including inadequate stock levels and poor communication regarding parts availability, which leads to service delays and customer dissatisfaction. Despite these challenges, there are opportunities for improvement. Investing in training and certification for technicians can enhance service quality and employee satisfaction. Implementing dynamic scheduling and better parts management can improve operational efficiency. Additionally, initiatives like loyalty programs and proactive customer communication can increase customer retention and attract new business.</a:t>
            </a:r>
          </a:p>
          <a:p>
            <a:r>
              <a:rPr lang="en-US" sz="1700" dirty="0">
                <a:latin typeface="Calibri" panose="020F0502020204030204" pitchFamily="34" charset="0"/>
                <a:ea typeface="Calibri" panose="020F0502020204030204" pitchFamily="34" charset="0"/>
                <a:cs typeface="Calibri" panose="020F0502020204030204" pitchFamily="34" charset="0"/>
              </a:rPr>
              <a:t>Threats to the department include the risk of technician turnover due to burnout or better opportunities elsewhere, and the use of outdated equipment that fails to meet current service demands, which can hinder operational efficiency and service quality. To address these weaknesses and capitalize on strengths and opportunities, a strategic plan is essential. This includes regular team meetings to foster collaboration, leadership training to enhance management skills, and the implementation of a centralized communication platform to improve information flow. By focusing on these areas, Rochester Toyota can enhance its service operations, improve customer satisfaction, and create a more effective and cohesive work environment.</a:t>
            </a:r>
          </a:p>
          <a:p>
            <a:endParaRPr lang="en-US" dirty="0"/>
          </a:p>
          <a:p>
            <a:endParaRPr lang="en-US" dirty="0"/>
          </a:p>
        </p:txBody>
      </p:sp>
    </p:spTree>
    <p:extLst>
      <p:ext uri="{BB962C8B-B14F-4D97-AF65-F5344CB8AC3E}">
        <p14:creationId xmlns:p14="http://schemas.microsoft.com/office/powerpoint/2010/main" val="379937008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a:xfrm>
            <a:off x="677334" y="155275"/>
            <a:ext cx="8596668" cy="1086929"/>
          </a:xfrm>
        </p:spPr>
        <p:txBody>
          <a:bodyPr>
            <a:normAutofit fontScale="90000"/>
          </a:bodyPr>
          <a:lstStyle/>
          <a:p>
            <a:br>
              <a:rPr lang="en-US" sz="1800" b="0" i="0" u="none" strike="noStrike" baseline="0" dirty="0">
                <a:solidFill>
                  <a:srgbClr val="000000"/>
                </a:solidFill>
                <a:latin typeface="Calibri" panose="020F0502020204030204" pitchFamily="34" charset="0"/>
              </a:rPr>
            </a:br>
            <a:r>
              <a:rPr lang="en-US" sz="1800" b="0" i="0" u="none" strike="noStrike" baseline="0" dirty="0">
                <a:solidFill>
                  <a:srgbClr val="000000"/>
                </a:solidFill>
                <a:latin typeface="Calibri" panose="020F0502020204030204" pitchFamily="34" charset="0"/>
              </a:rPr>
              <a:t> </a:t>
            </a:r>
            <a:br>
              <a:rPr lang="en-US" sz="1800" b="0" i="0" u="none" strike="noStrike" baseline="0" dirty="0">
                <a:solidFill>
                  <a:srgbClr val="000000"/>
                </a:solidFill>
                <a:latin typeface="Calibri" panose="020F0502020204030204" pitchFamily="34" charset="0"/>
              </a:rPr>
            </a:br>
            <a:r>
              <a:rPr lang="en-US" sz="2700" b="1" i="0" u="none" strike="noStrike" baseline="0" dirty="0">
                <a:solidFill>
                  <a:srgbClr val="221E1F"/>
                </a:solidFill>
                <a:latin typeface="Calibri" panose="020F0502020204030204" pitchFamily="34" charset="0"/>
              </a:rPr>
              <a:t>Marketing</a:t>
            </a:r>
            <a:r>
              <a:rPr lang="en-US" sz="2700" b="0" i="0" u="none" strike="noStrike" baseline="0" dirty="0">
                <a:solidFill>
                  <a:srgbClr val="221E1F"/>
                </a:solidFill>
                <a:latin typeface="Calibri" panose="020F0502020204030204" pitchFamily="34" charset="0"/>
              </a:rPr>
              <a:t> </a:t>
            </a: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idx="1"/>
          </p:nvPr>
        </p:nvSpPr>
        <p:spPr>
          <a:xfrm>
            <a:off x="677334" y="1242205"/>
            <a:ext cx="8596668" cy="5460520"/>
          </a:xfrm>
        </p:spPr>
        <p:txBody>
          <a:bodyPr>
            <a:normAutofit/>
          </a:bodyPr>
          <a:lstStyle/>
          <a:p>
            <a:r>
              <a:rPr lang="en-US" sz="1800" b="0" i="0" u="none" strike="noStrike" baseline="0" dirty="0">
                <a:solidFill>
                  <a:schemeClr val="tx1"/>
                </a:solidFill>
                <a:latin typeface="Calibri" panose="020F0502020204030204" pitchFamily="34" charset="0"/>
              </a:rPr>
              <a:t>Current practices </a:t>
            </a:r>
          </a:p>
          <a:p>
            <a:r>
              <a:rPr lang="en-US" sz="1100" b="0" i="0" u="none" strike="noStrike" baseline="0" dirty="0">
                <a:solidFill>
                  <a:schemeClr val="tx1"/>
                </a:solidFill>
                <a:latin typeface="Calibri" panose="020F0502020204030204" pitchFamily="34" charset="0"/>
              </a:rPr>
              <a:t>Monthly </a:t>
            </a:r>
            <a:r>
              <a:rPr lang="en-US" sz="1100" dirty="0">
                <a:solidFill>
                  <a:schemeClr val="tx1"/>
                </a:solidFill>
                <a:latin typeface="Calibri" panose="020F0502020204030204" pitchFamily="34" charset="0"/>
              </a:rPr>
              <a:t>s</a:t>
            </a:r>
            <a:r>
              <a:rPr lang="en-US" sz="1100" b="0" i="0" u="none" strike="noStrike" baseline="0" dirty="0">
                <a:solidFill>
                  <a:schemeClr val="tx1"/>
                </a:solidFill>
                <a:latin typeface="Calibri" panose="020F0502020204030204" pitchFamily="34" charset="0"/>
              </a:rPr>
              <a:t>ervice specials posted on dealer website.</a:t>
            </a:r>
          </a:p>
          <a:p>
            <a:r>
              <a:rPr lang="en-US" sz="1100" b="0" i="0" u="none" strike="noStrike" baseline="0" dirty="0">
                <a:solidFill>
                  <a:schemeClr val="tx1"/>
                </a:solidFill>
                <a:latin typeface="Calibri" panose="020F0502020204030204" pitchFamily="34" charset="0"/>
              </a:rPr>
              <a:t>Monthly coupons mailed to existing customers.</a:t>
            </a:r>
          </a:p>
          <a:p>
            <a:r>
              <a:rPr lang="en-US" sz="1100" dirty="0">
                <a:solidFill>
                  <a:schemeClr val="tx1"/>
                </a:solidFill>
                <a:latin typeface="Calibri" panose="020F0502020204030204" pitchFamily="34" charset="0"/>
              </a:rPr>
              <a:t>Participate in monthly manufacturer promotions.</a:t>
            </a:r>
            <a:endParaRPr lang="en-US" sz="1100" b="0" i="0" u="none" strike="noStrike" baseline="0" dirty="0">
              <a:solidFill>
                <a:schemeClr val="tx1"/>
              </a:solidFill>
              <a:latin typeface="Calibri" panose="020F0502020204030204" pitchFamily="34" charset="0"/>
            </a:endParaRPr>
          </a:p>
          <a:p>
            <a:r>
              <a:rPr lang="en-US" sz="1800" b="0" i="0" u="none" strike="noStrike" baseline="0" dirty="0">
                <a:solidFill>
                  <a:schemeClr val="tx1"/>
                </a:solidFill>
                <a:latin typeface="Calibri" panose="020F0502020204030204" pitchFamily="34" charset="0"/>
              </a:rPr>
              <a:t>Goals for improvement </a:t>
            </a:r>
          </a:p>
          <a:p>
            <a:r>
              <a:rPr lang="en-US" sz="1100" dirty="0">
                <a:latin typeface="Calibri" panose="020F0502020204030204" pitchFamily="34" charset="0"/>
                <a:ea typeface="Calibri" panose="020F0502020204030204" pitchFamily="34" charset="0"/>
                <a:cs typeface="Calibri" panose="020F0502020204030204" pitchFamily="34" charset="0"/>
              </a:rPr>
              <a:t>Target potential customers who have not previously serviced with us.</a:t>
            </a:r>
          </a:p>
          <a:p>
            <a:r>
              <a:rPr lang="en-US" sz="1100" dirty="0">
                <a:latin typeface="Calibri" panose="020F0502020204030204" pitchFamily="34" charset="0"/>
                <a:ea typeface="Calibri" panose="020F0502020204030204" pitchFamily="34" charset="0"/>
                <a:cs typeface="Calibri" panose="020F0502020204030204" pitchFamily="34" charset="0"/>
              </a:rPr>
              <a:t>Ensuring current customers return for service rather than seeking alternatives.</a:t>
            </a:r>
          </a:p>
          <a:p>
            <a:r>
              <a:rPr lang="en-US" sz="1100" dirty="0">
                <a:latin typeface="Calibri" panose="020F0502020204030204" pitchFamily="34" charset="0"/>
                <a:ea typeface="Calibri" panose="020F0502020204030204" pitchFamily="34" charset="0"/>
                <a:cs typeface="Calibri" panose="020F0502020204030204" pitchFamily="34" charset="0"/>
              </a:rPr>
              <a:t>Focusing on positive customer experiences to build loyalty.</a:t>
            </a:r>
            <a:endParaRPr lang="en-US" sz="1100" b="0" i="0" u="none" strike="noStrike" baseline="0" dirty="0">
              <a:solidFill>
                <a:schemeClr val="tx1"/>
              </a:solidFill>
              <a:latin typeface="Calibri" panose="020F0502020204030204" pitchFamily="34" charset="0"/>
              <a:ea typeface="Calibri" panose="020F0502020204030204" pitchFamily="34" charset="0"/>
              <a:cs typeface="Calibri" panose="020F0502020204030204" pitchFamily="34" charset="0"/>
            </a:endParaRPr>
          </a:p>
          <a:p>
            <a:r>
              <a:rPr lang="en-US" sz="1800" b="0" i="0" u="none" strike="noStrike" baseline="0" dirty="0">
                <a:solidFill>
                  <a:schemeClr val="tx1"/>
                </a:solidFill>
                <a:latin typeface="Calibri" panose="020F0502020204030204" pitchFamily="34" charset="0"/>
              </a:rPr>
              <a:t>Plans to achieve your goals </a:t>
            </a:r>
          </a:p>
          <a:p>
            <a:r>
              <a:rPr lang="en-US" sz="1100" dirty="0">
                <a:latin typeface="Calibri" panose="020F0502020204030204" pitchFamily="34" charset="0"/>
                <a:ea typeface="Calibri" panose="020F0502020204030204" pitchFamily="34" charset="0"/>
                <a:cs typeface="Calibri" panose="020F0502020204030204" pitchFamily="34" charset="0"/>
              </a:rPr>
              <a:t>Leverage platforms like Facebook, Instagram, and Twitter to promote special offers and service tips.</a:t>
            </a:r>
          </a:p>
          <a:p>
            <a:r>
              <a:rPr lang="en-US" sz="1100" dirty="0">
                <a:latin typeface="Calibri" panose="020F0502020204030204" pitchFamily="34" charset="0"/>
                <a:ea typeface="Calibri" panose="020F0502020204030204" pitchFamily="34" charset="0"/>
                <a:cs typeface="Calibri" panose="020F0502020204030204" pitchFamily="34" charset="0"/>
              </a:rPr>
              <a:t>Introduce a loyalty program that offers discounts or rewards points for frequent service visits.</a:t>
            </a:r>
          </a:p>
          <a:p>
            <a:r>
              <a:rPr lang="en-US" sz="1100" dirty="0">
                <a:latin typeface="Calibri" panose="020F0502020204030204" pitchFamily="34" charset="0"/>
                <a:ea typeface="Calibri" panose="020F0502020204030204" pitchFamily="34" charset="0"/>
                <a:cs typeface="Calibri" panose="020F0502020204030204" pitchFamily="34" charset="0"/>
              </a:rPr>
              <a:t>Implement a referral program where current customers get discounts or rewards for bringing in new customers.</a:t>
            </a:r>
            <a:endParaRPr lang="en-US" sz="1100" b="0" i="0" u="none" strike="noStrike" baseline="0" dirty="0">
              <a:solidFill>
                <a:schemeClr val="tx1"/>
              </a:solidFill>
              <a:latin typeface="Calibri" panose="020F0502020204030204" pitchFamily="34" charset="0"/>
              <a:ea typeface="Calibri" panose="020F0502020204030204" pitchFamily="34" charset="0"/>
              <a:cs typeface="Calibri" panose="020F0502020204030204" pitchFamily="34" charset="0"/>
            </a:endParaRPr>
          </a:p>
          <a:p>
            <a:r>
              <a:rPr lang="en-US" sz="1800" b="0" i="0" u="none" strike="noStrike" baseline="0" dirty="0">
                <a:solidFill>
                  <a:schemeClr val="tx1"/>
                </a:solidFill>
                <a:latin typeface="Calibri" panose="020F0502020204030204" pitchFamily="34" charset="0"/>
              </a:rPr>
              <a:t>Plans to evaluate your changes</a:t>
            </a:r>
          </a:p>
          <a:p>
            <a:r>
              <a:rPr lang="en-US" sz="1800" b="0" i="0" u="none" strike="noStrike" baseline="0" dirty="0">
                <a:solidFill>
                  <a:schemeClr val="tx1"/>
                </a:solidFill>
                <a:latin typeface="Calibri" panose="020F0502020204030204" pitchFamily="34" charset="0"/>
              </a:rPr>
              <a:t> </a:t>
            </a:r>
            <a:r>
              <a:rPr lang="en-US" sz="1100" dirty="0">
                <a:latin typeface="Calibri" panose="020F0502020204030204" pitchFamily="34" charset="0"/>
                <a:ea typeface="Calibri" panose="020F0502020204030204" pitchFamily="34" charset="0"/>
                <a:cs typeface="Calibri" panose="020F0502020204030204" pitchFamily="34" charset="0"/>
              </a:rPr>
              <a:t>Monitor the percentage of customers returning for additional services within a specified timeframe.</a:t>
            </a:r>
          </a:p>
          <a:p>
            <a:r>
              <a:rPr lang="en-US" sz="1100" dirty="0">
                <a:latin typeface="Calibri" panose="020F0502020204030204" pitchFamily="34" charset="0"/>
                <a:ea typeface="Calibri" panose="020F0502020204030204" pitchFamily="34" charset="0"/>
                <a:cs typeface="Calibri" panose="020F0502020204030204" pitchFamily="34" charset="0"/>
              </a:rPr>
              <a:t>Conduct monthly and quarterly reviews of marketing performance against set goals.</a:t>
            </a:r>
          </a:p>
          <a:p>
            <a:r>
              <a:rPr lang="en-US" sz="1100" dirty="0">
                <a:latin typeface="Calibri" panose="020F0502020204030204" pitchFamily="34" charset="0"/>
                <a:ea typeface="Calibri" panose="020F0502020204030204" pitchFamily="34" charset="0"/>
                <a:cs typeface="Calibri" panose="020F0502020204030204" pitchFamily="34" charset="0"/>
              </a:rPr>
              <a:t>Allocate more budget to high-performing channels and campaigns and reduce spend on less effective ones.</a:t>
            </a:r>
          </a:p>
          <a:p>
            <a:endParaRPr lang="en-US" sz="1100" b="0" i="0" u="none" strike="noStrike" baseline="0" dirty="0">
              <a:solidFill>
                <a:schemeClr val="tx1"/>
              </a:solidFill>
              <a:latin typeface="Calibri" panose="020F0502020204030204" pitchFamily="34" charset="0"/>
              <a:ea typeface="Calibri" panose="020F0502020204030204" pitchFamily="34" charset="0"/>
              <a:cs typeface="Calibri" panose="020F0502020204030204" pitchFamily="34" charset="0"/>
            </a:endParaRPr>
          </a:p>
          <a:p>
            <a:endParaRPr lang="en-US" dirty="0"/>
          </a:p>
        </p:txBody>
      </p:sp>
    </p:spTree>
    <p:extLst>
      <p:ext uri="{BB962C8B-B14F-4D97-AF65-F5344CB8AC3E}">
        <p14:creationId xmlns:p14="http://schemas.microsoft.com/office/powerpoint/2010/main" val="292436335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a:xfrm>
            <a:off x="677334" y="250166"/>
            <a:ext cx="8596668" cy="345057"/>
          </a:xfrm>
        </p:spPr>
        <p:txBody>
          <a:bodyPr>
            <a:normAutofit fontScale="90000"/>
          </a:bodyPr>
          <a:lstStyle/>
          <a:p>
            <a:pPr algn="l"/>
            <a:r>
              <a:rPr lang="en-US" sz="1800" b="0" i="0" u="none" strike="noStrike" baseline="0" dirty="0">
                <a:solidFill>
                  <a:srgbClr val="000000"/>
                </a:solidFill>
                <a:latin typeface="Calibri" panose="020F0502020204030204" pitchFamily="34" charset="0"/>
              </a:rPr>
              <a:t>          </a:t>
            </a:r>
            <a:r>
              <a:rPr lang="en-US" sz="2700" b="1" i="0" u="none" strike="noStrike" baseline="0" dirty="0">
                <a:solidFill>
                  <a:srgbClr val="221E1F"/>
                </a:solidFill>
                <a:latin typeface="Calibri" panose="020F0502020204030204" pitchFamily="34" charset="0"/>
              </a:rPr>
              <a:t>Analyze Cost of Labor </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2"/>
          </p:nvPr>
        </p:nvSpPr>
        <p:spPr>
          <a:xfrm>
            <a:off x="790045" y="707366"/>
            <a:ext cx="4604276" cy="5796951"/>
          </a:xfrm>
        </p:spPr>
        <p:txBody>
          <a:bodyPr>
            <a:normAutofit/>
          </a:bodyPr>
          <a:lstStyle/>
          <a:p>
            <a:pPr marL="0" indent="0">
              <a:buNone/>
            </a:pPr>
            <a:r>
              <a:rPr lang="en-US" sz="1500" b="1" i="0" u="none" strike="noStrike" baseline="0" dirty="0">
                <a:solidFill>
                  <a:srgbClr val="221E1F"/>
                </a:solidFill>
                <a:latin typeface="Calibri" panose="020F0502020204030204" pitchFamily="34" charset="0"/>
              </a:rPr>
              <a:t>        </a:t>
            </a:r>
            <a:r>
              <a:rPr lang="en-US" sz="1400" b="1" i="0" u="none" strike="noStrike" baseline="0" dirty="0">
                <a:solidFill>
                  <a:srgbClr val="221E1F"/>
                </a:solidFill>
                <a:latin typeface="Calibri" panose="020F0502020204030204" pitchFamily="34" charset="0"/>
              </a:rPr>
              <a:t>Current practices</a:t>
            </a:r>
          </a:p>
          <a:p>
            <a:pPr>
              <a:buFont typeface="Wingdings" panose="05000000000000000000" pitchFamily="2" charset="2"/>
              <a:buChar char="§"/>
            </a:pPr>
            <a:r>
              <a:rPr lang="en-US" sz="1100" b="0" i="0" u="none" strike="noStrike" baseline="0" dirty="0">
                <a:solidFill>
                  <a:srgbClr val="221E1F"/>
                </a:solidFill>
                <a:latin typeface="Calibri" panose="020F0502020204030204" pitchFamily="34" charset="0"/>
              </a:rPr>
              <a:t>Right technician not always on the right job.</a:t>
            </a:r>
          </a:p>
          <a:p>
            <a:pPr>
              <a:buFont typeface="Wingdings" panose="05000000000000000000" pitchFamily="2" charset="2"/>
              <a:buChar char="§"/>
            </a:pPr>
            <a:r>
              <a:rPr lang="en-US" sz="1100" dirty="0">
                <a:solidFill>
                  <a:srgbClr val="221E1F"/>
                </a:solidFill>
                <a:latin typeface="Calibri" panose="020F0502020204030204" pitchFamily="34" charset="0"/>
              </a:rPr>
              <a:t>Hourly technicians that should be moved to flat rate.</a:t>
            </a:r>
          </a:p>
          <a:p>
            <a:pPr>
              <a:buFont typeface="Wingdings" panose="05000000000000000000" pitchFamily="2" charset="2"/>
              <a:buChar char="§"/>
            </a:pPr>
            <a:r>
              <a:rPr lang="en-US" sz="1100" b="0" i="0" u="none" strike="noStrike" baseline="0" dirty="0">
                <a:solidFill>
                  <a:srgbClr val="221E1F"/>
                </a:solidFill>
                <a:latin typeface="Calibri" panose="020F0502020204030204" pitchFamily="34" charset="0"/>
              </a:rPr>
              <a:t>Inefficiencies in handling interna</a:t>
            </a:r>
            <a:r>
              <a:rPr lang="en-US" sz="1100" dirty="0">
                <a:solidFill>
                  <a:srgbClr val="221E1F"/>
                </a:solidFill>
                <a:latin typeface="Calibri" panose="020F0502020204030204" pitchFamily="34" charset="0"/>
              </a:rPr>
              <a:t>l resulting in prolonged job times.</a:t>
            </a:r>
            <a:endParaRPr lang="en-US" sz="1100" b="0" i="0" u="none" strike="noStrike" baseline="0" dirty="0">
              <a:solidFill>
                <a:srgbClr val="221E1F"/>
              </a:solidFill>
              <a:latin typeface="Calibri" panose="020F0502020204030204" pitchFamily="34" charset="0"/>
            </a:endParaRPr>
          </a:p>
          <a:p>
            <a:r>
              <a:rPr lang="en-US" sz="1400" b="1" i="0" u="none" strike="noStrike" baseline="0" dirty="0">
                <a:solidFill>
                  <a:srgbClr val="221E1F"/>
                </a:solidFill>
                <a:latin typeface="Calibri" panose="020F0502020204030204" pitchFamily="34" charset="0"/>
              </a:rPr>
              <a:t>Goals for improvement </a:t>
            </a:r>
          </a:p>
          <a:p>
            <a:r>
              <a:rPr lang="en-US" sz="1200" dirty="0">
                <a:solidFill>
                  <a:srgbClr val="221E1F"/>
                </a:solidFill>
                <a:latin typeface="Calibri" panose="020F0502020204030204" pitchFamily="34" charset="0"/>
              </a:rPr>
              <a:t> </a:t>
            </a:r>
            <a:r>
              <a:rPr lang="en-US" sz="1100" dirty="0">
                <a:latin typeface="Calibri" panose="020F0502020204030204" pitchFamily="34" charset="0"/>
                <a:ea typeface="Calibri" panose="020F0502020204030204" pitchFamily="34" charset="0"/>
                <a:cs typeface="Calibri" panose="020F0502020204030204" pitchFamily="34" charset="0"/>
              </a:rPr>
              <a:t>Ensure that the right technicians are assigned to jobs that match their skill sets and expertise.</a:t>
            </a:r>
          </a:p>
          <a:p>
            <a:r>
              <a:rPr lang="en-US" sz="1100" dirty="0">
                <a:latin typeface="Calibri" panose="020F0502020204030204" pitchFamily="34" charset="0"/>
                <a:ea typeface="Calibri" panose="020F0502020204030204" pitchFamily="34" charset="0"/>
                <a:cs typeface="Calibri" panose="020F0502020204030204" pitchFamily="34" charset="0"/>
              </a:rPr>
              <a:t>Shift hourly technicians to a flat-rate pay structure to increase productivity and incentivize efficient work completion.</a:t>
            </a:r>
          </a:p>
          <a:p>
            <a:r>
              <a:rPr lang="en-US" sz="1100" dirty="0">
                <a:latin typeface="Calibri" panose="020F0502020204030204" pitchFamily="34" charset="0"/>
                <a:ea typeface="Calibri" panose="020F0502020204030204" pitchFamily="34" charset="0"/>
                <a:cs typeface="Calibri" panose="020F0502020204030204" pitchFamily="34" charset="0"/>
              </a:rPr>
              <a:t>Reduce job times for internal work by optimizing processes and ensuring proper distribution of jobs.</a:t>
            </a:r>
          </a:p>
          <a:p>
            <a:r>
              <a:rPr lang="en-US" sz="1800" b="0" i="0" u="none" strike="noStrike" baseline="0" dirty="0">
                <a:solidFill>
                  <a:srgbClr val="221E1F"/>
                </a:solidFill>
                <a:latin typeface="Calibri" panose="020F0502020204030204" pitchFamily="34" charset="0"/>
              </a:rPr>
              <a:t> </a:t>
            </a:r>
            <a:r>
              <a:rPr lang="en-US" sz="1400" b="1" i="0" u="none" strike="noStrike" baseline="0" dirty="0">
                <a:solidFill>
                  <a:srgbClr val="221E1F"/>
                </a:solidFill>
                <a:latin typeface="Calibri" panose="020F0502020204030204" pitchFamily="34" charset="0"/>
              </a:rPr>
              <a:t>Plans to achieve your goals </a:t>
            </a:r>
          </a:p>
          <a:p>
            <a:r>
              <a:rPr lang="en-US" sz="1400" dirty="0">
                <a:latin typeface="Calibri" panose="020F0502020204030204" pitchFamily="34" charset="0"/>
                <a:ea typeface="Calibri" panose="020F0502020204030204" pitchFamily="34" charset="0"/>
                <a:cs typeface="Calibri" panose="020F0502020204030204" pitchFamily="34" charset="0"/>
              </a:rPr>
              <a:t> </a:t>
            </a:r>
            <a:r>
              <a:rPr lang="en-US" sz="1100" dirty="0">
                <a:latin typeface="Calibri" panose="020F0502020204030204" pitchFamily="34" charset="0"/>
                <a:ea typeface="Calibri" panose="020F0502020204030204" pitchFamily="34" charset="0"/>
                <a:cs typeface="Calibri" panose="020F0502020204030204" pitchFamily="34" charset="0"/>
              </a:rPr>
              <a:t>Conduct a skills assessment for all technicians to understand their strengths and weaknesses.</a:t>
            </a:r>
          </a:p>
          <a:p>
            <a:r>
              <a:rPr lang="en-US" sz="1100" dirty="0">
                <a:latin typeface="Calibri" panose="020F0502020204030204" pitchFamily="34" charset="0"/>
                <a:ea typeface="Calibri" panose="020F0502020204030204" pitchFamily="34" charset="0"/>
                <a:cs typeface="Calibri" panose="020F0502020204030204" pitchFamily="34" charset="0"/>
              </a:rPr>
              <a:t>Evaluate current pay structures and design a flat-rate pay system that aligns with industry standards.</a:t>
            </a:r>
          </a:p>
          <a:p>
            <a:r>
              <a:rPr lang="en-US" sz="1100" dirty="0">
                <a:latin typeface="Calibri" panose="020F0502020204030204" pitchFamily="34" charset="0"/>
                <a:ea typeface="Calibri" panose="020F0502020204030204" pitchFamily="34" charset="0"/>
                <a:cs typeface="Calibri" panose="020F0502020204030204" pitchFamily="34" charset="0"/>
              </a:rPr>
              <a:t>Conduct a detailed analysis of current internal work processes to identify bottlenecks and inefficiencies.</a:t>
            </a:r>
            <a:endParaRPr lang="en-US" sz="1100" b="0" i="0" u="none" strike="noStrike" baseline="0" dirty="0">
              <a:solidFill>
                <a:srgbClr val="221E1F"/>
              </a:solidFill>
              <a:latin typeface="Calibri" panose="020F0502020204030204" pitchFamily="34" charset="0"/>
              <a:ea typeface="Calibri" panose="020F0502020204030204" pitchFamily="34" charset="0"/>
              <a:cs typeface="Calibri" panose="020F0502020204030204" pitchFamily="34" charset="0"/>
            </a:endParaRPr>
          </a:p>
          <a:p>
            <a:r>
              <a:rPr lang="en-US" sz="1400" b="1" i="0" u="none" strike="noStrike" baseline="0" dirty="0">
                <a:solidFill>
                  <a:srgbClr val="221E1F"/>
                </a:solidFill>
                <a:latin typeface="Calibri" panose="020F0502020204030204" pitchFamily="34" charset="0"/>
              </a:rPr>
              <a:t>Plans to evaluate your changes </a:t>
            </a:r>
          </a:p>
          <a:p>
            <a:r>
              <a:rPr lang="en-US" sz="1100" dirty="0">
                <a:latin typeface="Calibri" panose="020F0502020204030204" pitchFamily="34" charset="0"/>
                <a:ea typeface="Calibri" panose="020F0502020204030204" pitchFamily="34" charset="0"/>
                <a:cs typeface="Calibri" panose="020F0502020204030204" pitchFamily="34" charset="0"/>
              </a:rPr>
              <a:t>Monitor job matching success, efficiency improvements, and flat-rate pay impacts through detailed metrics.</a:t>
            </a:r>
            <a:endParaRPr lang="en-US" sz="1100" b="1" i="0" u="none" strike="noStrike" baseline="0" dirty="0">
              <a:solidFill>
                <a:srgbClr val="221E1F"/>
              </a:solidFill>
              <a:latin typeface="Calibri" panose="020F0502020204030204" pitchFamily="34" charset="0"/>
              <a:ea typeface="Calibri" panose="020F0502020204030204" pitchFamily="34" charset="0"/>
              <a:cs typeface="Calibri" panose="020F0502020204030204" pitchFamily="34" charset="0"/>
            </a:endParaRPr>
          </a:p>
          <a:p>
            <a:endParaRPr lang="en-US" sz="1400" b="1" i="0" u="none" strike="noStrike" baseline="0" dirty="0">
              <a:solidFill>
                <a:srgbClr val="221E1F"/>
              </a:solidFill>
              <a:latin typeface="Calibri" panose="020F0502020204030204" pitchFamily="34" charset="0"/>
            </a:endParaRPr>
          </a:p>
          <a:p>
            <a:endParaRPr lang="en-US" dirty="0"/>
          </a:p>
        </p:txBody>
      </p:sp>
      <p:pic>
        <p:nvPicPr>
          <p:cNvPr id="10" name="Content Placeholder 9">
            <a:extLst>
              <a:ext uri="{FF2B5EF4-FFF2-40B4-BE49-F238E27FC236}">
                <a16:creationId xmlns:a16="http://schemas.microsoft.com/office/drawing/2014/main" id="{C3022619-ABD1-BF3C-F7D9-E56C642C5D22}"/>
              </a:ext>
            </a:extLst>
          </p:cNvPr>
          <p:cNvPicPr>
            <a:picLocks noGrp="1" noChangeAspect="1"/>
          </p:cNvPicPr>
          <p:nvPr>
            <p:ph sz="quarter" idx="4"/>
          </p:nvPr>
        </p:nvPicPr>
        <p:blipFill>
          <a:blip r:embed="rId2"/>
          <a:stretch>
            <a:fillRect/>
          </a:stretch>
        </p:blipFill>
        <p:spPr>
          <a:xfrm>
            <a:off x="6797681" y="1878936"/>
            <a:ext cx="4186237" cy="2271990"/>
          </a:xfrm>
        </p:spPr>
      </p:pic>
      <p:pic>
        <p:nvPicPr>
          <p:cNvPr id="8" name="Picture 7" descr="A screenshot of a spreadsheet&#10;&#10;Description automatically generated">
            <a:extLst>
              <a:ext uri="{FF2B5EF4-FFF2-40B4-BE49-F238E27FC236}">
                <a16:creationId xmlns:a16="http://schemas.microsoft.com/office/drawing/2014/main" id="{CFA70CFE-5EB2-3CDF-5D0B-18FC91D4FB39}"/>
              </a:ext>
            </a:extLst>
          </p:cNvPr>
          <p:cNvPicPr>
            <a:picLocks noChangeAspect="1"/>
          </p:cNvPicPr>
          <p:nvPr/>
        </p:nvPicPr>
        <p:blipFill>
          <a:blip r:embed="rId3"/>
          <a:stretch>
            <a:fillRect/>
          </a:stretch>
        </p:blipFill>
        <p:spPr>
          <a:xfrm>
            <a:off x="6662475" y="1878936"/>
            <a:ext cx="4456648" cy="2478745"/>
          </a:xfrm>
          <a:prstGeom prst="rect">
            <a:avLst/>
          </a:prstGeom>
        </p:spPr>
      </p:pic>
    </p:spTree>
    <p:extLst>
      <p:ext uri="{BB962C8B-B14F-4D97-AF65-F5344CB8AC3E}">
        <p14:creationId xmlns:p14="http://schemas.microsoft.com/office/powerpoint/2010/main" val="388764148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sz="2700" b="1" i="0" u="none" strike="noStrike" baseline="0" dirty="0">
                <a:solidFill>
                  <a:srgbClr val="221E1F"/>
                </a:solidFill>
                <a:latin typeface="Calibri" panose="020F0502020204030204" pitchFamily="34" charset="0"/>
              </a:rPr>
              <a:t>Expense Structure Analysis </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a:xfrm>
            <a:off x="677334" y="1725283"/>
            <a:ext cx="4184035" cy="4692770"/>
          </a:xfrm>
        </p:spPr>
        <p:txBody>
          <a:bodyPr>
            <a:normAutofit/>
          </a:bodyPr>
          <a:lstStyle/>
          <a:p>
            <a:r>
              <a:rPr lang="en-US" sz="1400" b="1" i="0" u="none" strike="noStrike" baseline="0" dirty="0">
                <a:solidFill>
                  <a:srgbClr val="221E1F"/>
                </a:solidFill>
                <a:latin typeface="Calibri" panose="020F0502020204030204" pitchFamily="34" charset="0"/>
              </a:rPr>
              <a:t>Current practices</a:t>
            </a:r>
            <a:endParaRPr lang="en-US" sz="1400" b="1" dirty="0">
              <a:solidFill>
                <a:srgbClr val="221E1F"/>
              </a:solidFill>
              <a:latin typeface="Calibri" panose="020F0502020204030204" pitchFamily="34" charset="0"/>
            </a:endParaRPr>
          </a:p>
          <a:p>
            <a:r>
              <a:rPr lang="en-US" sz="1100" dirty="0">
                <a:latin typeface="Calibri" panose="020F0502020204030204" pitchFamily="34" charset="0"/>
                <a:ea typeface="Calibri" panose="020F0502020204030204" pitchFamily="34" charset="0"/>
                <a:cs typeface="Calibri" panose="020F0502020204030204" pitchFamily="34" charset="0"/>
              </a:rPr>
              <a:t>Fixed costs like rent and utilities make up a significant portion of the expenses.</a:t>
            </a:r>
          </a:p>
          <a:p>
            <a:r>
              <a:rPr lang="en-US" sz="1100" b="0" i="0" u="none" strike="noStrike" baseline="0" dirty="0">
                <a:solidFill>
                  <a:srgbClr val="221E1F"/>
                </a:solidFill>
                <a:latin typeface="Calibri" panose="020F0502020204030204" pitchFamily="34" charset="0"/>
                <a:ea typeface="Calibri" panose="020F0502020204030204" pitchFamily="34" charset="0"/>
                <a:cs typeface="Calibri" panose="020F0502020204030204" pitchFamily="34" charset="0"/>
              </a:rPr>
              <a:t>Personnel/Selling Expenses </a:t>
            </a:r>
            <a:r>
              <a:rPr lang="en-US" sz="1100" dirty="0">
                <a:solidFill>
                  <a:srgbClr val="221E1F"/>
                </a:solidFill>
                <a:latin typeface="Calibri" panose="020F0502020204030204" pitchFamily="34" charset="0"/>
                <a:ea typeface="Calibri" panose="020F0502020204030204" pitchFamily="34" charset="0"/>
                <a:cs typeface="Calibri" panose="020F0502020204030204" pitchFamily="34" charset="0"/>
              </a:rPr>
              <a:t>total</a:t>
            </a:r>
            <a:r>
              <a:rPr lang="en-US" sz="1100" b="0" i="0" u="none" strike="noStrike" baseline="0" dirty="0">
                <a:solidFill>
                  <a:srgbClr val="221E1F"/>
                </a:solidFill>
                <a:latin typeface="Calibri" panose="020F0502020204030204" pitchFamily="34" charset="0"/>
                <a:ea typeface="Calibri" panose="020F0502020204030204" pitchFamily="34" charset="0"/>
                <a:cs typeface="Calibri" panose="020F0502020204030204" pitchFamily="34" charset="0"/>
              </a:rPr>
              <a:t> 53.59%.</a:t>
            </a:r>
            <a:endParaRPr lang="en-US" sz="1100" dirty="0">
              <a:solidFill>
                <a:srgbClr val="221E1F"/>
              </a:solidFill>
              <a:latin typeface="Calibri" panose="020F0502020204030204" pitchFamily="34" charset="0"/>
              <a:ea typeface="Calibri" panose="020F0502020204030204" pitchFamily="34" charset="0"/>
              <a:cs typeface="Calibri" panose="020F0502020204030204" pitchFamily="34" charset="0"/>
            </a:endParaRPr>
          </a:p>
          <a:p>
            <a:r>
              <a:rPr lang="en-US" sz="1400" b="1" i="0" u="none" strike="noStrike" baseline="0" dirty="0">
                <a:solidFill>
                  <a:srgbClr val="221E1F"/>
                </a:solidFill>
                <a:latin typeface="Calibri" panose="020F0502020204030204" pitchFamily="34" charset="0"/>
              </a:rPr>
              <a:t>Goals for improvement </a:t>
            </a:r>
          </a:p>
          <a:p>
            <a:r>
              <a:rPr lang="en-US" sz="1100" dirty="0">
                <a:latin typeface="Calibri" panose="020F0502020204030204" pitchFamily="34" charset="0"/>
                <a:ea typeface="Calibri" panose="020F0502020204030204" pitchFamily="34" charset="0"/>
                <a:cs typeface="Calibri" panose="020F0502020204030204" pitchFamily="34" charset="0"/>
              </a:rPr>
              <a:t>  Ensure proper categorization of all expenses, especially variable and personnel expenses.</a:t>
            </a:r>
          </a:p>
          <a:p>
            <a:r>
              <a:rPr lang="en-US" sz="1100" dirty="0">
                <a:latin typeface="Calibri" panose="020F0502020204030204" pitchFamily="34" charset="0"/>
                <a:ea typeface="Calibri" panose="020F0502020204030204" pitchFamily="34" charset="0"/>
                <a:cs typeface="Calibri" panose="020F0502020204030204" pitchFamily="34" charset="0"/>
              </a:rPr>
              <a:t>Aim to decrease personnel/selling expenses down to NADA guide of 45-50%.</a:t>
            </a:r>
          </a:p>
          <a:p>
            <a:r>
              <a:rPr lang="en-US" sz="1400" b="1" i="0" u="none" strike="noStrike" baseline="0" dirty="0">
                <a:solidFill>
                  <a:srgbClr val="221E1F"/>
                </a:solidFill>
                <a:latin typeface="Calibri" panose="020F0502020204030204" pitchFamily="34" charset="0"/>
              </a:rPr>
              <a:t>Plans to achieve your goals </a:t>
            </a:r>
            <a:endParaRPr lang="en-US" sz="1400" b="1" dirty="0">
              <a:solidFill>
                <a:srgbClr val="221E1F"/>
              </a:solidFill>
              <a:latin typeface="Calibri" panose="020F0502020204030204" pitchFamily="34" charset="0"/>
            </a:endParaRPr>
          </a:p>
          <a:p>
            <a:r>
              <a:rPr lang="en-US" sz="1100" dirty="0">
                <a:latin typeface="Calibri" panose="020F0502020204030204" pitchFamily="34" charset="0"/>
                <a:ea typeface="Calibri" panose="020F0502020204030204" pitchFamily="34" charset="0"/>
                <a:cs typeface="Calibri" panose="020F0502020204030204" pitchFamily="34" charset="0"/>
              </a:rPr>
              <a:t>Adjust hourly technician staffing to reduce overtime. </a:t>
            </a:r>
          </a:p>
          <a:p>
            <a:r>
              <a:rPr lang="en-US" sz="1100" dirty="0">
                <a:latin typeface="Calibri" panose="020F0502020204030204" pitchFamily="34" charset="0"/>
                <a:ea typeface="Calibri" panose="020F0502020204030204" pitchFamily="34" charset="0"/>
                <a:cs typeface="Calibri" panose="020F0502020204030204" pitchFamily="34" charset="0"/>
              </a:rPr>
              <a:t>Negotiate for better terms or explore alternative suppliers to reduce fixed expenses.</a:t>
            </a:r>
            <a:endParaRPr lang="en-US" sz="1100" b="0" i="0" u="none" strike="noStrike" baseline="0" dirty="0">
              <a:solidFill>
                <a:srgbClr val="221E1F"/>
              </a:solidFill>
              <a:latin typeface="Calibri" panose="020F0502020204030204" pitchFamily="34" charset="0"/>
              <a:ea typeface="Calibri" panose="020F0502020204030204" pitchFamily="34" charset="0"/>
              <a:cs typeface="Calibri" panose="020F0502020204030204" pitchFamily="34" charset="0"/>
            </a:endParaRPr>
          </a:p>
          <a:p>
            <a:r>
              <a:rPr lang="en-US" sz="1400" b="1" i="0" u="none" strike="noStrike" baseline="0" dirty="0">
                <a:solidFill>
                  <a:srgbClr val="221E1F"/>
                </a:solidFill>
                <a:latin typeface="Calibri" panose="020F0502020204030204" pitchFamily="34" charset="0"/>
              </a:rPr>
              <a:t>Plans to evaluate your changes </a:t>
            </a:r>
          </a:p>
          <a:p>
            <a:r>
              <a:rPr lang="en-US" sz="1100" dirty="0">
                <a:latin typeface="Calibri" panose="020F0502020204030204" pitchFamily="34" charset="0"/>
                <a:ea typeface="Calibri" panose="020F0502020204030204" pitchFamily="34" charset="0"/>
                <a:cs typeface="Calibri" panose="020F0502020204030204" pitchFamily="34" charset="0"/>
              </a:rPr>
              <a:t>Monitor daily technician hours clocked vs hours produced.</a:t>
            </a:r>
          </a:p>
          <a:p>
            <a:r>
              <a:rPr lang="en-US" sz="1100" dirty="0">
                <a:latin typeface="Calibri" panose="020F0502020204030204" pitchFamily="34" charset="0"/>
                <a:ea typeface="Calibri" panose="020F0502020204030204" pitchFamily="34" charset="0"/>
                <a:cs typeface="Calibri" panose="020F0502020204030204" pitchFamily="34" charset="0"/>
              </a:rPr>
              <a:t>Create fixed expense report in DMS and monitor daily.</a:t>
            </a:r>
          </a:p>
        </p:txBody>
      </p:sp>
      <p:pic>
        <p:nvPicPr>
          <p:cNvPr id="6" name="Content Placeholder 5">
            <a:extLst>
              <a:ext uri="{FF2B5EF4-FFF2-40B4-BE49-F238E27FC236}">
                <a16:creationId xmlns:a16="http://schemas.microsoft.com/office/drawing/2014/main" id="{C2A3775D-51A5-D12F-8A3D-32A5B63F1D82}"/>
              </a:ext>
            </a:extLst>
          </p:cNvPr>
          <p:cNvPicPr>
            <a:picLocks noGrp="1" noChangeAspect="1"/>
          </p:cNvPicPr>
          <p:nvPr>
            <p:ph sz="half" idx="2"/>
          </p:nvPr>
        </p:nvPicPr>
        <p:blipFill>
          <a:blip r:embed="rId2"/>
          <a:stretch>
            <a:fillRect/>
          </a:stretch>
        </p:blipFill>
        <p:spPr>
          <a:xfrm>
            <a:off x="6633653" y="1965429"/>
            <a:ext cx="4184650" cy="3323610"/>
          </a:xfrm>
        </p:spPr>
      </p:pic>
      <p:pic>
        <p:nvPicPr>
          <p:cNvPr id="9" name="Picture 8" descr="A screenshot of a computer&#10;&#10;Description automatically generated">
            <a:extLst>
              <a:ext uri="{FF2B5EF4-FFF2-40B4-BE49-F238E27FC236}">
                <a16:creationId xmlns:a16="http://schemas.microsoft.com/office/drawing/2014/main" id="{CC3641C5-2285-03C3-27BB-1D94E51B931C}"/>
              </a:ext>
            </a:extLst>
          </p:cNvPr>
          <p:cNvPicPr>
            <a:picLocks noChangeAspect="1"/>
          </p:cNvPicPr>
          <p:nvPr/>
        </p:nvPicPr>
        <p:blipFill>
          <a:blip r:embed="rId3"/>
          <a:stretch>
            <a:fillRect/>
          </a:stretch>
        </p:blipFill>
        <p:spPr>
          <a:xfrm>
            <a:off x="6651689" y="1965429"/>
            <a:ext cx="4166614" cy="3338320"/>
          </a:xfrm>
          <a:prstGeom prst="rect">
            <a:avLst/>
          </a:prstGeom>
        </p:spPr>
      </p:pic>
    </p:spTree>
    <p:extLst>
      <p:ext uri="{BB962C8B-B14F-4D97-AF65-F5344CB8AC3E}">
        <p14:creationId xmlns:p14="http://schemas.microsoft.com/office/powerpoint/2010/main" val="130659236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a:xfrm>
            <a:off x="677334" y="276045"/>
            <a:ext cx="8596668" cy="879895"/>
          </a:xfrm>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sz="2700" b="1" i="0" u="none" strike="noStrike" baseline="0" dirty="0">
                <a:solidFill>
                  <a:srgbClr val="221E1F"/>
                </a:solidFill>
                <a:latin typeface="Calibri" panose="020F0502020204030204" pitchFamily="34" charset="0"/>
              </a:rPr>
              <a:t>Productivity</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a:xfrm>
            <a:off x="677334" y="1155940"/>
            <a:ext cx="4791813" cy="5426015"/>
          </a:xfrm>
        </p:spPr>
        <p:txBody>
          <a:bodyPr>
            <a:normAutofit/>
          </a:bodyPr>
          <a:lstStyle/>
          <a:p>
            <a:pPr marL="0" indent="0">
              <a:buNone/>
            </a:pPr>
            <a:r>
              <a:rPr lang="en-US" sz="1400" b="1" i="0" u="none" strike="noStrike" baseline="0" dirty="0">
                <a:solidFill>
                  <a:srgbClr val="221E1F"/>
                </a:solidFill>
                <a:latin typeface="Calibri" panose="020F0502020204030204" pitchFamily="34" charset="0"/>
              </a:rPr>
              <a:t>Current practices </a:t>
            </a:r>
          </a:p>
          <a:p>
            <a:pPr marL="0" indent="0">
              <a:buNone/>
            </a:pPr>
            <a:r>
              <a:rPr lang="en-US" sz="1100" dirty="0">
                <a:latin typeface="Calibri" panose="020F0502020204030204" pitchFamily="34" charset="0"/>
                <a:ea typeface="Calibri" panose="020F0502020204030204" pitchFamily="34" charset="0"/>
                <a:cs typeface="Calibri" panose="020F0502020204030204" pitchFamily="34" charset="0"/>
              </a:rPr>
              <a:t>Technicians are assigned jobs that do not match their skill levels or expertise, leading to longer completion times and decreased efficiency. Current tech proficiency 93.34%.</a:t>
            </a:r>
          </a:p>
          <a:p>
            <a:pPr marL="0" indent="0">
              <a:buNone/>
            </a:pPr>
            <a:r>
              <a:rPr lang="en-US" sz="1100" dirty="0">
                <a:latin typeface="Calibri" panose="020F0502020204030204" pitchFamily="34" charset="0"/>
                <a:ea typeface="Calibri" panose="020F0502020204030204" pitchFamily="34" charset="0"/>
                <a:cs typeface="Calibri" panose="020F0502020204030204" pitchFamily="34" charset="0"/>
              </a:rPr>
              <a:t>There are no clear, standardized work procedures, leading to varying quality and time spent on similar tasks.</a:t>
            </a:r>
            <a:endParaRPr lang="en-US" sz="1100" b="0" i="0" u="none" strike="noStrike" baseline="0" dirty="0">
              <a:solidFill>
                <a:srgbClr val="221E1F"/>
              </a:solidFill>
              <a:latin typeface="Calibri" panose="020F0502020204030204" pitchFamily="34" charset="0"/>
              <a:ea typeface="Calibri" panose="020F0502020204030204" pitchFamily="34" charset="0"/>
              <a:cs typeface="Calibri" panose="020F0502020204030204" pitchFamily="34" charset="0"/>
            </a:endParaRPr>
          </a:p>
          <a:p>
            <a:pPr marL="0" indent="0">
              <a:buNone/>
            </a:pPr>
            <a:r>
              <a:rPr lang="en-US" sz="1400" b="1" i="0" u="none" strike="noStrike" baseline="0" dirty="0">
                <a:solidFill>
                  <a:srgbClr val="221E1F"/>
                </a:solidFill>
                <a:latin typeface="Calibri" panose="020F0502020204030204" pitchFamily="34" charset="0"/>
              </a:rPr>
              <a:t>Goals for improvement </a:t>
            </a:r>
          </a:p>
          <a:p>
            <a:pPr marL="0" indent="0">
              <a:buNone/>
            </a:pPr>
            <a:r>
              <a:rPr lang="en-US" sz="1100" dirty="0">
                <a:latin typeface="Calibri" panose="020F0502020204030204" pitchFamily="34" charset="0"/>
                <a:ea typeface="Calibri" panose="020F0502020204030204" pitchFamily="34" charset="0"/>
                <a:cs typeface="Calibri" panose="020F0502020204030204" pitchFamily="34" charset="0"/>
              </a:rPr>
              <a:t>Implement a skills matrix and job assignment system to match tasks with the right technician to achieve 125% tech proficiency.</a:t>
            </a:r>
          </a:p>
          <a:p>
            <a:pPr marL="0" indent="0">
              <a:buNone/>
            </a:pPr>
            <a:r>
              <a:rPr lang="en-US" sz="1100" dirty="0">
                <a:latin typeface="Calibri" panose="020F0502020204030204" pitchFamily="34" charset="0"/>
                <a:ea typeface="Calibri" panose="020F0502020204030204" pitchFamily="34" charset="0"/>
                <a:cs typeface="Calibri" panose="020F0502020204030204" pitchFamily="34" charset="0"/>
              </a:rPr>
              <a:t>Create and implement standardized procedures to streamline operations and reduce variability in job completion times.</a:t>
            </a:r>
          </a:p>
          <a:p>
            <a:pPr marL="0" indent="0">
              <a:buNone/>
            </a:pPr>
            <a:r>
              <a:rPr lang="en-US" sz="1100" dirty="0">
                <a:latin typeface="Calibri" panose="020F0502020204030204" pitchFamily="34" charset="0"/>
                <a:ea typeface="Calibri" panose="020F0502020204030204" pitchFamily="34" charset="0"/>
                <a:cs typeface="Calibri" panose="020F0502020204030204" pitchFamily="34" charset="0"/>
              </a:rPr>
              <a:t>Improve scheduling practices to balance workloads and reduce technician downtime.</a:t>
            </a:r>
            <a:endParaRPr lang="en-US" sz="1100" b="0" i="0" u="none" strike="noStrike" baseline="0" dirty="0">
              <a:solidFill>
                <a:srgbClr val="221E1F"/>
              </a:solidFill>
              <a:latin typeface="Calibri" panose="020F0502020204030204" pitchFamily="34" charset="0"/>
              <a:ea typeface="Calibri" panose="020F0502020204030204" pitchFamily="34" charset="0"/>
              <a:cs typeface="Calibri" panose="020F0502020204030204" pitchFamily="34" charset="0"/>
            </a:endParaRPr>
          </a:p>
          <a:p>
            <a:pPr marL="0" indent="0">
              <a:buNone/>
            </a:pPr>
            <a:r>
              <a:rPr lang="en-US" sz="1400" b="1" i="0" u="none" strike="noStrike" baseline="0" dirty="0">
                <a:solidFill>
                  <a:srgbClr val="221E1F"/>
                </a:solidFill>
                <a:latin typeface="Calibri" panose="020F0502020204030204" pitchFamily="34" charset="0"/>
              </a:rPr>
              <a:t>Plans to achieve your goals </a:t>
            </a:r>
          </a:p>
          <a:p>
            <a:pPr marL="0" indent="0">
              <a:buNone/>
            </a:pPr>
            <a:r>
              <a:rPr lang="en-US" sz="1100" dirty="0">
                <a:latin typeface="Calibri" panose="020F0502020204030204" pitchFamily="34" charset="0"/>
                <a:ea typeface="Calibri" panose="020F0502020204030204" pitchFamily="34" charset="0"/>
                <a:cs typeface="Calibri" panose="020F0502020204030204" pitchFamily="34" charset="0"/>
              </a:rPr>
              <a:t>Regularly review scheduling effectiveness and make necessary adjustments.</a:t>
            </a:r>
          </a:p>
          <a:p>
            <a:pPr marL="0" indent="0">
              <a:buNone/>
            </a:pPr>
            <a:r>
              <a:rPr lang="en-US" sz="1100" dirty="0">
                <a:latin typeface="Calibri" panose="020F0502020204030204" pitchFamily="34" charset="0"/>
                <a:ea typeface="Calibri" panose="020F0502020204030204" pitchFamily="34" charset="0"/>
                <a:cs typeface="Calibri" panose="020F0502020204030204" pitchFamily="34" charset="0"/>
              </a:rPr>
              <a:t>Offer bonuses or other incentives for exceeding proficiency targets.</a:t>
            </a:r>
          </a:p>
          <a:p>
            <a:pPr marL="0" indent="0">
              <a:buNone/>
            </a:pPr>
            <a:r>
              <a:rPr lang="en-US" sz="1400" b="1" i="0" u="none" strike="noStrike" baseline="0" dirty="0">
                <a:solidFill>
                  <a:srgbClr val="221E1F"/>
                </a:solidFill>
                <a:latin typeface="Calibri" panose="020F0502020204030204" pitchFamily="34" charset="0"/>
              </a:rPr>
              <a:t>Plans to evaluate your changes </a:t>
            </a:r>
          </a:p>
          <a:p>
            <a:pPr marL="0" indent="0">
              <a:buNone/>
            </a:pPr>
            <a:r>
              <a:rPr lang="en-US" sz="1100" dirty="0">
                <a:solidFill>
                  <a:srgbClr val="221E1F"/>
                </a:solidFill>
                <a:latin typeface="Calibri" panose="020F0502020204030204" pitchFamily="34" charset="0"/>
              </a:rPr>
              <a:t>Conduct monthly and quarterly reviews to assess progress towards 125% tech proficiency.  </a:t>
            </a:r>
            <a:endParaRPr lang="en-US" sz="1100" b="0" i="0" u="none" strike="noStrike" baseline="0" dirty="0">
              <a:solidFill>
                <a:srgbClr val="221E1F"/>
              </a:solidFill>
              <a:latin typeface="Calibri" panose="020F0502020204030204" pitchFamily="34" charset="0"/>
            </a:endParaRPr>
          </a:p>
          <a:p>
            <a:endParaRPr lang="en-US" dirty="0"/>
          </a:p>
        </p:txBody>
      </p:sp>
      <p:pic>
        <p:nvPicPr>
          <p:cNvPr id="6" name="Content Placeholder 5">
            <a:extLst>
              <a:ext uri="{FF2B5EF4-FFF2-40B4-BE49-F238E27FC236}">
                <a16:creationId xmlns:a16="http://schemas.microsoft.com/office/drawing/2014/main" id="{D4C80DC3-BDC2-5C76-B2D1-6B01142DEC0F}"/>
              </a:ext>
            </a:extLst>
          </p:cNvPr>
          <p:cNvPicPr>
            <a:picLocks noGrp="1" noChangeAspect="1"/>
          </p:cNvPicPr>
          <p:nvPr>
            <p:ph sz="half" idx="2"/>
          </p:nvPr>
        </p:nvPicPr>
        <p:blipFill>
          <a:blip r:embed="rId2"/>
          <a:stretch>
            <a:fillRect/>
          </a:stretch>
        </p:blipFill>
        <p:spPr>
          <a:xfrm>
            <a:off x="6864853" y="2160589"/>
            <a:ext cx="4184650" cy="3403434"/>
          </a:xfrm>
        </p:spPr>
      </p:pic>
      <p:pic>
        <p:nvPicPr>
          <p:cNvPr id="7" name="Picture 6" descr="A screenshot of a service report&#10;&#10;Description automatically generated">
            <a:extLst>
              <a:ext uri="{FF2B5EF4-FFF2-40B4-BE49-F238E27FC236}">
                <a16:creationId xmlns:a16="http://schemas.microsoft.com/office/drawing/2014/main" id="{7F1C6887-F2AF-0095-819F-7B1C0970EA89}"/>
              </a:ext>
            </a:extLst>
          </p:cNvPr>
          <p:cNvPicPr>
            <a:picLocks noChangeAspect="1"/>
          </p:cNvPicPr>
          <p:nvPr/>
        </p:nvPicPr>
        <p:blipFill>
          <a:blip r:embed="rId3"/>
          <a:stretch>
            <a:fillRect/>
          </a:stretch>
        </p:blipFill>
        <p:spPr>
          <a:xfrm>
            <a:off x="6607834" y="1293977"/>
            <a:ext cx="4441054" cy="4275973"/>
          </a:xfrm>
          <a:prstGeom prst="rect">
            <a:avLst/>
          </a:prstGeom>
        </p:spPr>
      </p:pic>
    </p:spTree>
    <p:extLst>
      <p:ext uri="{BB962C8B-B14F-4D97-AF65-F5344CB8AC3E}">
        <p14:creationId xmlns:p14="http://schemas.microsoft.com/office/powerpoint/2010/main" val="190147798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a:xfrm>
            <a:off x="677334" y="198408"/>
            <a:ext cx="8596668" cy="905773"/>
          </a:xfrm>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sz="2700" b="1" i="0" u="none" strike="noStrike" baseline="0" dirty="0">
                <a:solidFill>
                  <a:srgbClr val="221E1F"/>
                </a:solidFill>
                <a:latin typeface="Calibri" panose="020F0502020204030204" pitchFamily="34" charset="0"/>
              </a:rPr>
              <a:t>Facility</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a:xfrm>
            <a:off x="677334" y="983410"/>
            <a:ext cx="4184035" cy="5676181"/>
          </a:xfrm>
        </p:spPr>
        <p:txBody>
          <a:bodyPr>
            <a:normAutofit/>
          </a:bodyPr>
          <a:lstStyle/>
          <a:p>
            <a:pPr marL="0" indent="0">
              <a:buNone/>
            </a:pPr>
            <a:r>
              <a:rPr lang="en-US" sz="1400" b="1" i="0" u="none" strike="noStrike" baseline="0" dirty="0">
                <a:solidFill>
                  <a:srgbClr val="221E1F"/>
                </a:solidFill>
                <a:latin typeface="Calibri" panose="020F0502020204030204" pitchFamily="34" charset="0"/>
              </a:rPr>
              <a:t>Current practices </a:t>
            </a:r>
          </a:p>
          <a:p>
            <a:pPr marL="0" indent="0">
              <a:buNone/>
            </a:pPr>
            <a:r>
              <a:rPr lang="en-US" sz="1100" dirty="0">
                <a:latin typeface="Calibri" panose="020F0502020204030204" pitchFamily="34" charset="0"/>
                <a:ea typeface="Calibri" panose="020F0502020204030204" pitchFamily="34" charset="0"/>
                <a:cs typeface="Calibri" panose="020F0502020204030204" pitchFamily="34" charset="0"/>
              </a:rPr>
              <a:t>Failure to adjust the schedule based on real-time demand and cancellations leads to gaps in bay utilization.</a:t>
            </a:r>
          </a:p>
          <a:p>
            <a:pPr marL="0" indent="0">
              <a:buNone/>
            </a:pPr>
            <a:r>
              <a:rPr lang="en-US" sz="1100" dirty="0">
                <a:latin typeface="Calibri" panose="020F0502020204030204" pitchFamily="34" charset="0"/>
                <a:ea typeface="Calibri" panose="020F0502020204030204" pitchFamily="34" charset="0"/>
                <a:cs typeface="Calibri" panose="020F0502020204030204" pitchFamily="34" charset="0"/>
              </a:rPr>
              <a:t>Inefficient workflows resulting in extended wait times for customers, leading to lower throughput.</a:t>
            </a:r>
          </a:p>
          <a:p>
            <a:pPr marL="0" indent="0">
              <a:buNone/>
            </a:pPr>
            <a:r>
              <a:rPr lang="en-US" sz="1100" dirty="0">
                <a:latin typeface="Calibri" panose="020F0502020204030204" pitchFamily="34" charset="0"/>
                <a:ea typeface="Calibri" panose="020F0502020204030204" pitchFamily="34" charset="0"/>
                <a:cs typeface="Calibri" panose="020F0502020204030204" pitchFamily="34" charset="0"/>
              </a:rPr>
              <a:t>Delays in obtaining parts can lead to service bays being occupied longer than necessary.</a:t>
            </a:r>
            <a:endParaRPr lang="en-US" sz="1100" b="0" i="0" u="none" strike="noStrike" baseline="0" dirty="0">
              <a:solidFill>
                <a:srgbClr val="221E1F"/>
              </a:solidFill>
              <a:latin typeface="Calibri" panose="020F0502020204030204" pitchFamily="34" charset="0"/>
              <a:ea typeface="Calibri" panose="020F0502020204030204" pitchFamily="34" charset="0"/>
              <a:cs typeface="Calibri" panose="020F0502020204030204" pitchFamily="34" charset="0"/>
            </a:endParaRPr>
          </a:p>
          <a:p>
            <a:pPr marL="0" indent="0">
              <a:buNone/>
            </a:pPr>
            <a:r>
              <a:rPr lang="en-US" sz="1400" b="1" i="0" u="none" strike="noStrike" baseline="0" dirty="0">
                <a:solidFill>
                  <a:srgbClr val="221E1F"/>
                </a:solidFill>
                <a:latin typeface="Calibri" panose="020F0502020204030204" pitchFamily="34" charset="0"/>
              </a:rPr>
              <a:t>Goals for improvement </a:t>
            </a:r>
          </a:p>
          <a:p>
            <a:pPr marL="0" indent="0">
              <a:buNone/>
            </a:pPr>
            <a:r>
              <a:rPr lang="en-US" sz="1100" dirty="0">
                <a:solidFill>
                  <a:srgbClr val="221E1F"/>
                </a:solidFill>
                <a:latin typeface="Calibri" panose="020F0502020204030204" pitchFamily="34" charset="0"/>
                <a:ea typeface="Calibri" panose="020F0502020204030204" pitchFamily="34" charset="0"/>
                <a:cs typeface="Calibri" panose="020F0502020204030204" pitchFamily="34" charset="0"/>
              </a:rPr>
              <a:t>Implement dynamic scheduling tools to increase time slot utilization.</a:t>
            </a:r>
          </a:p>
          <a:p>
            <a:pPr marL="0" indent="0">
              <a:buNone/>
            </a:pPr>
            <a:r>
              <a:rPr lang="en-US" sz="1100" dirty="0">
                <a:latin typeface="Calibri" panose="020F0502020204030204" pitchFamily="34" charset="0"/>
                <a:ea typeface="Calibri" panose="020F0502020204030204" pitchFamily="34" charset="0"/>
                <a:cs typeface="Calibri" panose="020F0502020204030204" pitchFamily="34" charset="0"/>
              </a:rPr>
              <a:t>Extend service department hours to increase availability to meet customer demand.</a:t>
            </a:r>
          </a:p>
          <a:p>
            <a:pPr marL="0" indent="0">
              <a:buNone/>
            </a:pPr>
            <a:r>
              <a:rPr lang="en-US" sz="1100" dirty="0">
                <a:latin typeface="Calibri" panose="020F0502020204030204" pitchFamily="34" charset="0"/>
                <a:ea typeface="Calibri" panose="020F0502020204030204" pitchFamily="34" charset="0"/>
                <a:cs typeface="Calibri" panose="020F0502020204030204" pitchFamily="34" charset="0"/>
              </a:rPr>
              <a:t>Regularly train staff on efficient workflow practices.</a:t>
            </a:r>
            <a:endParaRPr lang="en-US" sz="1100" b="0" i="0" u="none" strike="noStrike" baseline="0" dirty="0">
              <a:solidFill>
                <a:srgbClr val="221E1F"/>
              </a:solidFill>
              <a:latin typeface="Calibri" panose="020F0502020204030204" pitchFamily="34" charset="0"/>
              <a:ea typeface="Calibri" panose="020F0502020204030204" pitchFamily="34" charset="0"/>
              <a:cs typeface="Calibri" panose="020F0502020204030204" pitchFamily="34" charset="0"/>
            </a:endParaRPr>
          </a:p>
          <a:p>
            <a:pPr marL="0" indent="0">
              <a:buNone/>
            </a:pPr>
            <a:r>
              <a:rPr lang="en-US" sz="1400" b="1" i="0" u="none" strike="noStrike" baseline="0" dirty="0">
                <a:solidFill>
                  <a:srgbClr val="221E1F"/>
                </a:solidFill>
                <a:latin typeface="Calibri" panose="020F0502020204030204" pitchFamily="34" charset="0"/>
              </a:rPr>
              <a:t>Plans to achieve your goals </a:t>
            </a:r>
          </a:p>
          <a:p>
            <a:pPr marL="0" indent="0">
              <a:buNone/>
            </a:pPr>
            <a:r>
              <a:rPr lang="en-US" sz="1100" dirty="0">
                <a:latin typeface="Calibri" panose="020F0502020204030204" pitchFamily="34" charset="0"/>
                <a:ea typeface="Calibri" panose="020F0502020204030204" pitchFamily="34" charset="0"/>
                <a:cs typeface="Calibri" panose="020F0502020204030204" pitchFamily="34" charset="0"/>
              </a:rPr>
              <a:t>Analyze past appointment data to identify peak times and adjust scheduling to balance the workload.</a:t>
            </a:r>
          </a:p>
          <a:p>
            <a:pPr marL="0" indent="0">
              <a:buNone/>
            </a:pPr>
            <a:r>
              <a:rPr lang="en-US" sz="1100" dirty="0">
                <a:latin typeface="Calibri" panose="020F0502020204030204" pitchFamily="34" charset="0"/>
                <a:ea typeface="Calibri" panose="020F0502020204030204" pitchFamily="34" charset="0"/>
                <a:cs typeface="Calibri" panose="020F0502020204030204" pitchFamily="34" charset="0"/>
              </a:rPr>
              <a:t>Implement a staffing model that adjusts shifts based on demand and workload.</a:t>
            </a:r>
            <a:endParaRPr lang="en-US" sz="1100" b="0" i="0" u="none" strike="noStrike" baseline="0" dirty="0">
              <a:solidFill>
                <a:srgbClr val="221E1F"/>
              </a:solidFill>
              <a:latin typeface="Calibri" panose="020F0502020204030204" pitchFamily="34" charset="0"/>
              <a:ea typeface="Calibri" panose="020F0502020204030204" pitchFamily="34" charset="0"/>
              <a:cs typeface="Calibri" panose="020F0502020204030204" pitchFamily="34" charset="0"/>
            </a:endParaRPr>
          </a:p>
          <a:p>
            <a:pPr marL="0" indent="0">
              <a:buNone/>
            </a:pPr>
            <a:r>
              <a:rPr lang="en-US" sz="1400" b="1" i="0" u="none" strike="noStrike" baseline="0" dirty="0">
                <a:solidFill>
                  <a:srgbClr val="221E1F"/>
                </a:solidFill>
                <a:latin typeface="Calibri" panose="020F0502020204030204" pitchFamily="34" charset="0"/>
              </a:rPr>
              <a:t>Plans to evaluate your changes </a:t>
            </a:r>
          </a:p>
          <a:p>
            <a:pPr marL="0" indent="0">
              <a:buNone/>
            </a:pPr>
            <a:r>
              <a:rPr lang="en-US" sz="1100" dirty="0">
                <a:latin typeface="Calibri" panose="020F0502020204030204" pitchFamily="34" charset="0"/>
                <a:ea typeface="Calibri" panose="020F0502020204030204" pitchFamily="34" charset="0"/>
                <a:cs typeface="Calibri" panose="020F0502020204030204" pitchFamily="34" charset="0"/>
              </a:rPr>
              <a:t>Conduct monthly reviews of key performance indicators (KPIs) to track progress against goals.</a:t>
            </a:r>
          </a:p>
          <a:p>
            <a:pPr marL="0" indent="0">
              <a:buNone/>
            </a:pPr>
            <a:r>
              <a:rPr lang="en-US" sz="1100" dirty="0">
                <a:latin typeface="Calibri" panose="020F0502020204030204" pitchFamily="34" charset="0"/>
                <a:ea typeface="Calibri" panose="020F0502020204030204" pitchFamily="34" charset="0"/>
                <a:cs typeface="Calibri" panose="020F0502020204030204" pitchFamily="34" charset="0"/>
              </a:rPr>
              <a:t>Collect feedback from technicians and staff on the effectiveness of changes.</a:t>
            </a:r>
            <a:endParaRPr lang="en-US" sz="1100" b="0" i="0" u="none" strike="noStrike" baseline="0" dirty="0">
              <a:solidFill>
                <a:srgbClr val="221E1F"/>
              </a:solidFill>
              <a:latin typeface="Calibri" panose="020F0502020204030204" pitchFamily="34" charset="0"/>
              <a:ea typeface="Calibri" panose="020F0502020204030204" pitchFamily="34" charset="0"/>
              <a:cs typeface="Calibri" panose="020F0502020204030204" pitchFamily="34" charset="0"/>
            </a:endParaRPr>
          </a:p>
          <a:p>
            <a:endParaRPr lang="en-US" dirty="0"/>
          </a:p>
        </p:txBody>
      </p:sp>
      <p:pic>
        <p:nvPicPr>
          <p:cNvPr id="9" name="Content Placeholder 8" descr="A screenshot of a blue and yellow sign&#10;&#10;Description automatically generated">
            <a:extLst>
              <a:ext uri="{FF2B5EF4-FFF2-40B4-BE49-F238E27FC236}">
                <a16:creationId xmlns:a16="http://schemas.microsoft.com/office/drawing/2014/main" id="{F7865061-C181-0698-EC01-1519BB5D74D2}"/>
              </a:ext>
            </a:extLst>
          </p:cNvPr>
          <p:cNvPicPr>
            <a:picLocks noGrp="1" noChangeAspect="1"/>
          </p:cNvPicPr>
          <p:nvPr>
            <p:ph sz="half" idx="2"/>
          </p:nvPr>
        </p:nvPicPr>
        <p:blipFill>
          <a:blip r:embed="rId2"/>
          <a:stretch>
            <a:fillRect/>
          </a:stretch>
        </p:blipFill>
        <p:spPr>
          <a:xfrm>
            <a:off x="7419494" y="2160588"/>
            <a:ext cx="3129924" cy="3881437"/>
          </a:xfrm>
        </p:spPr>
      </p:pic>
    </p:spTree>
    <p:extLst>
      <p:ext uri="{BB962C8B-B14F-4D97-AF65-F5344CB8AC3E}">
        <p14:creationId xmlns:p14="http://schemas.microsoft.com/office/powerpoint/2010/main" val="333345267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FE6F10-0BA0-1313-9F7B-7EBE765BA7D5}"/>
              </a:ext>
            </a:extLst>
          </p:cNvPr>
          <p:cNvSpPr>
            <a:spLocks noGrp="1"/>
          </p:cNvSpPr>
          <p:nvPr>
            <p:ph type="title"/>
          </p:nvPr>
        </p:nvSpPr>
        <p:spPr/>
        <p:txBody>
          <a:bodyPr>
            <a:normAutofit/>
          </a:bodyPr>
          <a:lstStyle/>
          <a:p>
            <a:r>
              <a:rPr lang="en-US" sz="2400" b="1" dirty="0">
                <a:solidFill>
                  <a:schemeClr val="tx1"/>
                </a:solidFill>
                <a:latin typeface="Calibri" panose="020F0502020204030204" pitchFamily="34" charset="0"/>
                <a:ea typeface="Calibri" panose="020F0502020204030204" pitchFamily="34" charset="0"/>
                <a:cs typeface="Calibri" panose="020F0502020204030204" pitchFamily="34" charset="0"/>
              </a:rPr>
              <a:t>Repair Order Analysis</a:t>
            </a:r>
          </a:p>
        </p:txBody>
      </p:sp>
      <p:sp>
        <p:nvSpPr>
          <p:cNvPr id="3" name="Content Placeholder 2">
            <a:extLst>
              <a:ext uri="{FF2B5EF4-FFF2-40B4-BE49-F238E27FC236}">
                <a16:creationId xmlns:a16="http://schemas.microsoft.com/office/drawing/2014/main" id="{DC1AC215-6A1E-4C59-EFD0-D293BFB95537}"/>
              </a:ext>
            </a:extLst>
          </p:cNvPr>
          <p:cNvSpPr>
            <a:spLocks noGrp="1"/>
          </p:cNvSpPr>
          <p:nvPr>
            <p:ph sz="half" idx="1"/>
          </p:nvPr>
        </p:nvSpPr>
        <p:spPr>
          <a:xfrm>
            <a:off x="677334" y="1104181"/>
            <a:ext cx="4184035" cy="4937180"/>
          </a:xfrm>
        </p:spPr>
        <p:txBody>
          <a:bodyPr>
            <a:normAutofit/>
          </a:bodyPr>
          <a:lstStyle/>
          <a:p>
            <a:r>
              <a:rPr lang="en-US" sz="1100" dirty="0">
                <a:latin typeface="Calibri" panose="020F0502020204030204" pitchFamily="34" charset="0"/>
                <a:ea typeface="Calibri" panose="020F0502020204030204" pitchFamily="34" charset="0"/>
                <a:cs typeface="Calibri" panose="020F0502020204030204" pitchFamily="34" charset="0"/>
              </a:rPr>
              <a:t>24% of RO’s consist of just one line item. Focus on menu selling by all service advisors to increase the average number of services per RO and achieve target of no more than 10% to 15% one item RO’s.</a:t>
            </a:r>
          </a:p>
          <a:p>
            <a:r>
              <a:rPr lang="en-US" sz="1100" dirty="0">
                <a:latin typeface="Calibri" panose="020F0502020204030204" pitchFamily="34" charset="0"/>
                <a:ea typeface="Calibri" panose="020F0502020204030204" pitchFamily="34" charset="0"/>
                <a:cs typeface="Calibri" panose="020F0502020204030204" pitchFamily="34" charset="0"/>
              </a:rPr>
              <a:t>Average FRH’s per RO are 1.82. To hit NADA guide of 2.2 to 2.5 have service advisors discuss additional recommended services during initial check in process rather than waiting until the MPI is complete. Have second discussion with client on additional services recommended resulting from the completion of the MPI.  </a:t>
            </a:r>
          </a:p>
          <a:p>
            <a:r>
              <a:rPr lang="en-US" sz="1100" dirty="0">
                <a:latin typeface="Calibri" panose="020F0502020204030204" pitchFamily="34" charset="0"/>
                <a:ea typeface="Calibri" panose="020F0502020204030204" pitchFamily="34" charset="0"/>
                <a:cs typeface="Calibri" panose="020F0502020204030204" pitchFamily="34" charset="0"/>
              </a:rPr>
              <a:t>Set individual FRH targets for service advisors and technicians and monitor performance regularly. Implement a bonus program for employees who consistently meet or exceed their FRH goals.</a:t>
            </a:r>
          </a:p>
          <a:p>
            <a:r>
              <a:rPr lang="en-US" sz="1100" dirty="0">
                <a:latin typeface="Calibri" panose="020F0502020204030204" pitchFamily="34" charset="0"/>
                <a:ea typeface="Calibri" panose="020F0502020204030204" pitchFamily="34" charset="0"/>
                <a:cs typeface="Calibri" panose="020F0502020204030204" pitchFamily="34" charset="0"/>
              </a:rPr>
              <a:t>Contact customers who declined additional services to remind them of the importance and benefits of those services. Offer incentives for them to come back and complete the service.</a:t>
            </a:r>
          </a:p>
          <a:p>
            <a:r>
              <a:rPr lang="en-US" sz="1100" dirty="0">
                <a:latin typeface="Calibri" panose="020F0502020204030204" pitchFamily="34" charset="0"/>
                <a:ea typeface="Calibri" panose="020F0502020204030204" pitchFamily="34" charset="0"/>
                <a:cs typeface="Calibri" panose="020F0502020204030204" pitchFamily="34" charset="0"/>
              </a:rPr>
              <a:t>Introduce plans that include multiple services over a set period, ensuring customers return for all recommended maintenance.</a:t>
            </a:r>
          </a:p>
          <a:p>
            <a:r>
              <a:rPr lang="en-US" sz="1100" dirty="0">
                <a:latin typeface="Calibri" panose="020F0502020204030204" pitchFamily="34" charset="0"/>
                <a:ea typeface="Calibri" panose="020F0502020204030204" pitchFamily="34" charset="0"/>
                <a:cs typeface="Calibri" panose="020F0502020204030204" pitchFamily="34" charset="0"/>
              </a:rPr>
              <a:t>Repair services generate the highest average sales per FRH at $119.92. There’s an opportunity to increase repair services by marketing to customers of all makes and models of older vehicles, which are more likely to need repairs.</a:t>
            </a:r>
          </a:p>
        </p:txBody>
      </p:sp>
      <p:pic>
        <p:nvPicPr>
          <p:cNvPr id="6" name="Content Placeholder 5">
            <a:extLst>
              <a:ext uri="{FF2B5EF4-FFF2-40B4-BE49-F238E27FC236}">
                <a16:creationId xmlns:a16="http://schemas.microsoft.com/office/drawing/2014/main" id="{7D7FBF6D-1B6B-4091-9ABF-B967D33EAC3F}"/>
              </a:ext>
            </a:extLst>
          </p:cNvPr>
          <p:cNvPicPr>
            <a:picLocks noGrp="1" noChangeAspect="1"/>
          </p:cNvPicPr>
          <p:nvPr>
            <p:ph sz="half" idx="2"/>
          </p:nvPr>
        </p:nvPicPr>
        <p:blipFill>
          <a:blip r:embed="rId2"/>
          <a:stretch>
            <a:fillRect/>
          </a:stretch>
        </p:blipFill>
        <p:spPr>
          <a:xfrm>
            <a:off x="5089525" y="2402538"/>
            <a:ext cx="4184650" cy="3397537"/>
          </a:xfrm>
        </p:spPr>
      </p:pic>
      <p:pic>
        <p:nvPicPr>
          <p:cNvPr id="5" name="Picture 4" descr="A screenshot of a report&#10;&#10;Description automatically generated">
            <a:extLst>
              <a:ext uri="{FF2B5EF4-FFF2-40B4-BE49-F238E27FC236}">
                <a16:creationId xmlns:a16="http://schemas.microsoft.com/office/drawing/2014/main" id="{ECDE0182-8833-6479-B9FD-F77C36473990}"/>
              </a:ext>
            </a:extLst>
          </p:cNvPr>
          <p:cNvPicPr>
            <a:picLocks noChangeAspect="1"/>
          </p:cNvPicPr>
          <p:nvPr/>
        </p:nvPicPr>
        <p:blipFill>
          <a:blip r:embed="rId3"/>
          <a:stretch>
            <a:fillRect/>
          </a:stretch>
        </p:blipFill>
        <p:spPr>
          <a:xfrm>
            <a:off x="5089524" y="2377972"/>
            <a:ext cx="4184035" cy="3422103"/>
          </a:xfrm>
          <a:prstGeom prst="rect">
            <a:avLst/>
          </a:prstGeom>
        </p:spPr>
      </p:pic>
    </p:spTree>
    <p:extLst>
      <p:ext uri="{BB962C8B-B14F-4D97-AF65-F5344CB8AC3E}">
        <p14:creationId xmlns:p14="http://schemas.microsoft.com/office/powerpoint/2010/main" val="416711740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latin typeface="Calibri" panose="020F0502020204030204" pitchFamily="34" charset="0"/>
                <a:ea typeface="Calibri" panose="020F0502020204030204" pitchFamily="34" charset="0"/>
                <a:cs typeface="Calibri" panose="020F0502020204030204" pitchFamily="34" charset="0"/>
              </a:rPr>
              <a:t>SWOT Analysis- Strengths</a:t>
            </a:r>
            <a:br>
              <a:rPr lang="en-US" dirty="0">
                <a:solidFill>
                  <a:schemeClr val="tx1"/>
                </a:solidFill>
              </a:rPr>
            </a:br>
            <a:endParaRPr lang="en-US" dirty="0">
              <a:solidFill>
                <a:schemeClr val="tx1"/>
              </a:solidFill>
            </a:endParaRP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normAutofit/>
          </a:bodyPr>
          <a:lstStyle/>
          <a:p>
            <a:r>
              <a:rPr lang="en-US" sz="1600" dirty="0">
                <a:latin typeface="Calibri" panose="020F0502020204030204" pitchFamily="34" charset="0"/>
                <a:ea typeface="Calibri" panose="020F0502020204030204" pitchFamily="34" charset="0"/>
                <a:cs typeface="Calibri" panose="020F0502020204030204" pitchFamily="34" charset="0"/>
              </a:rPr>
              <a:t>Effective collaboration and communication among team members.</a:t>
            </a:r>
          </a:p>
          <a:p>
            <a:r>
              <a:rPr lang="en-US" sz="1600" dirty="0">
                <a:latin typeface="Calibri" panose="020F0502020204030204" pitchFamily="34" charset="0"/>
                <a:ea typeface="Calibri" panose="020F0502020204030204" pitchFamily="34" charset="0"/>
                <a:cs typeface="Calibri" panose="020F0502020204030204" pitchFamily="34" charset="0"/>
              </a:rPr>
              <a:t>Effective leadership and management by the foreman, who oversees day-to-day operations.</a:t>
            </a:r>
          </a:p>
          <a:p>
            <a:r>
              <a:rPr lang="en-US" sz="1600" dirty="0">
                <a:latin typeface="Calibri" panose="020F0502020204030204" pitchFamily="34" charset="0"/>
                <a:ea typeface="Calibri" panose="020F0502020204030204" pitchFamily="34" charset="0"/>
                <a:cs typeface="Calibri" panose="020F0502020204030204" pitchFamily="34" charset="0"/>
              </a:rPr>
              <a:t>Strategic leadership and a broad vision from the GM.</a:t>
            </a:r>
          </a:p>
          <a:p>
            <a:r>
              <a:rPr lang="en-US" sz="1600" dirty="0">
                <a:latin typeface="Calibri" panose="020F0502020204030204" pitchFamily="34" charset="0"/>
                <a:ea typeface="Calibri" panose="020F0502020204030204" pitchFamily="34" charset="0"/>
                <a:cs typeface="Calibri" panose="020F0502020204030204" pitchFamily="34" charset="0"/>
              </a:rPr>
              <a:t>A culture where employees are ready to assist their colleagues.</a:t>
            </a:r>
          </a:p>
        </p:txBody>
      </p:sp>
    </p:spTree>
    <p:extLst>
      <p:ext uri="{BB962C8B-B14F-4D97-AF65-F5344CB8AC3E}">
        <p14:creationId xmlns:p14="http://schemas.microsoft.com/office/powerpoint/2010/main" val="383922138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latin typeface="Calibri" panose="020F0502020204030204" pitchFamily="34" charset="0"/>
                <a:ea typeface="Calibri" panose="020F0502020204030204" pitchFamily="34" charset="0"/>
                <a:cs typeface="Calibri" panose="020F0502020204030204" pitchFamily="34" charset="0"/>
              </a:rPr>
              <a:t>SWOT Analysis- Weaknesses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pPr marL="0" indent="0">
              <a:buNone/>
            </a:pPr>
            <a:r>
              <a:rPr lang="en-US" sz="1600" dirty="0">
                <a:latin typeface="Calibri" panose="020F0502020204030204" pitchFamily="34" charset="0"/>
                <a:ea typeface="Calibri" panose="020F0502020204030204" pitchFamily="34" charset="0"/>
                <a:cs typeface="Calibri" panose="020F0502020204030204" pitchFamily="34" charset="0"/>
              </a:rPr>
              <a:t>Poor coordination and information sharing across different departments.</a:t>
            </a:r>
          </a:p>
          <a:p>
            <a:pPr marL="0" indent="0">
              <a:buNone/>
            </a:pPr>
            <a:r>
              <a:rPr lang="en-US" sz="1600" dirty="0">
                <a:latin typeface="Calibri" panose="020F0502020204030204" pitchFamily="34" charset="0"/>
                <a:ea typeface="Calibri" panose="020F0502020204030204" pitchFamily="34" charset="0"/>
                <a:cs typeface="Calibri" panose="020F0502020204030204" pitchFamily="34" charset="0"/>
              </a:rPr>
              <a:t>Delays in responding to customer inquiries or service requests.</a:t>
            </a:r>
          </a:p>
          <a:p>
            <a:pPr marL="0" indent="0">
              <a:buNone/>
            </a:pPr>
            <a:r>
              <a:rPr lang="en-US" sz="1600" dirty="0">
                <a:latin typeface="Calibri" panose="020F0502020204030204" pitchFamily="34" charset="0"/>
                <a:ea typeface="Calibri" panose="020F0502020204030204" pitchFamily="34" charset="0"/>
                <a:cs typeface="Calibri" panose="020F0502020204030204" pitchFamily="34" charset="0"/>
              </a:rPr>
              <a:t>Issues with the cleanliness, organization, or functionality of the shop.</a:t>
            </a:r>
          </a:p>
          <a:p>
            <a:pPr marL="0" indent="0">
              <a:buNone/>
            </a:pPr>
            <a:r>
              <a:rPr lang="en-US" sz="1600" dirty="0">
                <a:latin typeface="Calibri" panose="020F0502020204030204" pitchFamily="34" charset="0"/>
                <a:ea typeface="Calibri" panose="020F0502020204030204" pitchFamily="34" charset="0"/>
                <a:cs typeface="Calibri" panose="020F0502020204030204" pitchFamily="34" charset="0"/>
              </a:rPr>
              <a:t>Failure to adhere to established procedures/inadequate enforcement of rules.</a:t>
            </a:r>
          </a:p>
          <a:p>
            <a:pPr marL="0" indent="0">
              <a:buNone/>
            </a:pPr>
            <a:r>
              <a:rPr lang="en-US" sz="1600" dirty="0">
                <a:latin typeface="Calibri" panose="020F0502020204030204" pitchFamily="34" charset="0"/>
                <a:ea typeface="Calibri" panose="020F0502020204030204" pitchFamily="34" charset="0"/>
                <a:cs typeface="Calibri" panose="020F0502020204030204" pitchFamily="34" charset="0"/>
              </a:rPr>
              <a:t>Shortage of technicians specializing in quick, routine maintenance services.</a:t>
            </a:r>
          </a:p>
          <a:p>
            <a:pPr marL="0" indent="0">
              <a:buNone/>
            </a:pPr>
            <a:r>
              <a:rPr lang="en-US" sz="1600" dirty="0">
                <a:latin typeface="Calibri" panose="020F0502020204030204" pitchFamily="34" charset="0"/>
                <a:ea typeface="Calibri" panose="020F0502020204030204" pitchFamily="34" charset="0"/>
                <a:cs typeface="Calibri" panose="020F0502020204030204" pitchFamily="34" charset="0"/>
              </a:rPr>
              <a:t>Setting unrealistic expectations about service completion times.</a:t>
            </a:r>
          </a:p>
          <a:p>
            <a:pPr marL="0" indent="0">
              <a:buNone/>
            </a:pPr>
            <a:r>
              <a:rPr lang="en-US" sz="1600" dirty="0">
                <a:latin typeface="Calibri" panose="020F0502020204030204" pitchFamily="34" charset="0"/>
                <a:ea typeface="Calibri" panose="020F0502020204030204" pitchFamily="34" charset="0"/>
                <a:cs typeface="Calibri" panose="020F0502020204030204" pitchFamily="34" charset="0"/>
              </a:rPr>
              <a:t>Poor communication regarding the arrival of parts needed for service completion.</a:t>
            </a:r>
          </a:p>
          <a:p>
            <a:pPr marL="0" indent="0">
              <a:buNone/>
            </a:pPr>
            <a:r>
              <a:rPr lang="en-US" sz="1600" dirty="0">
                <a:latin typeface="Calibri" panose="020F0502020204030204" pitchFamily="34" charset="0"/>
                <a:ea typeface="Calibri" panose="020F0502020204030204" pitchFamily="34" charset="0"/>
                <a:cs typeface="Calibri" panose="020F0502020204030204" pitchFamily="34" charset="0"/>
              </a:rPr>
              <a:t>Frequent need to order basic parts, causing delays in routine services.</a:t>
            </a:r>
          </a:p>
          <a:p>
            <a:endParaRPr lang="en-US" dirty="0"/>
          </a:p>
        </p:txBody>
      </p:sp>
    </p:spTree>
    <p:extLst>
      <p:ext uri="{BB962C8B-B14F-4D97-AF65-F5344CB8AC3E}">
        <p14:creationId xmlns:p14="http://schemas.microsoft.com/office/powerpoint/2010/main" val="2417698126"/>
      </p:ext>
    </p:extLst>
  </p:cSld>
  <p:clrMapOvr>
    <a:masterClrMapping/>
  </p:clrMapOvr>
</p:sld>
</file>

<file path=ppt/theme/theme1.xml><?xml version="1.0" encoding="utf-8"?>
<a:theme xmlns:a="http://schemas.openxmlformats.org/drawingml/2006/main" name="Facet">
  <a:themeElements>
    <a:clrScheme name="Grayscale">
      <a:dk1>
        <a:sysClr val="windowText" lastClr="000000"/>
      </a:dk1>
      <a:lt1>
        <a:sysClr val="window" lastClr="FFFFFF"/>
      </a:lt1>
      <a:dk2>
        <a:srgbClr val="000000"/>
      </a:dk2>
      <a:lt2>
        <a:srgbClr val="F8F8F8"/>
      </a:lt2>
      <a:accent1>
        <a:srgbClr val="DDDDDD"/>
      </a:accent1>
      <a:accent2>
        <a:srgbClr val="B2B2B2"/>
      </a:accent2>
      <a:accent3>
        <a:srgbClr val="969696"/>
      </a:accent3>
      <a:accent4>
        <a:srgbClr val="808080"/>
      </a:accent4>
      <a:accent5>
        <a:srgbClr val="5F5F5F"/>
      </a:accent5>
      <a:accent6>
        <a:srgbClr val="4D4D4D"/>
      </a:accent6>
      <a:hlink>
        <a:srgbClr val="5F5F5F"/>
      </a:hlink>
      <a:folHlink>
        <a:srgbClr val="91919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CFBC31BA-B70F-4F30-BCAA-4F3011E16C4D}"/>
    </a:ext>
  </a:extLst>
</a:theme>
</file>

<file path=docProps/app.xml><?xml version="1.0" encoding="utf-8"?>
<Properties xmlns="http://schemas.openxmlformats.org/officeDocument/2006/extended-properties" xmlns:vt="http://schemas.openxmlformats.org/officeDocument/2006/docPropsVTypes">
  <Template>TM02900688[[fn=Facet]]</Template>
  <TotalTime>1235</TotalTime>
  <Words>2101</Words>
  <Application>Microsoft Office PowerPoint</Application>
  <PresentationFormat>Widescreen</PresentationFormat>
  <Paragraphs>165</Paragraphs>
  <Slides>16</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16</vt:i4>
      </vt:variant>
    </vt:vector>
  </HeadingPairs>
  <TitlesOfParts>
    <vt:vector size="22" baseType="lpstr">
      <vt:lpstr>Arial</vt:lpstr>
      <vt:lpstr>Calibri</vt:lpstr>
      <vt:lpstr>Trebuchet MS</vt:lpstr>
      <vt:lpstr>Wingdings</vt:lpstr>
      <vt:lpstr>Wingdings 3</vt:lpstr>
      <vt:lpstr>Facet</vt:lpstr>
      <vt:lpstr>NADA Service Homework </vt:lpstr>
      <vt:lpstr>   Marketing  </vt:lpstr>
      <vt:lpstr>          Analyze Cost of Labor   </vt:lpstr>
      <vt:lpstr> Expense Structure Analysis    </vt:lpstr>
      <vt:lpstr> Productivity   </vt:lpstr>
      <vt:lpstr> Facility   </vt:lpstr>
      <vt:lpstr>Repair Order Analysis</vt:lpstr>
      <vt:lpstr>SWOT Analysis- Strengths </vt:lpstr>
      <vt:lpstr>SWOT Analysis- Weaknesses</vt:lpstr>
      <vt:lpstr>SWOT Analysis- Opportunities</vt:lpstr>
      <vt:lpstr>SWOT Analysis- Threats</vt:lpstr>
      <vt:lpstr>SWOT Analysis- Objectives</vt:lpstr>
      <vt:lpstr>SWOT Analysis-Strategies </vt:lpstr>
      <vt:lpstr>SWOT Analysis-Tactics</vt:lpstr>
      <vt:lpstr>SWOT Analysis- Action Plan</vt:lpstr>
      <vt:lpstr>Homework Synopsis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NADA Service Homework</dc:title>
  <dc:creator>Hourcle, Laurent</dc:creator>
  <cp:lastModifiedBy>Mike Cicchetto</cp:lastModifiedBy>
  <cp:revision>39</cp:revision>
  <dcterms:created xsi:type="dcterms:W3CDTF">2022-12-04T13:10:55Z</dcterms:created>
  <dcterms:modified xsi:type="dcterms:W3CDTF">2024-06-22T16:15:23Z</dcterms:modified>
</cp:coreProperties>
</file>