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4" r:id="rId4"/>
    <p:sldId id="270" r:id="rId5"/>
    <p:sldId id="271" r:id="rId6"/>
    <p:sldId id="272" r:id="rId7"/>
    <p:sldId id="273" r:id="rId8"/>
    <p:sldId id="258" r:id="rId9"/>
    <p:sldId id="257" r:id="rId10"/>
    <p:sldId id="262" r:id="rId11"/>
    <p:sldId id="263" r:id="rId12"/>
    <p:sldId id="264" r:id="rId13"/>
    <p:sldId id="265" r:id="rId14"/>
    <p:sldId id="266" r:id="rId15"/>
    <p:sldId id="267" r:id="rId16"/>
    <p:sldId id="268" r:id="rId17"/>
    <p:sldId id="269"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23" d="100"/>
          <a:sy n="123" d="100"/>
        </p:scale>
        <p:origin x="114" y="15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7/16/2024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6" y="4050833"/>
            <a:ext cx="8030634" cy="1918167"/>
          </a:xfrm>
        </p:spPr>
        <p:txBody>
          <a:bodyPr>
            <a:normAutofit/>
          </a:bodyPr>
          <a:lstStyle/>
          <a:p>
            <a:pPr algn="ctr"/>
            <a:r>
              <a:rPr lang="en-US" sz="3200" dirty="0"/>
              <a:t>NADA N443 – Class 03 – Fixed Operations 2 Susquehanna CDJR </a:t>
            </a:r>
          </a:p>
          <a:p>
            <a:pPr algn="ctr"/>
            <a:r>
              <a:rPr lang="en-US" sz="3200" dirty="0"/>
              <a:t>(June 2024 Month Statement)</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Managers are not being consistent with holding their employees accountable to their roles and responsibilities. This appears to be caused from managers focusing on doing vs teaching/delegating</a:t>
            </a:r>
          </a:p>
          <a:p>
            <a:pPr lvl="1"/>
            <a:r>
              <a:rPr lang="en-US" dirty="0"/>
              <a:t>Advisors not focused on customers satisfaction as much as they need to be. Very transactional experience at times and drives average performance vs above average performance</a:t>
            </a:r>
          </a:p>
          <a:p>
            <a:pPr lvl="1"/>
            <a:r>
              <a:rPr lang="en-US" dirty="0"/>
              <a:t>Upselling process is not happening as it should and were falling short on our expected Hours per RO goal. Some techs need training and accountability along with advisors.</a:t>
            </a:r>
          </a:p>
          <a:p>
            <a:pPr lvl="1"/>
            <a:endParaRPr lang="en-US" dirty="0"/>
          </a:p>
          <a:p>
            <a:pPr lvl="1"/>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ClrTx/>
            </a:pPr>
            <a:r>
              <a:rPr lang="en-US" dirty="0"/>
              <a:t>Opportunities</a:t>
            </a:r>
          </a:p>
          <a:p>
            <a:pPr lvl="1">
              <a:buClrTx/>
            </a:pPr>
            <a:r>
              <a:rPr lang="en-US" dirty="0"/>
              <a:t>Night shift is a huge opportunity for our business to get more customers in and turned around faster. Should be a customer satisfaction driver for the service department</a:t>
            </a:r>
          </a:p>
          <a:p>
            <a:pPr lvl="1">
              <a:buClrTx/>
            </a:pPr>
            <a:r>
              <a:rPr lang="en-US" dirty="0"/>
              <a:t>Our shop is under utilized and has capacity to grow more</a:t>
            </a:r>
          </a:p>
          <a:p>
            <a:pPr lvl="1">
              <a:buClrTx/>
            </a:pPr>
            <a:r>
              <a:rPr lang="en-US" dirty="0"/>
              <a:t>Our department has the space, tools, and personnel to take care of our customers, sell and grow. </a:t>
            </a:r>
          </a:p>
          <a:p>
            <a:pPr lvl="1">
              <a:buClrTx/>
            </a:pPr>
            <a:r>
              <a:rPr lang="en-US" dirty="0"/>
              <a:t>We have more technicians than we need which is a rare thing in this business. This gives the business the opportunity to decide who is performing and who isn’t without fear of loss of production.</a:t>
            </a:r>
          </a:p>
          <a:p>
            <a:pPr lvl="1">
              <a:buClrTx/>
            </a:pPr>
            <a:r>
              <a:rPr lang="en-US" dirty="0"/>
              <a:t>Market our convenience driven benefits to more people to grow our RO traffic</a:t>
            </a:r>
          </a:p>
          <a:p>
            <a:pPr lvl="1"/>
            <a:endParaRPr lang="en-US" dirty="0"/>
          </a:p>
          <a:p>
            <a:pPr lvl="1"/>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ClrTx/>
            </a:pPr>
            <a:r>
              <a:rPr lang="en-US" dirty="0"/>
              <a:t>Threats</a:t>
            </a:r>
          </a:p>
          <a:p>
            <a:pPr lvl="1">
              <a:buClrTx/>
            </a:pPr>
            <a:r>
              <a:rPr lang="en-US" dirty="0"/>
              <a:t>Management not able to make the switch from “Doing” to “Managing”</a:t>
            </a:r>
          </a:p>
          <a:p>
            <a:pPr lvl="1">
              <a:buClrTx/>
            </a:pPr>
            <a:r>
              <a:rPr lang="en-US" dirty="0"/>
              <a:t>Management not able to allocate their time to observing and training the process</a:t>
            </a:r>
          </a:p>
          <a:p>
            <a:pPr lvl="1">
              <a:buClrTx/>
            </a:pPr>
            <a:r>
              <a:rPr lang="en-US" dirty="0"/>
              <a:t>Service Department fails at scheduling work for night shift which could result in our progress going backwards</a:t>
            </a:r>
          </a:p>
          <a:p>
            <a:pPr lvl="1">
              <a:buClrTx/>
            </a:pPr>
            <a:r>
              <a:rPr lang="en-US" dirty="0"/>
              <a:t>Mobile Service competition increases and we struggle to hold onto our competitive advantage</a:t>
            </a:r>
          </a:p>
          <a:p>
            <a:pPr lvl="1"/>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Develop and implement a night shift scheduling word track to pull work ahead and support night shift</a:t>
            </a:r>
          </a:p>
          <a:p>
            <a:pPr lvl="1"/>
            <a:r>
              <a:rPr lang="en-US" dirty="0"/>
              <a:t>Switch Advisor priorities to become more customer centric and less transactional</a:t>
            </a:r>
          </a:p>
          <a:p>
            <a:pPr lvl="1"/>
            <a:r>
              <a:rPr lang="en-US" dirty="0"/>
              <a:t>Have management hold their staff accountable to the processes set</a:t>
            </a:r>
          </a:p>
          <a:p>
            <a:pPr lvl="1"/>
            <a:r>
              <a:rPr lang="en-US" dirty="0"/>
              <a:t>Management to hold quarterly performance reviews to increase communication of expectations</a:t>
            </a:r>
          </a:p>
          <a:p>
            <a:pPr lvl="1"/>
            <a:r>
              <a:rPr lang="en-US" dirty="0"/>
              <a:t>Management to communicate daily to their team regarding news and initiatives </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ClrTx/>
            </a:pPr>
            <a:r>
              <a:rPr lang="en-US" dirty="0"/>
              <a:t>Strategies</a:t>
            </a:r>
          </a:p>
          <a:p>
            <a:pPr lvl="1">
              <a:buClrTx/>
            </a:pPr>
            <a:r>
              <a:rPr lang="en-US" dirty="0"/>
              <a:t>Change the appointment word tracks to promote having customers bring their vehicle in the day prior to their appointment</a:t>
            </a:r>
          </a:p>
          <a:p>
            <a:pPr lvl="1">
              <a:buClrTx/>
            </a:pPr>
            <a:r>
              <a:rPr lang="en-US" dirty="0"/>
              <a:t>Adjust the scheduling tool to promote more night shift appointments</a:t>
            </a:r>
          </a:p>
          <a:p>
            <a:pPr lvl="1">
              <a:buClrTx/>
            </a:pPr>
            <a:r>
              <a:rPr lang="en-US" dirty="0"/>
              <a:t>Adjust pay plan to focus more on customer experience</a:t>
            </a:r>
          </a:p>
          <a:p>
            <a:pPr lvl="1">
              <a:buClrTx/>
            </a:pPr>
            <a:r>
              <a:rPr lang="en-US" dirty="0"/>
              <a:t>Manager and director talk about daily goals and needs to ensure it’s happening</a:t>
            </a:r>
          </a:p>
          <a:p>
            <a:pPr lvl="1">
              <a:buClrTx/>
            </a:pPr>
            <a:r>
              <a:rPr lang="en-US" dirty="0"/>
              <a:t>Review priorities with management team to ensure they are focused on the correct items</a:t>
            </a:r>
          </a:p>
          <a:p>
            <a:pPr lvl="1"/>
            <a:endParaRPr lang="en-US" dirty="0"/>
          </a:p>
          <a:p>
            <a:pPr lvl="1"/>
            <a:endParaRPr lang="en-US" dirty="0"/>
          </a:p>
          <a:p>
            <a:pPr lvl="1"/>
            <a:endParaRPr lang="en-US" dirty="0"/>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ClrTx/>
            </a:pPr>
            <a:r>
              <a:rPr lang="en-US" dirty="0"/>
              <a:t>Tactics</a:t>
            </a:r>
          </a:p>
          <a:p>
            <a:pPr lvl="1">
              <a:buClrTx/>
            </a:pPr>
            <a:r>
              <a:rPr lang="en-US" dirty="0"/>
              <a:t>Setup </a:t>
            </a:r>
            <a:r>
              <a:rPr lang="en-US" dirty="0" err="1"/>
              <a:t>Wiadvisor</a:t>
            </a:r>
            <a:r>
              <a:rPr lang="en-US" dirty="0"/>
              <a:t> to restrict # of appointments per advisor</a:t>
            </a:r>
          </a:p>
          <a:p>
            <a:pPr lvl="1">
              <a:buClrTx/>
            </a:pPr>
            <a:r>
              <a:rPr lang="en-US" dirty="0"/>
              <a:t>Setup </a:t>
            </a:r>
            <a:r>
              <a:rPr lang="en-US" dirty="0" err="1"/>
              <a:t>Wiadvisor</a:t>
            </a:r>
            <a:r>
              <a:rPr lang="en-US" dirty="0"/>
              <a:t> to restrict daytime appointments. Move the appointments to afternoon drop off’s to pull work ahead for following day.</a:t>
            </a:r>
          </a:p>
          <a:p>
            <a:pPr lvl="1">
              <a:buClrTx/>
            </a:pPr>
            <a:r>
              <a:rPr lang="en-US" dirty="0"/>
              <a:t>Market Night Shift to customer base</a:t>
            </a:r>
          </a:p>
          <a:p>
            <a:pPr lvl="1">
              <a:buClrTx/>
            </a:pPr>
            <a:r>
              <a:rPr lang="en-US" dirty="0"/>
              <a:t>Speak to all Managers about performance reviews and set deadlines</a:t>
            </a:r>
          </a:p>
          <a:p>
            <a:pPr lvl="1">
              <a:buClrTx/>
            </a:pPr>
            <a:r>
              <a:rPr lang="en-US" dirty="0"/>
              <a:t>Review pay plan changes with advisors and managers </a:t>
            </a:r>
          </a:p>
          <a:p>
            <a:pPr lvl="1">
              <a:buClrTx/>
            </a:pPr>
            <a:r>
              <a:rPr lang="en-US" dirty="0"/>
              <a:t>Daily huddle &amp; email with advisors and BDC schedule: review schedule, department needs to get the team on the same page</a:t>
            </a:r>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504737850"/>
              </p:ext>
            </p:extLst>
          </p:nvPr>
        </p:nvGraphicFramePr>
        <p:xfrm>
          <a:off x="677334" y="1818625"/>
          <a:ext cx="9132492" cy="475488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81586">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81586">
                <a:tc>
                  <a:txBody>
                    <a:bodyPr/>
                    <a:lstStyle/>
                    <a:p>
                      <a:r>
                        <a:rPr lang="en-US" dirty="0"/>
                        <a:t>Restrict daily appointment volume per advisor to 12</a:t>
                      </a:r>
                    </a:p>
                  </a:txBody>
                  <a:tcPr/>
                </a:tc>
                <a:tc>
                  <a:txBody>
                    <a:bodyPr/>
                    <a:lstStyle/>
                    <a:p>
                      <a:r>
                        <a:rPr lang="en-US" dirty="0"/>
                        <a:t>Fixed Director</a:t>
                      </a:r>
                    </a:p>
                  </a:txBody>
                  <a:tcPr/>
                </a:tc>
                <a:tc>
                  <a:txBody>
                    <a:bodyPr/>
                    <a:lstStyle/>
                    <a:p>
                      <a:r>
                        <a:rPr lang="en-US" dirty="0"/>
                        <a:t>Done</a:t>
                      </a:r>
                    </a:p>
                  </a:txBody>
                  <a:tcPr/>
                </a:tc>
                <a:extLst>
                  <a:ext uri="{0D108BD9-81ED-4DB2-BD59-A6C34878D82A}">
                    <a16:rowId xmlns:a16="http://schemas.microsoft.com/office/drawing/2014/main" val="2400365483"/>
                  </a:ext>
                </a:extLst>
              </a:tr>
              <a:tr h="830837">
                <a:tc>
                  <a:txBody>
                    <a:bodyPr/>
                    <a:lstStyle/>
                    <a:p>
                      <a:r>
                        <a:rPr lang="en-US" dirty="0"/>
                        <a:t>Move check-in time slots to afternoon to promote early drop off</a:t>
                      </a:r>
                    </a:p>
                  </a:txBody>
                  <a:tcPr/>
                </a:tc>
                <a:tc>
                  <a:txBody>
                    <a:bodyPr/>
                    <a:lstStyle/>
                    <a:p>
                      <a:r>
                        <a:rPr lang="en-US" dirty="0"/>
                        <a:t>Fixed Director</a:t>
                      </a:r>
                    </a:p>
                  </a:txBody>
                  <a:tcPr/>
                </a:tc>
                <a:tc>
                  <a:txBody>
                    <a:bodyPr/>
                    <a:lstStyle/>
                    <a:p>
                      <a:r>
                        <a:rPr lang="en-US" dirty="0"/>
                        <a:t>Done</a:t>
                      </a:r>
                    </a:p>
                  </a:txBody>
                  <a:tcPr/>
                </a:tc>
                <a:extLst>
                  <a:ext uri="{0D108BD9-81ED-4DB2-BD59-A6C34878D82A}">
                    <a16:rowId xmlns:a16="http://schemas.microsoft.com/office/drawing/2014/main" val="107845787"/>
                  </a:ext>
                </a:extLst>
              </a:tr>
              <a:tr h="581586">
                <a:tc>
                  <a:txBody>
                    <a:bodyPr/>
                    <a:lstStyle/>
                    <a:p>
                      <a:r>
                        <a:rPr lang="en-US" dirty="0"/>
                        <a:t>Create marketing campaign for night shift</a:t>
                      </a:r>
                    </a:p>
                  </a:txBody>
                  <a:tcPr/>
                </a:tc>
                <a:tc>
                  <a:txBody>
                    <a:bodyPr/>
                    <a:lstStyle/>
                    <a:p>
                      <a:r>
                        <a:rPr lang="en-US" dirty="0"/>
                        <a:t>Marketing Manager</a:t>
                      </a:r>
                    </a:p>
                  </a:txBody>
                  <a:tcPr/>
                </a:tc>
                <a:tc>
                  <a:txBody>
                    <a:bodyPr/>
                    <a:lstStyle/>
                    <a:p>
                      <a:r>
                        <a:rPr lang="en-US" dirty="0"/>
                        <a:t>7/31/24</a:t>
                      </a:r>
                    </a:p>
                  </a:txBody>
                  <a:tcPr/>
                </a:tc>
                <a:extLst>
                  <a:ext uri="{0D108BD9-81ED-4DB2-BD59-A6C34878D82A}">
                    <a16:rowId xmlns:a16="http://schemas.microsoft.com/office/drawing/2014/main" val="1530126605"/>
                  </a:ext>
                </a:extLst>
              </a:tr>
              <a:tr h="581586">
                <a:tc>
                  <a:txBody>
                    <a:bodyPr/>
                    <a:lstStyle/>
                    <a:p>
                      <a:r>
                        <a:rPr lang="en-US" dirty="0"/>
                        <a:t>Set Performance Review Deadline</a:t>
                      </a:r>
                    </a:p>
                  </a:txBody>
                  <a:tcPr/>
                </a:tc>
                <a:tc>
                  <a:txBody>
                    <a:bodyPr/>
                    <a:lstStyle/>
                    <a:p>
                      <a:r>
                        <a:rPr lang="en-US" dirty="0"/>
                        <a:t>Department Managers</a:t>
                      </a:r>
                    </a:p>
                  </a:txBody>
                  <a:tcPr/>
                </a:tc>
                <a:tc>
                  <a:txBody>
                    <a:bodyPr/>
                    <a:lstStyle/>
                    <a:p>
                      <a:r>
                        <a:rPr lang="en-US" dirty="0"/>
                        <a:t>8/9/24</a:t>
                      </a:r>
                    </a:p>
                  </a:txBody>
                  <a:tcPr/>
                </a:tc>
                <a:extLst>
                  <a:ext uri="{0D108BD9-81ED-4DB2-BD59-A6C34878D82A}">
                    <a16:rowId xmlns:a16="http://schemas.microsoft.com/office/drawing/2014/main" val="1950345431"/>
                  </a:ext>
                </a:extLst>
              </a:tr>
              <a:tr h="581586">
                <a:tc>
                  <a:txBody>
                    <a:bodyPr/>
                    <a:lstStyle/>
                    <a:p>
                      <a:r>
                        <a:rPr lang="en-US" dirty="0"/>
                        <a:t>Review Pay Plan Changes with Advisors and Manager</a:t>
                      </a:r>
                    </a:p>
                  </a:txBody>
                  <a:tcPr/>
                </a:tc>
                <a:tc>
                  <a:txBody>
                    <a:bodyPr/>
                    <a:lstStyle/>
                    <a:p>
                      <a:r>
                        <a:rPr lang="en-US" dirty="0"/>
                        <a:t>Fixed Op’s Director and Service Manager</a:t>
                      </a:r>
                    </a:p>
                  </a:txBody>
                  <a:tcPr/>
                </a:tc>
                <a:tc>
                  <a:txBody>
                    <a:bodyPr/>
                    <a:lstStyle/>
                    <a:p>
                      <a:r>
                        <a:rPr lang="en-US" dirty="0"/>
                        <a:t>Done</a:t>
                      </a:r>
                    </a:p>
                  </a:txBody>
                  <a:tcPr/>
                </a:tc>
                <a:extLst>
                  <a:ext uri="{0D108BD9-81ED-4DB2-BD59-A6C34878D82A}">
                    <a16:rowId xmlns:a16="http://schemas.microsoft.com/office/drawing/2014/main" val="1960891333"/>
                  </a:ext>
                </a:extLst>
              </a:tr>
              <a:tr h="581586">
                <a:tc>
                  <a:txBody>
                    <a:bodyPr/>
                    <a:lstStyle/>
                    <a:p>
                      <a:r>
                        <a:rPr lang="en-US" dirty="0"/>
                        <a:t>Create a daily huddle with advisors and BDC</a:t>
                      </a:r>
                    </a:p>
                  </a:txBody>
                  <a:tcPr/>
                </a:tc>
                <a:tc>
                  <a:txBody>
                    <a:bodyPr/>
                    <a:lstStyle/>
                    <a:p>
                      <a:r>
                        <a:rPr lang="en-US" dirty="0"/>
                        <a:t>Service Manager</a:t>
                      </a:r>
                    </a:p>
                  </a:txBody>
                  <a:tcPr/>
                </a:tc>
                <a:tc>
                  <a:txBody>
                    <a:bodyPr/>
                    <a:lstStyle/>
                    <a:p>
                      <a:r>
                        <a:rPr lang="en-US" dirty="0"/>
                        <a:t>7/31/24</a:t>
                      </a:r>
                    </a:p>
                  </a:txBody>
                  <a:tcPr/>
                </a:tc>
                <a:extLst>
                  <a:ext uri="{0D108BD9-81ED-4DB2-BD59-A6C34878D82A}">
                    <a16:rowId xmlns:a16="http://schemas.microsoft.com/office/drawing/2014/main" val="4137224325"/>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pPr lvl="1"/>
            <a:r>
              <a:rPr lang="en-US" dirty="0"/>
              <a:t>Our facility and our current staff have the potential for more. We have the space, tools, processes and head count to be successful, but we haven't capitalized on it. Our business needs to be managed, expectations need to be met and employees need to be help to that standard. Our Proficiency is less than 100%, our Hours per RO is less than our goal of 2.3 and CXCSI scores are average. We have focused-on offerings and benefits to build customer value but haven't focused on providing that same customer centric experience during the repair process. We have to change our focus to driving customer experience. This will only be done by setting the bar, coaching the process and holding our staff accountable. We cannot fear the backlash. The pursuit of above average performance is far to important for our customers and long-term success. Going forward, training, employee accountability to drive customer experience will be our focus.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406400"/>
            <a:ext cx="8596668" cy="1320800"/>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333500"/>
            <a:ext cx="9355666" cy="5185581"/>
          </a:xfrm>
        </p:spPr>
        <p:txBody>
          <a:bodyPr>
            <a:normAutofit fontScale="92500" lnSpcReduction="20000"/>
          </a:bodyPr>
          <a:lstStyle/>
          <a:p>
            <a:pPr algn="l">
              <a:buClrTx/>
              <a:buFont typeface="Wingdings 3" panose="05040102010807070707" pitchFamily="18" charset="2"/>
              <a:buChar char=""/>
            </a:pPr>
            <a:endParaRPr lang="en-US" sz="1800" b="0" i="0" u="none" strike="noStrike" baseline="0" dirty="0">
              <a:solidFill>
                <a:schemeClr val="tx1"/>
              </a:solidFill>
              <a:latin typeface="Calibri" panose="020F0502020204030204" pitchFamily="34" charset="0"/>
            </a:endParaRPr>
          </a:p>
          <a:p>
            <a:pPr>
              <a:buClrTx/>
              <a:buFont typeface="Wingdings 3" panose="05040102010807070707" pitchFamily="18" charset="2"/>
              <a:buChar char=""/>
            </a:pPr>
            <a:r>
              <a:rPr lang="en-US" sz="1800" b="0" i="0" u="none" strike="noStrike" baseline="0" dirty="0">
                <a:solidFill>
                  <a:schemeClr val="tx1"/>
                </a:solidFill>
                <a:latin typeface="Calibri" panose="020F0502020204030204" pitchFamily="34" charset="0"/>
              </a:rPr>
              <a:t>Current practices </a:t>
            </a:r>
            <a:endParaRPr lang="en-US" b="0" i="0" u="none" strike="noStrike" baseline="0" dirty="0">
              <a:solidFill>
                <a:schemeClr val="tx1"/>
              </a:solidFill>
              <a:latin typeface="Calibri" panose="020F0502020204030204" pitchFamily="34" charset="0"/>
            </a:endParaRPr>
          </a:p>
          <a:p>
            <a:pPr lvl="2">
              <a:buClrTx/>
              <a:buFont typeface="Wingdings 3" panose="05040102010807070707" pitchFamily="18" charset="2"/>
              <a:buChar char=""/>
            </a:pPr>
            <a:r>
              <a:rPr lang="en-US" dirty="0">
                <a:solidFill>
                  <a:schemeClr val="tx1"/>
                </a:solidFill>
                <a:latin typeface="Calibri" panose="020F0502020204030204" pitchFamily="34" charset="0"/>
              </a:rPr>
              <a:t>Vendor: CF SEARCH</a:t>
            </a:r>
          </a:p>
          <a:p>
            <a:pPr lvl="3">
              <a:buClrTx/>
              <a:buFont typeface="Wingdings 3" panose="05040102010807070707" pitchFamily="18" charset="2"/>
              <a:buChar char=""/>
            </a:pPr>
            <a:r>
              <a:rPr lang="en-US" dirty="0">
                <a:solidFill>
                  <a:schemeClr val="tx1"/>
                </a:solidFill>
                <a:latin typeface="Calibri" panose="020F0502020204030204" pitchFamily="34" charset="0"/>
              </a:rPr>
              <a:t>Utilize company for SEO and Paid Search marketing on Google</a:t>
            </a:r>
          </a:p>
          <a:p>
            <a:pPr lvl="4">
              <a:buClrTx/>
              <a:buFont typeface="Wingdings 3" panose="05040102010807070707" pitchFamily="18" charset="2"/>
              <a:buChar char=""/>
            </a:pPr>
            <a:r>
              <a:rPr lang="en-US" dirty="0">
                <a:solidFill>
                  <a:schemeClr val="tx1"/>
                </a:solidFill>
                <a:latin typeface="Calibri" panose="020F0502020204030204" pitchFamily="34" charset="0"/>
              </a:rPr>
              <a:t>Summary: Vendor is used for all departments to ensure we appear on organic and paid search for local online searches. </a:t>
            </a:r>
          </a:p>
          <a:p>
            <a:pPr lvl="2">
              <a:buClrTx/>
              <a:buFont typeface="Wingdings 3" panose="05040102010807070707" pitchFamily="18" charset="2"/>
              <a:buChar char=""/>
            </a:pPr>
            <a:r>
              <a:rPr lang="en-US" b="0" i="0" u="none" strike="noStrike" baseline="0" dirty="0">
                <a:solidFill>
                  <a:schemeClr val="tx1"/>
                </a:solidFill>
                <a:latin typeface="Calibri" panose="020F0502020204030204" pitchFamily="34" charset="0"/>
              </a:rPr>
              <a:t>Vendor: Recall </a:t>
            </a:r>
            <a:r>
              <a:rPr lang="en-US" dirty="0">
                <a:solidFill>
                  <a:schemeClr val="tx1"/>
                </a:solidFill>
                <a:latin typeface="Calibri" panose="020F0502020204030204" pitchFamily="34" charset="0"/>
              </a:rPr>
              <a:t>Masters</a:t>
            </a:r>
          </a:p>
          <a:p>
            <a:pPr lvl="3">
              <a:buClrTx/>
              <a:buFont typeface="Wingdings 3" panose="05040102010807070707" pitchFamily="18" charset="2"/>
              <a:buChar char=""/>
            </a:pPr>
            <a:r>
              <a:rPr lang="en-US" b="0" i="0" u="none" strike="noStrike" baseline="0" dirty="0">
                <a:solidFill>
                  <a:schemeClr val="tx1"/>
                </a:solidFill>
                <a:latin typeface="Calibri" panose="020F0502020204030204" pitchFamily="34" charset="0"/>
              </a:rPr>
              <a:t>Utilize company for multichannel marketing efforts related to Open Recalls and </a:t>
            </a:r>
            <a:r>
              <a:rPr lang="en-US" b="0" i="0" u="none" strike="noStrike" baseline="0" dirty="0" err="1">
                <a:solidFill>
                  <a:schemeClr val="tx1"/>
                </a:solidFill>
                <a:latin typeface="Calibri" panose="020F0502020204030204" pitchFamily="34" charset="0"/>
              </a:rPr>
              <a:t>Conquesting</a:t>
            </a:r>
            <a:r>
              <a:rPr lang="en-US" b="0" i="0" u="none" strike="noStrike" baseline="0" dirty="0">
                <a:solidFill>
                  <a:schemeClr val="tx1"/>
                </a:solidFill>
                <a:latin typeface="Calibri" panose="020F0502020204030204" pitchFamily="34" charset="0"/>
              </a:rPr>
              <a:t> </a:t>
            </a:r>
            <a:r>
              <a:rPr lang="en-US" dirty="0">
                <a:solidFill>
                  <a:schemeClr val="tx1"/>
                </a:solidFill>
                <a:latin typeface="Calibri" panose="020F0502020204030204" pitchFamily="34" charset="0"/>
              </a:rPr>
              <a:t>New Customers</a:t>
            </a:r>
            <a:endParaRPr lang="en-US" b="0" i="0" u="none" strike="noStrike" baseline="0" dirty="0">
              <a:solidFill>
                <a:schemeClr val="tx1"/>
              </a:solidFill>
              <a:latin typeface="Calibri" panose="020F0502020204030204" pitchFamily="34" charset="0"/>
            </a:endParaRPr>
          </a:p>
          <a:p>
            <a:pPr lvl="4">
              <a:buClrTx/>
              <a:buFont typeface="Wingdings 3" panose="05040102010807070707" pitchFamily="18" charset="2"/>
              <a:buChar char=""/>
            </a:pPr>
            <a:r>
              <a:rPr lang="en-US" b="0" i="0" u="none" strike="noStrike" baseline="0" dirty="0">
                <a:solidFill>
                  <a:schemeClr val="tx1"/>
                </a:solidFill>
                <a:latin typeface="Calibri" panose="020F0502020204030204" pitchFamily="34" charset="0"/>
              </a:rPr>
              <a:t>Marketing Methods: Direct Mail, Email, Text, Phone Call</a:t>
            </a:r>
          </a:p>
          <a:p>
            <a:pPr lvl="4">
              <a:buClrTx/>
              <a:buFont typeface="Wingdings 3" panose="05040102010807070707" pitchFamily="18" charset="2"/>
              <a:buChar char=""/>
            </a:pPr>
            <a:r>
              <a:rPr lang="en-US" b="0" i="0" u="none" strike="noStrike" baseline="0" dirty="0">
                <a:solidFill>
                  <a:schemeClr val="tx1"/>
                </a:solidFill>
                <a:latin typeface="Calibri" panose="020F0502020204030204" pitchFamily="34" charset="0"/>
              </a:rPr>
              <a:t>Summary: Company identifies dealer branded vehicles in our market that have open recalls by using our DMS database along with purchased Polk data. Market to these consumers to drive RO traffic. Company also conquests new customers and lost customers using the same customer data mentioned</a:t>
            </a:r>
          </a:p>
          <a:p>
            <a:pPr lvl="2">
              <a:buClrTx/>
              <a:buFont typeface="Wingdings 3" panose="05040102010807070707" pitchFamily="18" charset="2"/>
              <a:buChar char=""/>
            </a:pPr>
            <a:r>
              <a:rPr lang="en-US" b="0" i="0" u="none" strike="noStrike" baseline="0" dirty="0">
                <a:solidFill>
                  <a:schemeClr val="tx1"/>
                </a:solidFill>
                <a:latin typeface="Calibri" panose="020F0502020204030204" pitchFamily="34" charset="0"/>
              </a:rPr>
              <a:t>Vendor: </a:t>
            </a:r>
            <a:r>
              <a:rPr lang="en-US" b="0" i="0" u="none" strike="noStrike" baseline="0" dirty="0" err="1">
                <a:solidFill>
                  <a:schemeClr val="tx1"/>
                </a:solidFill>
                <a:latin typeface="Calibri" panose="020F0502020204030204" pitchFamily="34" charset="0"/>
              </a:rPr>
              <a:t>CompuSpection</a:t>
            </a:r>
            <a:endParaRPr lang="en-US" b="0" i="0" u="none" strike="noStrike" baseline="0" dirty="0">
              <a:solidFill>
                <a:schemeClr val="tx1"/>
              </a:solidFill>
              <a:latin typeface="Calibri" panose="020F0502020204030204" pitchFamily="34" charset="0"/>
            </a:endParaRPr>
          </a:p>
          <a:p>
            <a:pPr lvl="3">
              <a:buClrTx/>
              <a:buFont typeface="Wingdings 3" panose="05040102010807070707" pitchFamily="18" charset="2"/>
              <a:buChar char=""/>
            </a:pPr>
            <a:r>
              <a:rPr lang="en-US" b="0" i="0" u="none" strike="noStrike" baseline="0" dirty="0">
                <a:solidFill>
                  <a:schemeClr val="tx1"/>
                </a:solidFill>
                <a:latin typeface="Calibri" panose="020F0502020204030204" pitchFamily="34" charset="0"/>
              </a:rPr>
              <a:t>Utilize the company to communicate upcoming State Inspection Needs</a:t>
            </a:r>
          </a:p>
          <a:p>
            <a:pPr lvl="4">
              <a:buClrTx/>
              <a:buFont typeface="Wingdings 3" panose="05040102010807070707" pitchFamily="18" charset="2"/>
              <a:buChar char=""/>
            </a:pPr>
            <a:r>
              <a:rPr lang="en-US" dirty="0">
                <a:solidFill>
                  <a:schemeClr val="tx1"/>
                </a:solidFill>
                <a:latin typeface="Calibri" panose="020F0502020204030204" pitchFamily="34" charset="0"/>
              </a:rPr>
              <a:t>Marketing Methods: Direct Mail</a:t>
            </a:r>
          </a:p>
          <a:p>
            <a:pPr lvl="4">
              <a:buClrTx/>
              <a:buFont typeface="Wingdings 3" panose="05040102010807070707" pitchFamily="18" charset="2"/>
              <a:buChar char=""/>
            </a:pPr>
            <a:r>
              <a:rPr lang="en-US" b="0" i="0" u="none" strike="noStrike" baseline="0" dirty="0">
                <a:solidFill>
                  <a:schemeClr val="tx1"/>
                </a:solidFill>
                <a:latin typeface="Calibri" panose="020F0502020204030204" pitchFamily="34" charset="0"/>
              </a:rPr>
              <a:t>Summary: Company pulls our State Inspection Record data to market to customers about upcoming state inspection needs</a:t>
            </a:r>
          </a:p>
          <a:p>
            <a:pPr lvl="2">
              <a:buClrTx/>
              <a:buFont typeface="Wingdings 3" panose="05040102010807070707" pitchFamily="18" charset="2"/>
              <a:buChar char=""/>
            </a:pPr>
            <a:r>
              <a:rPr lang="en-US" b="0" i="0" u="none" strike="noStrike" baseline="0" dirty="0">
                <a:solidFill>
                  <a:schemeClr val="tx1"/>
                </a:solidFill>
                <a:latin typeface="Calibri" panose="020F0502020204030204" pitchFamily="34" charset="0"/>
              </a:rPr>
              <a:t>Vendor: </a:t>
            </a:r>
            <a:r>
              <a:rPr lang="en-US" b="0" i="0" u="none" strike="noStrike" baseline="0" dirty="0" err="1">
                <a:solidFill>
                  <a:schemeClr val="tx1"/>
                </a:solidFill>
                <a:latin typeface="Calibri" panose="020F0502020204030204" pitchFamily="34" charset="0"/>
              </a:rPr>
              <a:t>RetentionPoint</a:t>
            </a:r>
            <a:endParaRPr lang="en-US" b="0" i="0" u="none" strike="noStrike" baseline="0" dirty="0">
              <a:solidFill>
                <a:schemeClr val="tx1"/>
              </a:solidFill>
              <a:latin typeface="Calibri" panose="020F0502020204030204" pitchFamily="34" charset="0"/>
            </a:endParaRPr>
          </a:p>
          <a:p>
            <a:pPr lvl="3">
              <a:buClrTx/>
              <a:buFont typeface="Wingdings 3" panose="05040102010807070707" pitchFamily="18" charset="2"/>
              <a:buChar char=""/>
            </a:pPr>
            <a:r>
              <a:rPr lang="en-US" b="0" i="0" u="none" strike="noStrike" baseline="0" dirty="0">
                <a:solidFill>
                  <a:schemeClr val="tx1"/>
                </a:solidFill>
                <a:latin typeface="Calibri" panose="020F0502020204030204" pitchFamily="34" charset="0"/>
              </a:rPr>
              <a:t>Utilize the company to retarget declined services to customers 30-60 days post recommendation</a:t>
            </a:r>
          </a:p>
          <a:p>
            <a:pPr lvl="4">
              <a:buClrTx/>
              <a:buFont typeface="Wingdings 3" panose="05040102010807070707" pitchFamily="18" charset="2"/>
              <a:buChar char=""/>
            </a:pPr>
            <a:r>
              <a:rPr lang="en-US" b="0" i="0" u="none" strike="noStrike" baseline="0" dirty="0">
                <a:solidFill>
                  <a:schemeClr val="tx1"/>
                </a:solidFill>
                <a:latin typeface="Calibri" panose="020F0502020204030204" pitchFamily="34" charset="0"/>
              </a:rPr>
              <a:t>Marketing Method: Email Campaigns</a:t>
            </a:r>
          </a:p>
          <a:p>
            <a:pPr lvl="4">
              <a:buClrTx/>
              <a:buFont typeface="Wingdings 3" panose="05040102010807070707" pitchFamily="18" charset="2"/>
              <a:buChar char=""/>
            </a:pPr>
            <a:r>
              <a:rPr lang="en-US" b="0" i="0" u="none" strike="noStrike" baseline="0" dirty="0">
                <a:solidFill>
                  <a:schemeClr val="tx1"/>
                </a:solidFill>
                <a:latin typeface="Calibri" panose="020F0502020204030204" pitchFamily="34" charset="0"/>
              </a:rPr>
              <a:t>Summary: Company is integrated with our MultiPoint Software and takes the declined service data to create automatic email campaigns that attempt to drive th</a:t>
            </a:r>
            <a:r>
              <a:rPr lang="en-US" dirty="0">
                <a:solidFill>
                  <a:schemeClr val="tx1"/>
                </a:solidFill>
                <a:latin typeface="Calibri" panose="020F0502020204030204" pitchFamily="34" charset="0"/>
              </a:rPr>
              <a:t>e customer back for the declined service(s)</a:t>
            </a:r>
            <a:endParaRPr lang="en-US"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2160589"/>
            <a:ext cx="8596668" cy="4417632"/>
          </a:xfrm>
        </p:spPr>
        <p:txBody>
          <a:bodyPr>
            <a:normAutofit/>
          </a:bodyPr>
          <a:lstStyle/>
          <a:p>
            <a:pPr>
              <a:buClrTx/>
            </a:pPr>
            <a:r>
              <a:rPr lang="en-US" sz="1800" b="0" i="0" u="none" strike="noStrike" baseline="0" dirty="0">
                <a:solidFill>
                  <a:schemeClr val="tx1"/>
                </a:solidFill>
                <a:latin typeface="Calibri" panose="020F0502020204030204" pitchFamily="34" charset="0"/>
              </a:rPr>
              <a:t>Goals for improvement </a:t>
            </a:r>
          </a:p>
          <a:p>
            <a:pPr lvl="1">
              <a:buClrTx/>
            </a:pPr>
            <a:r>
              <a:rPr lang="en-US" b="0" i="0" u="none" strike="noStrike" baseline="0" dirty="0">
                <a:solidFill>
                  <a:schemeClr val="tx1"/>
                </a:solidFill>
                <a:latin typeface="Calibri" panose="020F0502020204030204" pitchFamily="34" charset="0"/>
              </a:rPr>
              <a:t>Review Marketing Reports to determine effectiveness </a:t>
            </a:r>
          </a:p>
          <a:p>
            <a:pPr lvl="1">
              <a:buClrTx/>
            </a:pPr>
            <a:r>
              <a:rPr lang="en-US" dirty="0">
                <a:solidFill>
                  <a:schemeClr val="tx1"/>
                </a:solidFill>
                <a:latin typeface="Calibri" panose="020F0502020204030204" pitchFamily="34" charset="0"/>
              </a:rPr>
              <a:t>Utilize CRM to create targeted marketing efforts on a monthly basis to drive RO traffic</a:t>
            </a:r>
            <a:endParaRPr lang="en-US" b="0" i="0" u="none" strike="noStrike" baseline="0" dirty="0">
              <a:solidFill>
                <a:schemeClr val="tx1"/>
              </a:solidFill>
              <a:latin typeface="Calibri" panose="020F0502020204030204" pitchFamily="34" charset="0"/>
            </a:endParaRPr>
          </a:p>
          <a:p>
            <a:pPr>
              <a:buClrTx/>
            </a:pPr>
            <a:r>
              <a:rPr lang="en-US" sz="1800" b="0" i="0" u="none" strike="noStrike" baseline="0" dirty="0">
                <a:solidFill>
                  <a:schemeClr val="tx1"/>
                </a:solidFill>
                <a:latin typeface="Calibri" panose="020F0502020204030204" pitchFamily="34" charset="0"/>
              </a:rPr>
              <a:t>Plans to achieve your goals </a:t>
            </a:r>
          </a:p>
          <a:p>
            <a:pPr lvl="1">
              <a:buClrTx/>
            </a:pPr>
            <a:r>
              <a:rPr lang="en-US" dirty="0">
                <a:solidFill>
                  <a:schemeClr val="tx1"/>
                </a:solidFill>
                <a:latin typeface="Calibri" panose="020F0502020204030204" pitchFamily="34" charset="0"/>
              </a:rPr>
              <a:t>Work with marketing manager to setup monthly reporting for our current and future service marketing efforts</a:t>
            </a:r>
          </a:p>
          <a:p>
            <a:pPr lvl="1">
              <a:buClrTx/>
            </a:pPr>
            <a:r>
              <a:rPr lang="en-US" b="0" i="0" u="none" strike="noStrike" baseline="0" dirty="0">
                <a:solidFill>
                  <a:schemeClr val="tx1"/>
                </a:solidFill>
                <a:latin typeface="Calibri" panose="020F0502020204030204" pitchFamily="34" charset="0"/>
              </a:rPr>
              <a:t>Work with marketing manager and CRM trainer to learn how to pull customer data from the CRM </a:t>
            </a:r>
          </a:p>
          <a:p>
            <a:pPr lvl="2">
              <a:buClrTx/>
            </a:pPr>
            <a:r>
              <a:rPr lang="en-US" b="0" i="0" u="none" strike="noStrike" baseline="0" dirty="0">
                <a:solidFill>
                  <a:schemeClr val="tx1"/>
                </a:solidFill>
                <a:latin typeface="Calibri" panose="020F0502020204030204" pitchFamily="34" charset="0"/>
              </a:rPr>
              <a:t>Work with marketing manager to develop the creative for the marketing campaigns and the UTM’s</a:t>
            </a:r>
          </a:p>
          <a:p>
            <a:pPr>
              <a:buClrTx/>
            </a:pPr>
            <a:r>
              <a:rPr lang="en-US" sz="1800" b="0" i="0" u="none" strike="noStrike" baseline="0" dirty="0">
                <a:solidFill>
                  <a:schemeClr val="tx1"/>
                </a:solidFill>
                <a:latin typeface="Calibri" panose="020F0502020204030204" pitchFamily="34" charset="0"/>
              </a:rPr>
              <a:t>Plans to evaluate your changes </a:t>
            </a:r>
          </a:p>
          <a:p>
            <a:pPr lvl="1">
              <a:buClrTx/>
            </a:pPr>
            <a:r>
              <a:rPr lang="en-US" dirty="0">
                <a:solidFill>
                  <a:schemeClr val="tx1"/>
                </a:solidFill>
                <a:latin typeface="Calibri" panose="020F0502020204030204" pitchFamily="34" charset="0"/>
              </a:rPr>
              <a:t>Setup monthly review meetings to go compare consumer traffic and marketing metrics to determine effectiveness </a:t>
            </a:r>
            <a:endParaRPr lang="en-US"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457850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4374866"/>
          </a:xfrm>
        </p:spPr>
        <p:txBody>
          <a:bodyPr>
            <a:normAutofit fontScale="77500" lnSpcReduction="20000"/>
          </a:bodyPr>
          <a:lstStyle/>
          <a:p>
            <a:pPr algn="l">
              <a:buClrTx/>
            </a:pPr>
            <a:endParaRPr lang="en-US" sz="1800" b="0" i="0" u="none" strike="noStrike" baseline="0" dirty="0">
              <a:solidFill>
                <a:srgbClr val="000000"/>
              </a:solidFill>
              <a:latin typeface="Calibri" panose="020F0502020204030204" pitchFamily="34" charset="0"/>
            </a:endParaRPr>
          </a:p>
          <a:p>
            <a:pPr>
              <a:buClrTx/>
            </a:pPr>
            <a:r>
              <a:rPr lang="en-US" sz="1800" b="0" i="0" u="none" strike="noStrike" baseline="0" dirty="0">
                <a:solidFill>
                  <a:srgbClr val="221E1F"/>
                </a:solidFill>
                <a:latin typeface="Calibri" panose="020F0502020204030204" pitchFamily="34" charset="0"/>
              </a:rPr>
              <a:t>Current practices </a:t>
            </a:r>
          </a:p>
          <a:p>
            <a:pPr lvl="1">
              <a:buClrTx/>
            </a:pPr>
            <a:r>
              <a:rPr lang="en-US" dirty="0">
                <a:solidFill>
                  <a:srgbClr val="221E1F"/>
                </a:solidFill>
                <a:latin typeface="Calibri" panose="020F0502020204030204" pitchFamily="34" charset="0"/>
              </a:rPr>
              <a:t>Technicians are paid Flat Rate and some are Hourly Apprentices/Co-Op Students</a:t>
            </a:r>
          </a:p>
          <a:p>
            <a:pPr lvl="1">
              <a:buClrTx/>
            </a:pPr>
            <a:r>
              <a:rPr lang="en-US" b="0" i="0" u="none" strike="noStrike" baseline="0" dirty="0">
                <a:solidFill>
                  <a:srgbClr val="221E1F"/>
                </a:solidFill>
                <a:latin typeface="Calibri" panose="020F0502020204030204" pitchFamily="34" charset="0"/>
              </a:rPr>
              <a:t>We Pay 20% more for warranty repairs and we pay .2 Hours for Multi-Points</a:t>
            </a:r>
          </a:p>
          <a:p>
            <a:pPr>
              <a:buClrTx/>
            </a:pPr>
            <a:r>
              <a:rPr lang="en-US" sz="1800" b="0" i="0" u="none" strike="noStrike" baseline="0" dirty="0">
                <a:solidFill>
                  <a:srgbClr val="221E1F"/>
                </a:solidFill>
                <a:latin typeface="Calibri" panose="020F0502020204030204" pitchFamily="34" charset="0"/>
              </a:rPr>
              <a:t>Goals for improvement</a:t>
            </a:r>
          </a:p>
          <a:p>
            <a:pPr lvl="1">
              <a:buClrTx/>
            </a:pPr>
            <a:r>
              <a:rPr lang="en-US" b="0" i="0" u="none" strike="noStrike" baseline="0" dirty="0">
                <a:solidFill>
                  <a:srgbClr val="221E1F"/>
                </a:solidFill>
                <a:latin typeface="Calibri" panose="020F0502020204030204" pitchFamily="34" charset="0"/>
              </a:rPr>
              <a:t>Reduce Unapplied to Sub 2k/Month </a:t>
            </a:r>
          </a:p>
          <a:p>
            <a:pPr>
              <a:buClrTx/>
            </a:pPr>
            <a:r>
              <a:rPr lang="en-US" sz="1800" b="0" i="0" u="none" strike="noStrike" baseline="0" dirty="0">
                <a:solidFill>
                  <a:srgbClr val="221E1F"/>
                </a:solidFill>
                <a:latin typeface="Calibri" panose="020F0502020204030204" pitchFamily="34" charset="0"/>
              </a:rPr>
              <a:t>Plans to achieve your goals</a:t>
            </a:r>
          </a:p>
          <a:p>
            <a:pPr lvl="1">
              <a:buClrTx/>
            </a:pPr>
            <a:r>
              <a:rPr lang="en-US" b="0" i="0" u="none" strike="noStrike" baseline="0" dirty="0">
                <a:solidFill>
                  <a:srgbClr val="221E1F"/>
                </a:solidFill>
                <a:latin typeface="Calibri" panose="020F0502020204030204" pitchFamily="34" charset="0"/>
              </a:rPr>
              <a:t>Reduce Hourly Employee Head Count</a:t>
            </a:r>
          </a:p>
          <a:p>
            <a:pPr lvl="1">
              <a:buClrTx/>
            </a:pPr>
            <a:r>
              <a:rPr lang="en-US" b="0" i="0" u="none" strike="noStrike" baseline="0" dirty="0">
                <a:solidFill>
                  <a:srgbClr val="221E1F"/>
                </a:solidFill>
                <a:latin typeface="Calibri" panose="020F0502020204030204" pitchFamily="34" charset="0"/>
              </a:rPr>
              <a:t>Increase distribution of work to </a:t>
            </a:r>
            <a:r>
              <a:rPr lang="en-US" dirty="0">
                <a:solidFill>
                  <a:srgbClr val="221E1F"/>
                </a:solidFill>
                <a:latin typeface="Calibri" panose="020F0502020204030204" pitchFamily="34" charset="0"/>
              </a:rPr>
              <a:t>remaining Hourly Apprentices and set minimum bars of performance</a:t>
            </a:r>
            <a:endParaRPr lang="en-US" b="0" i="0" u="none" strike="noStrike" baseline="0" dirty="0">
              <a:solidFill>
                <a:srgbClr val="221E1F"/>
              </a:solidFill>
              <a:latin typeface="Calibri" panose="020F0502020204030204" pitchFamily="34" charset="0"/>
            </a:endParaRPr>
          </a:p>
          <a:p>
            <a:pPr>
              <a:buClrTx/>
            </a:pPr>
            <a:r>
              <a:rPr lang="en-US" sz="1800" b="0" i="0" u="none" strike="noStrike" baseline="0" dirty="0">
                <a:solidFill>
                  <a:srgbClr val="221E1F"/>
                </a:solidFill>
                <a:latin typeface="Calibri" panose="020F0502020204030204" pitchFamily="34" charset="0"/>
              </a:rPr>
              <a:t>Plans to evaluate your changes </a:t>
            </a:r>
          </a:p>
          <a:p>
            <a:pPr lvl="1">
              <a:buClrTx/>
            </a:pPr>
            <a:r>
              <a:rPr lang="en-US" dirty="0">
                <a:solidFill>
                  <a:srgbClr val="221E1F"/>
                </a:solidFill>
                <a:latin typeface="Calibri" panose="020F0502020204030204" pitchFamily="34" charset="0"/>
              </a:rPr>
              <a:t>Monitor unapplied bi-weekly during payroll</a:t>
            </a:r>
          </a:p>
          <a:p>
            <a:pPr lvl="1">
              <a:buClrTx/>
            </a:pPr>
            <a:r>
              <a:rPr lang="en-US" b="0" i="0" u="none" strike="noStrike" baseline="0" dirty="0">
                <a:solidFill>
                  <a:srgbClr val="221E1F"/>
                </a:solidFill>
                <a:latin typeface="Calibri" panose="020F0502020204030204" pitchFamily="34" charset="0"/>
              </a:rPr>
              <a:t>Review apprentice individual productivity and efficiency metrics</a:t>
            </a:r>
          </a:p>
          <a:p>
            <a:pPr lvl="1">
              <a:buClrTx/>
            </a:pPr>
            <a:r>
              <a:rPr lang="en-US" b="0" i="0" u="none" strike="noStrike" baseline="0" dirty="0">
                <a:solidFill>
                  <a:srgbClr val="221E1F"/>
                </a:solidFill>
                <a:latin typeface="Calibri" panose="020F0502020204030204" pitchFamily="34" charset="0"/>
              </a:rPr>
              <a:t>Spot check dispatcher is loading apprentice with work</a:t>
            </a:r>
          </a:p>
          <a:p>
            <a:pPr>
              <a:buClrTx/>
            </a:pPr>
            <a:endParaRPr lang="en-US" dirty="0"/>
          </a:p>
        </p:txBody>
      </p:sp>
      <p:sp>
        <p:nvSpPr>
          <p:cNvPr id="8" name="Content Placeholder 7">
            <a:extLst>
              <a:ext uri="{FF2B5EF4-FFF2-40B4-BE49-F238E27FC236}">
                <a16:creationId xmlns:a16="http://schemas.microsoft.com/office/drawing/2014/main" id="{28358345-E708-4AEE-8B79-46EC283717E6}"/>
              </a:ext>
            </a:extLst>
          </p:cNvPr>
          <p:cNvSpPr>
            <a:spLocks noGrp="1"/>
          </p:cNvSpPr>
          <p:nvPr>
            <p:ph sz="quarter" idx="4"/>
          </p:nvPr>
        </p:nvSpPr>
        <p:spPr/>
        <p:txBody>
          <a:bodyPr>
            <a:normAutofit fontScale="77500" lnSpcReduction="20000"/>
          </a:bodyPr>
          <a:lstStyle/>
          <a:p>
            <a:endParaRPr lang="en-US"/>
          </a:p>
        </p:txBody>
      </p:sp>
      <p:pic>
        <p:nvPicPr>
          <p:cNvPr id="12" name="Picture 11">
            <a:extLst>
              <a:ext uri="{FF2B5EF4-FFF2-40B4-BE49-F238E27FC236}">
                <a16:creationId xmlns:a16="http://schemas.microsoft.com/office/drawing/2014/main" id="{22DADF61-10A2-CC85-D4F5-38DAF42862F9}"/>
              </a:ext>
            </a:extLst>
          </p:cNvPr>
          <p:cNvPicPr>
            <a:picLocks noChangeAspect="1"/>
          </p:cNvPicPr>
          <p:nvPr/>
        </p:nvPicPr>
        <p:blipFill>
          <a:blip r:embed="rId2"/>
          <a:stretch>
            <a:fillRect/>
          </a:stretch>
        </p:blipFill>
        <p:spPr>
          <a:xfrm>
            <a:off x="4975668" y="2601348"/>
            <a:ext cx="6392581" cy="3213475"/>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40940" y="1725684"/>
            <a:ext cx="4184035" cy="4675116"/>
          </a:xfrm>
        </p:spPr>
        <p:txBody>
          <a:bodyPr>
            <a:normAutofit fontScale="55000" lnSpcReduction="20000"/>
          </a:bodyPr>
          <a:lstStyle/>
          <a:p>
            <a:pPr algn="l">
              <a:buClrTx/>
            </a:pPr>
            <a:endParaRPr lang="en-US" sz="1800" b="0" i="0" u="none" strike="noStrike" baseline="0" dirty="0">
              <a:solidFill>
                <a:srgbClr val="000000"/>
              </a:solidFill>
              <a:latin typeface="Calibri" panose="020F0502020204030204" pitchFamily="34" charset="0"/>
            </a:endParaRPr>
          </a:p>
          <a:p>
            <a:pPr>
              <a:buClrTx/>
            </a:pPr>
            <a:r>
              <a:rPr lang="en-US" sz="1800" b="0" i="0" u="none" strike="noStrike" baseline="0" dirty="0">
                <a:solidFill>
                  <a:srgbClr val="221E1F"/>
                </a:solidFill>
                <a:latin typeface="Calibri" panose="020F0502020204030204" pitchFamily="34" charset="0"/>
              </a:rPr>
              <a:t>Current practices</a:t>
            </a:r>
          </a:p>
          <a:p>
            <a:pPr lvl="1">
              <a:buClrTx/>
            </a:pPr>
            <a:r>
              <a:rPr lang="en-US" dirty="0">
                <a:solidFill>
                  <a:srgbClr val="221E1F"/>
                </a:solidFill>
                <a:latin typeface="Calibri" panose="020F0502020204030204" pitchFamily="34" charset="0"/>
              </a:rPr>
              <a:t>Month measured was a weaker gross month due to PTO/Training</a:t>
            </a:r>
          </a:p>
          <a:p>
            <a:pPr lvl="1">
              <a:buClrTx/>
            </a:pPr>
            <a:r>
              <a:rPr lang="en-US" b="0" i="0" u="none" strike="noStrike" baseline="0" dirty="0">
                <a:solidFill>
                  <a:srgbClr val="221E1F"/>
                </a:solidFill>
                <a:latin typeface="Calibri" panose="020F0502020204030204" pitchFamily="34" charset="0"/>
              </a:rPr>
              <a:t>Exp</a:t>
            </a:r>
            <a:r>
              <a:rPr lang="en-US" dirty="0">
                <a:solidFill>
                  <a:srgbClr val="221E1F"/>
                </a:solidFill>
                <a:latin typeface="Calibri" panose="020F0502020204030204" pitchFamily="34" charset="0"/>
              </a:rPr>
              <a:t>ense Structure works at 230K Gross which our production team can produce consistently</a:t>
            </a:r>
            <a:r>
              <a:rPr lang="en-US" b="0" i="0" u="none" strike="noStrike" baseline="0" dirty="0">
                <a:solidFill>
                  <a:srgbClr val="221E1F"/>
                </a:solidFill>
                <a:latin typeface="Calibri" panose="020F0502020204030204" pitchFamily="34" charset="0"/>
              </a:rPr>
              <a:t> </a:t>
            </a:r>
          </a:p>
          <a:p>
            <a:pPr lvl="1">
              <a:buClrTx/>
            </a:pPr>
            <a:r>
              <a:rPr lang="en-US" b="0" i="0" u="none" strike="noStrike" baseline="0" dirty="0">
                <a:solidFill>
                  <a:srgbClr val="221E1F"/>
                </a:solidFill>
                <a:latin typeface="Calibri" panose="020F0502020204030204" pitchFamily="34" charset="0"/>
              </a:rPr>
              <a:t>Business runs a day and night shift which has been challenging to schedule properly for, causing unapplied and lack of production</a:t>
            </a:r>
          </a:p>
          <a:p>
            <a:pPr>
              <a:buClrTx/>
            </a:pPr>
            <a:r>
              <a:rPr lang="en-US" sz="1800" b="0" i="0" u="none" strike="noStrike" baseline="0" dirty="0">
                <a:solidFill>
                  <a:srgbClr val="221E1F"/>
                </a:solidFill>
                <a:latin typeface="Calibri" panose="020F0502020204030204" pitchFamily="34" charset="0"/>
              </a:rPr>
              <a:t>Goals for improvement </a:t>
            </a:r>
          </a:p>
          <a:p>
            <a:pPr lvl="1">
              <a:buClrTx/>
            </a:pPr>
            <a:r>
              <a:rPr lang="en-US" dirty="0">
                <a:solidFill>
                  <a:srgbClr val="221E1F"/>
                </a:solidFill>
                <a:latin typeface="Calibri" panose="020F0502020204030204" pitchFamily="34" charset="0"/>
              </a:rPr>
              <a:t>Improve appointment scheduling process to shop load our night shift to improve unapplied and overall production</a:t>
            </a:r>
          </a:p>
          <a:p>
            <a:pPr lvl="1">
              <a:buClrTx/>
            </a:pPr>
            <a:r>
              <a:rPr lang="en-US" b="0" i="0" u="none" strike="noStrike" baseline="0" dirty="0">
                <a:solidFill>
                  <a:srgbClr val="221E1F"/>
                </a:solidFill>
                <a:latin typeface="Calibri" panose="020F0502020204030204" pitchFamily="34" charset="0"/>
              </a:rPr>
              <a:t>Reduce policy expense</a:t>
            </a:r>
            <a:r>
              <a:rPr lang="en-US" dirty="0">
                <a:solidFill>
                  <a:srgbClr val="221E1F"/>
                </a:solidFill>
                <a:latin typeface="Calibri" panose="020F0502020204030204" pitchFamily="34" charset="0"/>
              </a:rPr>
              <a:t> to improve selling expense by 8K per month avg!</a:t>
            </a:r>
            <a:endParaRPr lang="en-US" b="0" i="0" u="none" strike="noStrike" baseline="0" dirty="0">
              <a:solidFill>
                <a:srgbClr val="221E1F"/>
              </a:solidFill>
              <a:latin typeface="Calibri" panose="020F0502020204030204" pitchFamily="34" charset="0"/>
            </a:endParaRPr>
          </a:p>
          <a:p>
            <a:pPr>
              <a:buClrTx/>
            </a:pPr>
            <a:r>
              <a:rPr lang="en-US" sz="1800" b="0" i="0" u="none" strike="noStrike" baseline="0" dirty="0">
                <a:solidFill>
                  <a:srgbClr val="221E1F"/>
                </a:solidFill>
                <a:latin typeface="Calibri" panose="020F0502020204030204" pitchFamily="34" charset="0"/>
              </a:rPr>
              <a:t>Plans to achieve your goals </a:t>
            </a:r>
          </a:p>
          <a:p>
            <a:pPr lvl="1">
              <a:buClrTx/>
            </a:pPr>
            <a:r>
              <a:rPr lang="en-US" b="0" i="0" u="none" strike="noStrike" baseline="0" dirty="0">
                <a:solidFill>
                  <a:srgbClr val="221E1F"/>
                </a:solidFill>
                <a:latin typeface="Calibri" panose="020F0502020204030204" pitchFamily="34" charset="0"/>
              </a:rPr>
              <a:t>Scheduling: Re-write appointment process/word tracks to guide customers to dropping their vehicle off the night prior to their appointment to give night shift more work availability</a:t>
            </a:r>
          </a:p>
          <a:p>
            <a:pPr lvl="1">
              <a:buClrTx/>
            </a:pPr>
            <a:r>
              <a:rPr lang="en-US" b="0" i="0" u="none" strike="noStrike" baseline="0" dirty="0">
                <a:solidFill>
                  <a:srgbClr val="221E1F"/>
                </a:solidFill>
                <a:latin typeface="Calibri" panose="020F0502020204030204" pitchFamily="34" charset="0"/>
              </a:rPr>
              <a:t>Policy Expense: Manager and Director need to hold employees accountable for their controllable mistakes, perform write-ups and take serious action to curb this controllable expense. </a:t>
            </a:r>
          </a:p>
          <a:p>
            <a:pPr>
              <a:buClrTx/>
            </a:pPr>
            <a:r>
              <a:rPr lang="en-US" sz="1800" b="0" i="0" u="none" strike="noStrike" baseline="0" dirty="0">
                <a:solidFill>
                  <a:srgbClr val="221E1F"/>
                </a:solidFill>
                <a:latin typeface="Calibri" panose="020F0502020204030204" pitchFamily="34" charset="0"/>
              </a:rPr>
              <a:t>Plans to evaluate your changes</a:t>
            </a:r>
          </a:p>
          <a:p>
            <a:pPr lvl="1">
              <a:buClrTx/>
            </a:pPr>
            <a:r>
              <a:rPr lang="en-US" dirty="0">
                <a:solidFill>
                  <a:srgbClr val="221E1F"/>
                </a:solidFill>
                <a:latin typeface="Calibri" panose="020F0502020204030204" pitchFamily="34" charset="0"/>
              </a:rPr>
              <a:t>Monitor night shift production and productivity each day to ensure service dept is effectively scheduling for night shift</a:t>
            </a:r>
          </a:p>
          <a:p>
            <a:pPr lvl="1">
              <a:buClrTx/>
            </a:pPr>
            <a:r>
              <a:rPr lang="en-US" b="0" i="0" u="none" strike="noStrike" baseline="0" dirty="0">
                <a:solidFill>
                  <a:srgbClr val="221E1F"/>
                </a:solidFill>
                <a:latin typeface="Calibri" panose="020F0502020204030204" pitchFamily="34" charset="0"/>
              </a:rPr>
              <a:t>Review </a:t>
            </a:r>
            <a:r>
              <a:rPr lang="en-US" dirty="0">
                <a:solidFill>
                  <a:srgbClr val="221E1F"/>
                </a:solidFill>
                <a:latin typeface="Calibri" panose="020F0502020204030204" pitchFamily="34" charset="0"/>
              </a:rPr>
              <a:t>policy expense individually with service manager weekly to ensure were reviewing and taking action to curb future expense</a:t>
            </a:r>
            <a:endParaRPr lang="en-US" b="0" i="0" u="none" strike="noStrike" baseline="0" dirty="0">
              <a:solidFill>
                <a:srgbClr val="221E1F"/>
              </a:solidFill>
              <a:latin typeface="Calibri" panose="020F0502020204030204" pitchFamily="34" charset="0"/>
            </a:endParaRPr>
          </a:p>
          <a:p>
            <a:pPr lvl="1">
              <a:buClrTx/>
            </a:pPr>
            <a:endParaRPr lang="en-US" b="0" i="0" u="none" strike="noStrike" baseline="0" dirty="0">
              <a:solidFill>
                <a:srgbClr val="221E1F"/>
              </a:solidFill>
              <a:latin typeface="Calibri" panose="020F0502020204030204" pitchFamily="34" charset="0"/>
            </a:endParaRPr>
          </a:p>
          <a:p>
            <a:pPr>
              <a:buClrTx/>
            </a:pPr>
            <a:endParaRPr lang="en-US" dirty="0"/>
          </a:p>
        </p:txBody>
      </p:sp>
      <p:sp>
        <p:nvSpPr>
          <p:cNvPr id="5" name="Content Placeholder 4">
            <a:extLst>
              <a:ext uri="{FF2B5EF4-FFF2-40B4-BE49-F238E27FC236}">
                <a16:creationId xmlns:a16="http://schemas.microsoft.com/office/drawing/2014/main" id="{1AC88332-D0F8-8453-FD31-6E37A7C72F83}"/>
              </a:ext>
            </a:extLst>
          </p:cNvPr>
          <p:cNvSpPr>
            <a:spLocks noGrp="1"/>
          </p:cNvSpPr>
          <p:nvPr>
            <p:ph sz="half" idx="2"/>
          </p:nvPr>
        </p:nvSpPr>
        <p:spPr/>
        <p:txBody>
          <a:bodyPr>
            <a:normAutofit fontScale="55000" lnSpcReduction="20000"/>
          </a:bodyPr>
          <a:lstStyle/>
          <a:p>
            <a:endParaRPr lang="en-US" dirty="0"/>
          </a:p>
        </p:txBody>
      </p:sp>
      <p:pic>
        <p:nvPicPr>
          <p:cNvPr id="8" name="Picture 7">
            <a:extLst>
              <a:ext uri="{FF2B5EF4-FFF2-40B4-BE49-F238E27FC236}">
                <a16:creationId xmlns:a16="http://schemas.microsoft.com/office/drawing/2014/main" id="{286D1D2F-7206-CA91-0D47-D8C2804ECB57}"/>
              </a:ext>
            </a:extLst>
          </p:cNvPr>
          <p:cNvPicPr>
            <a:picLocks noChangeAspect="1"/>
          </p:cNvPicPr>
          <p:nvPr/>
        </p:nvPicPr>
        <p:blipFill>
          <a:blip r:embed="rId2"/>
          <a:stretch>
            <a:fillRect/>
          </a:stretch>
        </p:blipFill>
        <p:spPr>
          <a:xfrm>
            <a:off x="5089970" y="2000595"/>
            <a:ext cx="4717304" cy="3478357"/>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31841" y="1231900"/>
            <a:ext cx="4184035" cy="5435600"/>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pPr>
              <a:buClrTx/>
            </a:pPr>
            <a:r>
              <a:rPr lang="en-US" sz="1800" b="0" i="0" u="none" strike="noStrike" baseline="0" dirty="0">
                <a:solidFill>
                  <a:srgbClr val="221E1F"/>
                </a:solidFill>
                <a:latin typeface="Calibri" panose="020F0502020204030204" pitchFamily="34" charset="0"/>
              </a:rPr>
              <a:t>Current practices</a:t>
            </a:r>
          </a:p>
          <a:p>
            <a:pPr lvl="1">
              <a:buClrTx/>
            </a:pPr>
            <a:r>
              <a:rPr lang="en-US" b="0" i="0" u="none" strike="noStrike" baseline="0" dirty="0">
                <a:solidFill>
                  <a:srgbClr val="221E1F"/>
                </a:solidFill>
                <a:latin typeface="Calibri" panose="020F0502020204030204" pitchFamily="34" charset="0"/>
              </a:rPr>
              <a:t>Dispatcher is informed to fill Flat-Rate Techs with work first before hourly techs</a:t>
            </a:r>
          </a:p>
          <a:p>
            <a:pPr lvl="1">
              <a:buClrTx/>
            </a:pPr>
            <a:r>
              <a:rPr lang="en-US" dirty="0">
                <a:solidFill>
                  <a:srgbClr val="221E1F"/>
                </a:solidFill>
                <a:latin typeface="Calibri" panose="020F0502020204030204" pitchFamily="34" charset="0"/>
              </a:rPr>
              <a:t>Mobile Service productivity is challenging because they have to prospect for work along with just performing work </a:t>
            </a:r>
            <a:endParaRPr lang="en-US" b="0" i="0" u="none" strike="noStrike" baseline="0" dirty="0">
              <a:solidFill>
                <a:srgbClr val="221E1F"/>
              </a:solidFill>
              <a:latin typeface="Calibri" panose="020F0502020204030204" pitchFamily="34" charset="0"/>
            </a:endParaRPr>
          </a:p>
          <a:p>
            <a:pPr>
              <a:buClrTx/>
            </a:pPr>
            <a:r>
              <a:rPr lang="en-US" sz="1800" b="0" i="0" u="none" strike="noStrike" baseline="0" dirty="0">
                <a:solidFill>
                  <a:srgbClr val="221E1F"/>
                </a:solidFill>
                <a:latin typeface="Calibri" panose="020F0502020204030204" pitchFamily="34" charset="0"/>
              </a:rPr>
              <a:t>Goals for improvement</a:t>
            </a:r>
          </a:p>
          <a:p>
            <a:pPr lvl="1">
              <a:buClrTx/>
            </a:pPr>
            <a:r>
              <a:rPr lang="en-US" dirty="0">
                <a:solidFill>
                  <a:srgbClr val="221E1F"/>
                </a:solidFill>
                <a:latin typeface="Calibri" panose="020F0502020204030204" pitchFamily="34" charset="0"/>
              </a:rPr>
              <a:t>Align clock hours closer to consumer demand to increase our overall proficiency</a:t>
            </a:r>
          </a:p>
          <a:p>
            <a:pPr lvl="1">
              <a:buClrTx/>
            </a:pPr>
            <a:r>
              <a:rPr lang="en-US" b="0" i="0" u="none" strike="noStrike" baseline="0" dirty="0">
                <a:solidFill>
                  <a:srgbClr val="221E1F"/>
                </a:solidFill>
                <a:latin typeface="Calibri" panose="020F0502020204030204" pitchFamily="34" charset="0"/>
              </a:rPr>
              <a:t>Increase mobile service </a:t>
            </a:r>
            <a:r>
              <a:rPr lang="en-US" dirty="0">
                <a:solidFill>
                  <a:srgbClr val="221E1F"/>
                </a:solidFill>
                <a:latin typeface="Calibri" panose="020F0502020204030204" pitchFamily="34" charset="0"/>
              </a:rPr>
              <a:t>efficiencies to drive higher proficiency</a:t>
            </a:r>
            <a:endParaRPr lang="en-US" b="0" i="0" u="none" strike="noStrike" baseline="0" dirty="0">
              <a:solidFill>
                <a:srgbClr val="221E1F"/>
              </a:solidFill>
              <a:latin typeface="Calibri" panose="020F0502020204030204" pitchFamily="34" charset="0"/>
            </a:endParaRPr>
          </a:p>
          <a:p>
            <a:pPr>
              <a:buClrTx/>
            </a:pPr>
            <a:r>
              <a:rPr lang="en-US" sz="1800" b="0" i="0" u="none" strike="noStrike" baseline="0" dirty="0">
                <a:solidFill>
                  <a:srgbClr val="221E1F"/>
                </a:solidFill>
                <a:latin typeface="Calibri" panose="020F0502020204030204" pitchFamily="34" charset="0"/>
              </a:rPr>
              <a:t>Plans to achieve your goals </a:t>
            </a:r>
          </a:p>
          <a:p>
            <a:pPr lvl="1">
              <a:buClrTx/>
            </a:pPr>
            <a:r>
              <a:rPr lang="en-US" b="0" i="0" u="none" strike="noStrike" baseline="0" dirty="0">
                <a:solidFill>
                  <a:srgbClr val="221E1F"/>
                </a:solidFill>
                <a:latin typeface="Calibri" panose="020F0502020204030204" pitchFamily="34" charset="0"/>
              </a:rPr>
              <a:t>Dept available clock hours is larger than the amount of deman</a:t>
            </a:r>
            <a:r>
              <a:rPr lang="en-US" dirty="0">
                <a:solidFill>
                  <a:srgbClr val="221E1F"/>
                </a:solidFill>
                <a:latin typeface="Calibri" panose="020F0502020204030204" pitchFamily="34" charset="0"/>
              </a:rPr>
              <a:t>d we have. Reduce inefficient/non productive head count to align to our consumer demand</a:t>
            </a:r>
          </a:p>
          <a:p>
            <a:pPr lvl="1">
              <a:buClrTx/>
            </a:pPr>
            <a:r>
              <a:rPr lang="en-US" b="0" i="0" u="none" strike="noStrike" baseline="0" dirty="0">
                <a:solidFill>
                  <a:srgbClr val="221E1F"/>
                </a:solidFill>
                <a:latin typeface="Calibri" panose="020F0502020204030204" pitchFamily="34" charset="0"/>
              </a:rPr>
              <a:t>Move prospecting of work to administrative personnel and align prospecting operations to 2 techs:1 prospector</a:t>
            </a:r>
          </a:p>
          <a:p>
            <a:pPr>
              <a:buClrTx/>
            </a:pPr>
            <a:r>
              <a:rPr lang="en-US" sz="1800" b="0" i="0" u="none" strike="noStrike" baseline="0" dirty="0">
                <a:solidFill>
                  <a:srgbClr val="221E1F"/>
                </a:solidFill>
                <a:latin typeface="Calibri" panose="020F0502020204030204" pitchFamily="34" charset="0"/>
              </a:rPr>
              <a:t>Plans to evaluate your changes </a:t>
            </a:r>
          </a:p>
          <a:p>
            <a:pPr lvl="1">
              <a:buClrTx/>
            </a:pPr>
            <a:r>
              <a:rPr lang="en-US" b="0" i="0" u="none" strike="noStrike" baseline="0" dirty="0">
                <a:solidFill>
                  <a:srgbClr val="221E1F"/>
                </a:solidFill>
                <a:latin typeface="Calibri" panose="020F0502020204030204" pitchFamily="34" charset="0"/>
              </a:rPr>
              <a:t>Review Mobile Service </a:t>
            </a:r>
            <a:r>
              <a:rPr lang="en-US" dirty="0">
                <a:solidFill>
                  <a:srgbClr val="221E1F"/>
                </a:solidFill>
                <a:latin typeface="Calibri" panose="020F0502020204030204" pitchFamily="34" charset="0"/>
              </a:rPr>
              <a:t>GP% monthly along with Individual Mobile Tech Daily Production Averages</a:t>
            </a:r>
          </a:p>
          <a:p>
            <a:pPr lvl="1">
              <a:buClrTx/>
            </a:pPr>
            <a:r>
              <a:rPr lang="en-US" b="0" i="0" u="none" strike="noStrike" baseline="0" dirty="0">
                <a:solidFill>
                  <a:srgbClr val="221E1F"/>
                </a:solidFill>
                <a:latin typeface="Calibri" panose="020F0502020204030204" pitchFamily="34" charset="0"/>
              </a:rPr>
              <a:t>Perform this proficiency calculation monthly to track progress towards 100%+</a:t>
            </a:r>
          </a:p>
          <a:p>
            <a:endParaRPr lang="en-US" dirty="0"/>
          </a:p>
        </p:txBody>
      </p:sp>
      <p:sp>
        <p:nvSpPr>
          <p:cNvPr id="5" name="Content Placeholder 4">
            <a:extLst>
              <a:ext uri="{FF2B5EF4-FFF2-40B4-BE49-F238E27FC236}">
                <a16:creationId xmlns:a16="http://schemas.microsoft.com/office/drawing/2014/main" id="{A8F4C471-871B-61EA-8CC7-578998B749F6}"/>
              </a:ext>
            </a:extLst>
          </p:cNvPr>
          <p:cNvSpPr>
            <a:spLocks noGrp="1"/>
          </p:cNvSpPr>
          <p:nvPr>
            <p:ph sz="half" idx="2"/>
          </p:nvPr>
        </p:nvSpPr>
        <p:spPr/>
        <p:txBody>
          <a:bodyPr>
            <a:normAutofit fontScale="77500" lnSpcReduction="20000"/>
          </a:bodyPr>
          <a:lstStyle/>
          <a:p>
            <a:endParaRPr lang="en-US"/>
          </a:p>
        </p:txBody>
      </p:sp>
      <p:pic>
        <p:nvPicPr>
          <p:cNvPr id="8" name="Picture 7">
            <a:extLst>
              <a:ext uri="{FF2B5EF4-FFF2-40B4-BE49-F238E27FC236}">
                <a16:creationId xmlns:a16="http://schemas.microsoft.com/office/drawing/2014/main" id="{C206EDE1-434F-AA4F-35E4-CAEE4AFF5BDD}"/>
              </a:ext>
            </a:extLst>
          </p:cNvPr>
          <p:cNvPicPr>
            <a:picLocks noChangeAspect="1"/>
          </p:cNvPicPr>
          <p:nvPr/>
        </p:nvPicPr>
        <p:blipFill>
          <a:blip r:embed="rId2"/>
          <a:stretch>
            <a:fillRect/>
          </a:stretch>
        </p:blipFill>
        <p:spPr>
          <a:xfrm>
            <a:off x="4975668" y="1612669"/>
            <a:ext cx="5859540" cy="4353098"/>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495300"/>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721761" y="1054100"/>
            <a:ext cx="4184035" cy="5600700"/>
          </a:xfrm>
        </p:spPr>
        <p:txBody>
          <a:bodyPr>
            <a:normAutofit fontScale="77500" lnSpcReduction="20000"/>
          </a:bodyPr>
          <a:lstStyle/>
          <a:p>
            <a:pPr algn="l">
              <a:buClrTx/>
            </a:pPr>
            <a:endParaRPr lang="en-US" sz="1800" b="0" i="0" u="none" strike="noStrike" baseline="0" dirty="0">
              <a:solidFill>
                <a:srgbClr val="000000"/>
              </a:solidFill>
              <a:latin typeface="Calibri" panose="020F0502020204030204" pitchFamily="34" charset="0"/>
            </a:endParaRPr>
          </a:p>
          <a:p>
            <a:pPr>
              <a:buClrTx/>
            </a:pPr>
            <a:r>
              <a:rPr lang="en-US" sz="1800" b="0" i="0" u="none" strike="noStrike" baseline="0" dirty="0">
                <a:solidFill>
                  <a:srgbClr val="221E1F"/>
                </a:solidFill>
                <a:latin typeface="Calibri" panose="020F0502020204030204" pitchFamily="34" charset="0"/>
              </a:rPr>
              <a:t>Current practices </a:t>
            </a:r>
          </a:p>
          <a:p>
            <a:pPr lvl="1">
              <a:buClrTx/>
            </a:pPr>
            <a:r>
              <a:rPr lang="en-US" dirty="0">
                <a:solidFill>
                  <a:srgbClr val="221E1F"/>
                </a:solidFill>
                <a:latin typeface="Calibri" panose="020F0502020204030204" pitchFamily="34" charset="0"/>
              </a:rPr>
              <a:t>Dept runs two shifts Day and Night Shift until 4AM</a:t>
            </a:r>
            <a:endParaRPr lang="en-US" b="0" i="0" u="none" strike="noStrike" baseline="0" dirty="0">
              <a:solidFill>
                <a:srgbClr val="221E1F"/>
              </a:solidFill>
              <a:latin typeface="Calibri" panose="020F0502020204030204" pitchFamily="34" charset="0"/>
            </a:endParaRPr>
          </a:p>
          <a:p>
            <a:pPr lvl="1">
              <a:buClrTx/>
            </a:pPr>
            <a:r>
              <a:rPr lang="en-US" b="0" i="0" u="none" strike="noStrike" baseline="0" dirty="0">
                <a:solidFill>
                  <a:srgbClr val="221E1F"/>
                </a:solidFill>
                <a:latin typeface="Calibri" panose="020F0502020204030204" pitchFamily="34" charset="0"/>
              </a:rPr>
              <a:t>Facility is much larger than consumer demand currently and is under utilized</a:t>
            </a:r>
          </a:p>
          <a:p>
            <a:pPr>
              <a:buClrTx/>
            </a:pPr>
            <a:r>
              <a:rPr lang="en-US" sz="1800" b="0" i="0" u="none" strike="noStrike" baseline="0" dirty="0">
                <a:solidFill>
                  <a:srgbClr val="221E1F"/>
                </a:solidFill>
                <a:latin typeface="Calibri" panose="020F0502020204030204" pitchFamily="34" charset="0"/>
              </a:rPr>
              <a:t>Goals for improvement</a:t>
            </a:r>
          </a:p>
          <a:p>
            <a:pPr lvl="1">
              <a:buClrTx/>
            </a:pPr>
            <a:r>
              <a:rPr lang="en-US" dirty="0">
                <a:solidFill>
                  <a:srgbClr val="221E1F"/>
                </a:solidFill>
                <a:latin typeface="Calibri" panose="020F0502020204030204" pitchFamily="34" charset="0"/>
              </a:rPr>
              <a:t>Market Night Shift to current and new customer base to drive increased traffic</a:t>
            </a:r>
          </a:p>
          <a:p>
            <a:pPr lvl="1">
              <a:buClrTx/>
            </a:pPr>
            <a:r>
              <a:rPr lang="en-US" b="0" i="0" u="none" strike="noStrike" baseline="0" dirty="0">
                <a:solidFill>
                  <a:srgbClr val="221E1F"/>
                </a:solidFill>
                <a:latin typeface="Calibri" panose="020F0502020204030204" pitchFamily="34" charset="0"/>
              </a:rPr>
              <a:t>Increase Upselling to maximize Dollars Per RO</a:t>
            </a:r>
          </a:p>
          <a:p>
            <a:pPr>
              <a:buClrTx/>
            </a:pPr>
            <a:r>
              <a:rPr lang="en-US" sz="1800" b="0" i="0" u="none" strike="noStrike" baseline="0" dirty="0">
                <a:solidFill>
                  <a:srgbClr val="221E1F"/>
                </a:solidFill>
                <a:latin typeface="Calibri" panose="020F0502020204030204" pitchFamily="34" charset="0"/>
              </a:rPr>
              <a:t>Plans to achieve your goals </a:t>
            </a:r>
          </a:p>
          <a:p>
            <a:pPr lvl="1">
              <a:buClrTx/>
            </a:pPr>
            <a:r>
              <a:rPr lang="en-US" b="0" i="0" u="none" strike="noStrike" baseline="0" dirty="0">
                <a:solidFill>
                  <a:srgbClr val="221E1F"/>
                </a:solidFill>
                <a:latin typeface="Calibri" panose="020F0502020204030204" pitchFamily="34" charset="0"/>
              </a:rPr>
              <a:t>Work with Marketing Manager and Vendors to communicate night shift availability</a:t>
            </a:r>
          </a:p>
          <a:p>
            <a:pPr lvl="1">
              <a:buClrTx/>
            </a:pPr>
            <a:r>
              <a:rPr lang="en-US" b="0" i="0" u="none" strike="noStrike" baseline="0" dirty="0">
                <a:solidFill>
                  <a:srgbClr val="221E1F"/>
                </a:solidFill>
                <a:latin typeface="Calibri" panose="020F0502020204030204" pitchFamily="34" charset="0"/>
              </a:rPr>
              <a:t>Increase Advertising to drive additional customer traffic</a:t>
            </a:r>
          </a:p>
          <a:p>
            <a:pPr lvl="1">
              <a:buClrTx/>
            </a:pPr>
            <a:r>
              <a:rPr lang="en-US" dirty="0">
                <a:solidFill>
                  <a:srgbClr val="221E1F"/>
                </a:solidFill>
                <a:latin typeface="Calibri" panose="020F0502020204030204" pitchFamily="34" charset="0"/>
              </a:rPr>
              <a:t>Get involved in the upselling process to coach/train deficient areas and drive performance. </a:t>
            </a:r>
            <a:endParaRPr lang="en-US" b="0" i="0" u="none" strike="noStrike" baseline="0" dirty="0">
              <a:solidFill>
                <a:srgbClr val="221E1F"/>
              </a:solidFill>
              <a:latin typeface="Calibri" panose="020F0502020204030204" pitchFamily="34" charset="0"/>
            </a:endParaRPr>
          </a:p>
          <a:p>
            <a:pPr>
              <a:buClrTx/>
            </a:pPr>
            <a:r>
              <a:rPr lang="en-US" sz="1800" b="0" i="0" u="none" strike="noStrike" baseline="0" dirty="0">
                <a:solidFill>
                  <a:srgbClr val="221E1F"/>
                </a:solidFill>
                <a:latin typeface="Calibri" panose="020F0502020204030204" pitchFamily="34" charset="0"/>
              </a:rPr>
              <a:t>Plans to evaluate your changes </a:t>
            </a:r>
          </a:p>
          <a:p>
            <a:pPr lvl="1">
              <a:buClrTx/>
            </a:pPr>
            <a:r>
              <a:rPr lang="en-US" dirty="0">
                <a:solidFill>
                  <a:srgbClr val="221E1F"/>
                </a:solidFill>
                <a:latin typeface="Calibri" panose="020F0502020204030204" pitchFamily="34" charset="0"/>
              </a:rPr>
              <a:t>Review marketing effort metrics monthly with marketing manager and adjust based on effectiveness</a:t>
            </a:r>
          </a:p>
          <a:p>
            <a:pPr lvl="1">
              <a:buClrTx/>
            </a:pPr>
            <a:r>
              <a:rPr lang="en-US" b="0" i="0" u="none" strike="noStrike" baseline="0" dirty="0">
                <a:solidFill>
                  <a:srgbClr val="221E1F"/>
                </a:solidFill>
                <a:latin typeface="Calibri" panose="020F0502020204030204" pitchFamily="34" charset="0"/>
              </a:rPr>
              <a:t>Monitor C</a:t>
            </a:r>
            <a:r>
              <a:rPr lang="en-US" dirty="0">
                <a:solidFill>
                  <a:srgbClr val="221E1F"/>
                </a:solidFill>
                <a:latin typeface="Calibri" panose="020F0502020204030204" pitchFamily="34" charset="0"/>
              </a:rPr>
              <a:t>P Hours/RO per advisor and tech to determine who is performing</a:t>
            </a:r>
          </a:p>
          <a:p>
            <a:pPr lvl="1">
              <a:buClrTx/>
            </a:pPr>
            <a:r>
              <a:rPr lang="en-US" b="0" i="0" u="none" strike="noStrike" baseline="0" dirty="0">
                <a:solidFill>
                  <a:srgbClr val="221E1F"/>
                </a:solidFill>
                <a:latin typeface="Calibri" panose="020F0502020204030204" pitchFamily="34" charset="0"/>
              </a:rPr>
              <a:t>Monitor Dept CP Hours/RO to determine if coaching efforts are working</a:t>
            </a:r>
          </a:p>
          <a:p>
            <a:endParaRPr lang="en-US" dirty="0"/>
          </a:p>
        </p:txBody>
      </p:sp>
      <p:sp>
        <p:nvSpPr>
          <p:cNvPr id="5" name="Content Placeholder 4">
            <a:extLst>
              <a:ext uri="{FF2B5EF4-FFF2-40B4-BE49-F238E27FC236}">
                <a16:creationId xmlns:a16="http://schemas.microsoft.com/office/drawing/2014/main" id="{1AFA1E87-85CC-8C65-D77A-2ADA39036201}"/>
              </a:ext>
            </a:extLst>
          </p:cNvPr>
          <p:cNvSpPr>
            <a:spLocks noGrp="1"/>
          </p:cNvSpPr>
          <p:nvPr>
            <p:ph sz="half" idx="2"/>
          </p:nvPr>
        </p:nvSpPr>
        <p:spPr/>
        <p:txBody>
          <a:bodyPr>
            <a:normAutofit fontScale="77500" lnSpcReduction="20000"/>
          </a:bodyPr>
          <a:lstStyle/>
          <a:p>
            <a:endParaRPr lang="en-US"/>
          </a:p>
        </p:txBody>
      </p:sp>
      <p:pic>
        <p:nvPicPr>
          <p:cNvPr id="8" name="Picture 7">
            <a:extLst>
              <a:ext uri="{FF2B5EF4-FFF2-40B4-BE49-F238E27FC236}">
                <a16:creationId xmlns:a16="http://schemas.microsoft.com/office/drawing/2014/main" id="{4C1F8C3E-C44B-107F-EFD3-0C42B18FA910}"/>
              </a:ext>
            </a:extLst>
          </p:cNvPr>
          <p:cNvPicPr>
            <a:picLocks noChangeAspect="1"/>
          </p:cNvPicPr>
          <p:nvPr/>
        </p:nvPicPr>
        <p:blipFill>
          <a:blip r:embed="rId2"/>
          <a:stretch>
            <a:fillRect/>
          </a:stretch>
        </p:blipFill>
        <p:spPr>
          <a:xfrm>
            <a:off x="5229718" y="1451955"/>
            <a:ext cx="4374253" cy="4957487"/>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lnSpcReduction="10000"/>
          </a:bodyPr>
          <a:lstStyle/>
          <a:p>
            <a:pPr>
              <a:buClrTx/>
            </a:pPr>
            <a:r>
              <a:rPr lang="en-US" dirty="0"/>
              <a:t>Review W/ Service Manager</a:t>
            </a:r>
          </a:p>
          <a:p>
            <a:pPr lvl="1">
              <a:buClrTx/>
            </a:pPr>
            <a:r>
              <a:rPr lang="en-US" dirty="0"/>
              <a:t>Competitive ELR driving down Total ELR significantly. Represent 33% of our total CP</a:t>
            </a:r>
          </a:p>
          <a:p>
            <a:pPr lvl="1">
              <a:buClrTx/>
            </a:pPr>
            <a:r>
              <a:rPr lang="en-US" dirty="0"/>
              <a:t>Tech COS - % Of GP is meeting NADA guide</a:t>
            </a:r>
          </a:p>
          <a:p>
            <a:pPr lvl="1">
              <a:buClrTx/>
            </a:pPr>
            <a:r>
              <a:rPr lang="en-US" dirty="0"/>
              <a:t>AVG Hours Per RO:2.00 hours </a:t>
            </a:r>
          </a:p>
          <a:p>
            <a:pPr lvl="2">
              <a:buClrTx/>
            </a:pPr>
            <a:r>
              <a:rPr lang="en-US" dirty="0"/>
              <a:t>Still short of 2.2-2.3 hour goal and we need to review our MPI/Sales process</a:t>
            </a:r>
          </a:p>
          <a:p>
            <a:pPr lvl="1">
              <a:buClrTx/>
            </a:pPr>
            <a:r>
              <a:rPr lang="en-US" dirty="0"/>
              <a:t>Majority of our vehicles coming in are aging which could indicate a cliff of customer drop off in the next year or so. Customer retention must be our focus until new vehicle sales volumes recover. </a:t>
            </a:r>
          </a:p>
        </p:txBody>
      </p:sp>
      <p:sp>
        <p:nvSpPr>
          <p:cNvPr id="5" name="Content Placeholder 4">
            <a:extLst>
              <a:ext uri="{FF2B5EF4-FFF2-40B4-BE49-F238E27FC236}">
                <a16:creationId xmlns:a16="http://schemas.microsoft.com/office/drawing/2014/main" id="{387589C0-F4EB-B44F-9D50-F3CFA9BEE3EF}"/>
              </a:ext>
            </a:extLst>
          </p:cNvPr>
          <p:cNvSpPr>
            <a:spLocks noGrp="1"/>
          </p:cNvSpPr>
          <p:nvPr>
            <p:ph sz="half" idx="2"/>
          </p:nvPr>
        </p:nvSpPr>
        <p:spPr/>
        <p:txBody>
          <a:bodyPr>
            <a:normAutofit fontScale="92500" lnSpcReduction="10000"/>
          </a:bodyPr>
          <a:lstStyle/>
          <a:p>
            <a:endParaRPr lang="en-US"/>
          </a:p>
        </p:txBody>
      </p:sp>
      <p:pic>
        <p:nvPicPr>
          <p:cNvPr id="8" name="Picture 7">
            <a:extLst>
              <a:ext uri="{FF2B5EF4-FFF2-40B4-BE49-F238E27FC236}">
                <a16:creationId xmlns:a16="http://schemas.microsoft.com/office/drawing/2014/main" id="{5738AEE0-3361-C7DF-F29C-30FACFD0E1CA}"/>
              </a:ext>
            </a:extLst>
          </p:cNvPr>
          <p:cNvPicPr>
            <a:picLocks noChangeAspect="1"/>
          </p:cNvPicPr>
          <p:nvPr/>
        </p:nvPicPr>
        <p:blipFill>
          <a:blip r:embed="rId2"/>
          <a:stretch>
            <a:fillRect/>
          </a:stretch>
        </p:blipFill>
        <p:spPr>
          <a:xfrm>
            <a:off x="5027865" y="1579417"/>
            <a:ext cx="5655405" cy="4397433"/>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ClrTx/>
            </a:pPr>
            <a:r>
              <a:rPr lang="en-US" dirty="0"/>
              <a:t>Strengths</a:t>
            </a:r>
          </a:p>
          <a:p>
            <a:pPr lvl="1">
              <a:buClrTx/>
            </a:pPr>
            <a:r>
              <a:rPr lang="en-US" dirty="0"/>
              <a:t>Large Fleet Clientele that consistently need repair work each day</a:t>
            </a:r>
          </a:p>
          <a:p>
            <a:pPr lvl="1">
              <a:buClrTx/>
            </a:pPr>
            <a:r>
              <a:rPr lang="en-US" dirty="0"/>
              <a:t>Our Convenience Driven offerings help with long term retention of customers as evident in our RO study</a:t>
            </a:r>
          </a:p>
          <a:p>
            <a:pPr lvl="2">
              <a:buClrTx/>
            </a:pPr>
            <a:r>
              <a:rPr lang="en-US" dirty="0"/>
              <a:t>Mobile Service, Pick-up/Delivery, Express Lane, Loaner Cars, Night Shift</a:t>
            </a:r>
          </a:p>
          <a:p>
            <a:pPr lvl="1">
              <a:buClrTx/>
            </a:pPr>
            <a:r>
              <a:rPr lang="en-US" dirty="0"/>
              <a:t>Mobile Service assist’s the service departments cost by sharing staff. This cost share has allowed us to add/retain more personnel that we normally wouldn’t be able too</a:t>
            </a:r>
          </a:p>
          <a:p>
            <a:pPr lvl="1">
              <a:buClrTx/>
            </a:pPr>
            <a:r>
              <a:rPr lang="en-US" dirty="0"/>
              <a:t>Amazing team of people that have been in their roles for over a year. Their experience has driven additional performance and efficiencies. </a:t>
            </a:r>
          </a:p>
        </p:txBody>
      </p:sp>
    </p:spTree>
    <p:extLst>
      <p:ext uri="{BB962C8B-B14F-4D97-AF65-F5344CB8AC3E}">
        <p14:creationId xmlns:p14="http://schemas.microsoft.com/office/powerpoint/2010/main" val="3839221384"/>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1791</TotalTime>
  <Words>1833</Words>
  <Application>Microsoft Office PowerPoint</Application>
  <PresentationFormat>Widescreen</PresentationFormat>
  <Paragraphs>180</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Trebuchet MS</vt:lpstr>
      <vt:lpstr>Wingdings 3</vt:lpstr>
      <vt:lpstr>Facet</vt:lpstr>
      <vt:lpstr>NADA Service Homework </vt:lpstr>
      <vt:lpstr>   Marketing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Ryan Sokoloff</cp:lastModifiedBy>
  <cp:revision>18</cp:revision>
  <dcterms:created xsi:type="dcterms:W3CDTF">2022-12-04T13:10:55Z</dcterms:created>
  <dcterms:modified xsi:type="dcterms:W3CDTF">2024-07-16T20:39:57Z</dcterms:modified>
</cp:coreProperties>
</file>