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68" r:id="rId4"/>
  </p:sldMasterIdLst>
  <p:sldIdLst>
    <p:sldId id="256" r:id="rId5"/>
    <p:sldId id="259" r:id="rId6"/>
    <p:sldId id="270" r:id="rId7"/>
    <p:sldId id="271" r:id="rId8"/>
    <p:sldId id="272" r:id="rId9"/>
    <p:sldId id="273" r:id="rId10"/>
    <p:sldId id="258" r:id="rId11"/>
    <p:sldId id="257" r:id="rId12"/>
    <p:sldId id="262" r:id="rId13"/>
    <p:sldId id="263" r:id="rId14"/>
    <p:sldId id="264" r:id="rId15"/>
    <p:sldId id="265" r:id="rId16"/>
    <p:sldId id="266" r:id="rId17"/>
    <p:sldId id="267" r:id="rId18"/>
    <p:sldId id="268" r:id="rId19"/>
    <p:sldId id="269" r:id="rId2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0E1345F-6570-8258-99DD-FBC6F220AB4D}" v="13" dt="2024-07-16T20:14:41.40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111" d="100"/>
          <a:sy n="111" d="100"/>
        </p:scale>
        <p:origin x="594"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Droplets-HD-Title-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ctrTitle"/>
          </p:nvPr>
        </p:nvSpPr>
        <p:spPr>
          <a:xfrm>
            <a:off x="1751012" y="1300785"/>
            <a:ext cx="8689976" cy="2509213"/>
          </a:xfrm>
        </p:spPr>
        <p:txBody>
          <a:bodyPr anchor="b">
            <a:normAutofit/>
          </a:bodyPr>
          <a:lstStyle>
            <a:lvl1pPr algn="ctr">
              <a:defRPr sz="4800"/>
            </a:lvl1pPr>
          </a:lstStyle>
          <a:p>
            <a:r>
              <a:rPr lang="en-US"/>
              <a:t>Click to edit Master title style</a:t>
            </a:r>
            <a:endParaRPr lang="en-US" dirty="0"/>
          </a:p>
        </p:txBody>
      </p:sp>
      <p:sp>
        <p:nvSpPr>
          <p:cNvPr id="3" name="Subtitle 2"/>
          <p:cNvSpPr>
            <a:spLocks noGrp="1"/>
          </p:cNvSpPr>
          <p:nvPr>
            <p:ph type="subTitle" idx="1"/>
          </p:nvPr>
        </p:nvSpPr>
        <p:spPr>
          <a:xfrm>
            <a:off x="1751012" y="3886200"/>
            <a:ext cx="8689976" cy="1371599"/>
          </a:xfrm>
        </p:spPr>
        <p:txBody>
          <a:bodyPr>
            <a:normAutofit/>
          </a:bodyPr>
          <a:lstStyle>
            <a:lvl1pPr marL="0" indent="0" algn="ctr">
              <a:buNone/>
              <a:defRPr sz="22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7/16/2024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0074814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94" y="4289374"/>
            <a:ext cx="10364432" cy="81161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84744" y="698261"/>
            <a:ext cx="9822532" cy="3214136"/>
          </a:xfrm>
          <a:prstGeom prst="roundRect">
            <a:avLst>
              <a:gd name="adj" fmla="val 4944"/>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3774" y="5108728"/>
            <a:ext cx="10364452" cy="682472"/>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7/16/2024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238392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599"/>
            <a:ext cx="10364452" cy="3427245"/>
          </a:xfrm>
        </p:spPr>
        <p:txBody>
          <a:bodyPr anchor="ctr"/>
          <a:lstStyle>
            <a:lvl1pPr algn="ct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75" y="4204821"/>
            <a:ext cx="10364452" cy="1586380"/>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7/16/2024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4805634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1446212" y="609600"/>
            <a:ext cx="9302752" cy="2992904"/>
          </a:xfrm>
        </p:spPr>
        <p:txBody>
          <a:bodyPr anchor="ctr"/>
          <a:lstStyle>
            <a:lvl1pPr>
              <a:defRPr sz="3200"/>
            </a:lvl1pPr>
          </a:lstStyle>
          <a:p>
            <a:r>
              <a:rPr lang="en-US"/>
              <a:t>Click to edit Master title style</a:t>
            </a:r>
            <a:endParaRPr lang="en-US" dirty="0"/>
          </a:p>
        </p:txBody>
      </p:sp>
      <p:sp>
        <p:nvSpPr>
          <p:cNvPr id="12" name="Text Placeholder 3"/>
          <p:cNvSpPr>
            <a:spLocks noGrp="1"/>
          </p:cNvSpPr>
          <p:nvPr>
            <p:ph type="body" sz="half" idx="13"/>
          </p:nvPr>
        </p:nvSpPr>
        <p:spPr>
          <a:xfrm>
            <a:off x="1720644" y="3610032"/>
            <a:ext cx="8752299" cy="59478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4" name="Text Placeholder 3"/>
          <p:cNvSpPr>
            <a:spLocks noGrp="1"/>
          </p:cNvSpPr>
          <p:nvPr>
            <p:ph type="body" sz="half" idx="2"/>
          </p:nvPr>
        </p:nvSpPr>
        <p:spPr>
          <a:xfrm>
            <a:off x="913774" y="4372796"/>
            <a:ext cx="10364452" cy="1421053"/>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7/16/2024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
        <p:nvSpPr>
          <p:cNvPr id="13" name="TextBox 12"/>
          <p:cNvSpPr txBox="1"/>
          <p:nvPr/>
        </p:nvSpPr>
        <p:spPr>
          <a:xfrm>
            <a:off x="1001488" y="75416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4" name="TextBox 13"/>
          <p:cNvSpPr txBox="1"/>
          <p:nvPr/>
        </p:nvSpPr>
        <p:spPr>
          <a:xfrm>
            <a:off x="10557558" y="299357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367585914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2138721"/>
            <a:ext cx="10364452" cy="2511835"/>
          </a:xfrm>
        </p:spPr>
        <p:txBody>
          <a:bodyPr anchor="b"/>
          <a:lstStyle>
            <a:lvl1pPr algn="ct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75" y="4662335"/>
            <a:ext cx="10364452"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7/16/2024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42311768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pic>
        <p:nvPicPr>
          <p:cNvPr id="13" name="Picture 1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5" name="Title 1"/>
          <p:cNvSpPr>
            <a:spLocks noGrp="1"/>
          </p:cNvSpPr>
          <p:nvPr>
            <p:ph type="title"/>
          </p:nvPr>
        </p:nvSpPr>
        <p:spPr>
          <a:xfrm>
            <a:off x="913774" y="609600"/>
            <a:ext cx="10364452" cy="1605094"/>
          </a:xfrm>
        </p:spPr>
        <p:txBody>
          <a:bodyPr/>
          <a:lstStyle/>
          <a:p>
            <a:r>
              <a:rPr lang="en-US"/>
              <a:t>Click to edit Master title style</a:t>
            </a:r>
            <a:endParaRPr lang="en-US" dirty="0"/>
          </a:p>
        </p:txBody>
      </p:sp>
      <p:sp>
        <p:nvSpPr>
          <p:cNvPr id="7" name="Text Placeholder 2"/>
          <p:cNvSpPr>
            <a:spLocks noGrp="1"/>
          </p:cNvSpPr>
          <p:nvPr>
            <p:ph type="body" idx="1"/>
          </p:nvPr>
        </p:nvSpPr>
        <p:spPr>
          <a:xfrm>
            <a:off x="913774" y="2367093"/>
            <a:ext cx="3298976"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Text Placeholder 3"/>
          <p:cNvSpPr>
            <a:spLocks noGrp="1"/>
          </p:cNvSpPr>
          <p:nvPr>
            <p:ph type="body" sz="half" idx="15"/>
          </p:nvPr>
        </p:nvSpPr>
        <p:spPr>
          <a:xfrm>
            <a:off x="913774" y="2943355"/>
            <a:ext cx="3298976"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4"/>
          <p:cNvSpPr>
            <a:spLocks noGrp="1"/>
          </p:cNvSpPr>
          <p:nvPr>
            <p:ph type="body" sz="quarter" idx="3"/>
          </p:nvPr>
        </p:nvSpPr>
        <p:spPr>
          <a:xfrm>
            <a:off x="4452389" y="2367093"/>
            <a:ext cx="3291521"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Text Placeholder 3"/>
          <p:cNvSpPr>
            <a:spLocks noGrp="1"/>
          </p:cNvSpPr>
          <p:nvPr>
            <p:ph type="body" sz="half" idx="16"/>
          </p:nvPr>
        </p:nvSpPr>
        <p:spPr>
          <a:xfrm>
            <a:off x="4441348" y="2943355"/>
            <a:ext cx="3303351"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Text Placeholder 4"/>
          <p:cNvSpPr>
            <a:spLocks noGrp="1"/>
          </p:cNvSpPr>
          <p:nvPr>
            <p:ph type="body" sz="quarter" idx="13"/>
          </p:nvPr>
        </p:nvSpPr>
        <p:spPr>
          <a:xfrm>
            <a:off x="7973298" y="2367093"/>
            <a:ext cx="3304928"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Text Placeholder 3"/>
          <p:cNvSpPr>
            <a:spLocks noGrp="1"/>
          </p:cNvSpPr>
          <p:nvPr>
            <p:ph type="body" sz="half" idx="17"/>
          </p:nvPr>
        </p:nvSpPr>
        <p:spPr>
          <a:xfrm>
            <a:off x="7973298" y="2943355"/>
            <a:ext cx="3304928"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B61BEF0D-F0BB-DE4B-95CE-6DB70DBA9567}" type="datetimeFigureOut">
              <a:rPr lang="en-US" smtClean="0"/>
              <a:pPr/>
              <a:t>7/16/2024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16831393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pic>
        <p:nvPicPr>
          <p:cNvPr id="16" name="Picture 15"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0" name="Title 1"/>
          <p:cNvSpPr>
            <a:spLocks noGrp="1"/>
          </p:cNvSpPr>
          <p:nvPr>
            <p:ph type="title"/>
          </p:nvPr>
        </p:nvSpPr>
        <p:spPr>
          <a:xfrm>
            <a:off x="913774" y="610772"/>
            <a:ext cx="10364452" cy="1603922"/>
          </a:xfrm>
        </p:spPr>
        <p:txBody>
          <a:bodyPr/>
          <a:lstStyle/>
          <a:p>
            <a:r>
              <a:rPr lang="en-US"/>
              <a:t>Click to edit Master title style</a:t>
            </a:r>
            <a:endParaRPr lang="en-US" dirty="0"/>
          </a:p>
        </p:txBody>
      </p:sp>
      <p:sp>
        <p:nvSpPr>
          <p:cNvPr id="19" name="Text Placeholder 2"/>
          <p:cNvSpPr>
            <a:spLocks noGrp="1"/>
          </p:cNvSpPr>
          <p:nvPr>
            <p:ph type="body" idx="1"/>
          </p:nvPr>
        </p:nvSpPr>
        <p:spPr>
          <a:xfrm>
            <a:off x="913774" y="4204820"/>
            <a:ext cx="3296409"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Picture Placeholder 2"/>
          <p:cNvSpPr>
            <a:spLocks noGrp="1" noChangeAspect="1"/>
          </p:cNvSpPr>
          <p:nvPr>
            <p:ph type="pic" idx="15"/>
          </p:nvPr>
        </p:nvSpPr>
        <p:spPr>
          <a:xfrm>
            <a:off x="913774" y="2367093"/>
            <a:ext cx="3296409" cy="1524000"/>
          </a:xfrm>
          <a:prstGeom prst="roundRect">
            <a:avLst>
              <a:gd name="adj" fmla="val 9363"/>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1" name="Text Placeholder 3"/>
          <p:cNvSpPr>
            <a:spLocks noGrp="1"/>
          </p:cNvSpPr>
          <p:nvPr>
            <p:ph type="body" sz="half" idx="18"/>
          </p:nvPr>
        </p:nvSpPr>
        <p:spPr>
          <a:xfrm>
            <a:off x="913774" y="4781082"/>
            <a:ext cx="3296409" cy="101011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2" name="Text Placeholder 4"/>
          <p:cNvSpPr>
            <a:spLocks noGrp="1"/>
          </p:cNvSpPr>
          <p:nvPr>
            <p:ph type="body" sz="quarter" idx="3"/>
          </p:nvPr>
        </p:nvSpPr>
        <p:spPr>
          <a:xfrm>
            <a:off x="4442759" y="4204820"/>
            <a:ext cx="3301828"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3" name="Picture Placeholder 2"/>
          <p:cNvSpPr>
            <a:spLocks noGrp="1" noChangeAspect="1"/>
          </p:cNvSpPr>
          <p:nvPr>
            <p:ph type="pic" idx="21"/>
          </p:nvPr>
        </p:nvSpPr>
        <p:spPr>
          <a:xfrm>
            <a:off x="4441348" y="2367093"/>
            <a:ext cx="3303352" cy="1524000"/>
          </a:xfrm>
          <a:prstGeom prst="roundRect">
            <a:avLst>
              <a:gd name="adj" fmla="val 8841"/>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19"/>
          </p:nvPr>
        </p:nvSpPr>
        <p:spPr>
          <a:xfrm>
            <a:off x="4441348" y="4781080"/>
            <a:ext cx="3303352" cy="1010119"/>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5" name="Text Placeholder 4"/>
          <p:cNvSpPr>
            <a:spLocks noGrp="1"/>
          </p:cNvSpPr>
          <p:nvPr>
            <p:ph type="body" sz="quarter" idx="13"/>
          </p:nvPr>
        </p:nvSpPr>
        <p:spPr>
          <a:xfrm>
            <a:off x="7973298" y="4204820"/>
            <a:ext cx="3300681"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6" name="Picture Placeholder 2"/>
          <p:cNvSpPr>
            <a:spLocks noGrp="1" noChangeAspect="1"/>
          </p:cNvSpPr>
          <p:nvPr>
            <p:ph type="pic" idx="22"/>
          </p:nvPr>
        </p:nvSpPr>
        <p:spPr>
          <a:xfrm>
            <a:off x="7973298" y="2367093"/>
            <a:ext cx="3304928" cy="1524000"/>
          </a:xfrm>
          <a:prstGeom prst="roundRect">
            <a:avLst>
              <a:gd name="adj" fmla="val 8841"/>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7" name="Text Placeholder 3"/>
          <p:cNvSpPr>
            <a:spLocks noGrp="1"/>
          </p:cNvSpPr>
          <p:nvPr>
            <p:ph type="body" sz="half" idx="20"/>
          </p:nvPr>
        </p:nvSpPr>
        <p:spPr>
          <a:xfrm>
            <a:off x="7973173" y="4781078"/>
            <a:ext cx="3305053" cy="1010121"/>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B61BEF0D-F0BB-DE4B-95CE-6DB70DBA9567}" type="datetimeFigureOut">
              <a:rPr lang="en-US" smtClean="0"/>
              <a:pPr/>
              <a:t>7/16/2024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22251337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11" name="Vertical Text Placeholder 2"/>
          <p:cNvSpPr>
            <a:spLocks noGrp="1"/>
          </p:cNvSpPr>
          <p:nvPr>
            <p:ph type="body" orient="vert" sz="quarter" idx="13"/>
          </p:nvPr>
        </p:nvSpPr>
        <p:spPr>
          <a:xfrm>
            <a:off x="913775" y="2367093"/>
            <a:ext cx="10364452" cy="342410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7/16/2024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19768720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Vertical Title 1"/>
          <p:cNvSpPr>
            <a:spLocks noGrp="1"/>
          </p:cNvSpPr>
          <p:nvPr>
            <p:ph type="title" orient="vert"/>
          </p:nvPr>
        </p:nvSpPr>
        <p:spPr>
          <a:xfrm>
            <a:off x="8724900" y="609601"/>
            <a:ext cx="2553326" cy="5181599"/>
          </a:xfrm>
        </p:spPr>
        <p:txBody>
          <a:bodyPr vert="eaVert"/>
          <a:lstStyle>
            <a:lvl1pPr algn="l">
              <a:defRPr/>
            </a:lvl1pPr>
          </a:lstStyle>
          <a:p>
            <a:r>
              <a:rPr lang="en-US"/>
              <a:t>Click to edit Master title style</a:t>
            </a:r>
            <a:endParaRPr lang="en-US" dirty="0"/>
          </a:p>
        </p:txBody>
      </p:sp>
      <p:sp>
        <p:nvSpPr>
          <p:cNvPr id="8" name="Vertical Text Placeholder 2"/>
          <p:cNvSpPr>
            <a:spLocks noGrp="1"/>
          </p:cNvSpPr>
          <p:nvPr>
            <p:ph type="body" orient="vert" sz="quarter" idx="13"/>
          </p:nvPr>
        </p:nvSpPr>
        <p:spPr>
          <a:xfrm>
            <a:off x="913775" y="609601"/>
            <a:ext cx="7658724" cy="518159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7/16/2024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6041739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7/16/2024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290977237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cSld name="1_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7/16/2024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2394306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3" name="Picture 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12" name="Content Placeholder 2"/>
          <p:cNvSpPr>
            <a:spLocks noGrp="1"/>
          </p:cNvSpPr>
          <p:nvPr>
            <p:ph sz="quarter" idx="13"/>
          </p:nvPr>
        </p:nvSpPr>
        <p:spPr>
          <a:xfrm>
            <a:off x="913774" y="2367092"/>
            <a:ext cx="10363826" cy="342410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7/16/2024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8285271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cSld name="1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7/16/2024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extLst>
      <p:ext uri="{BB962C8B-B14F-4D97-AF65-F5344CB8AC3E}">
        <p14:creationId xmlns:p14="http://schemas.microsoft.com/office/powerpoint/2010/main" val="11675482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828563"/>
            <a:ext cx="10351752" cy="2736819"/>
          </a:xfrm>
        </p:spPr>
        <p:txBody>
          <a:bodyPr anchor="b">
            <a:normAutofit/>
          </a:bodyPr>
          <a:lstStyle>
            <a:lvl1pPr>
              <a:defRPr sz="4000"/>
            </a:lvl1pPr>
          </a:lstStyle>
          <a:p>
            <a:r>
              <a:rPr lang="en-US"/>
              <a:t>Click to edit Master title style</a:t>
            </a:r>
            <a:endParaRPr lang="en-US" dirty="0"/>
          </a:p>
        </p:txBody>
      </p:sp>
      <p:sp>
        <p:nvSpPr>
          <p:cNvPr id="3" name="Text Placeholder 2"/>
          <p:cNvSpPr>
            <a:spLocks noGrp="1"/>
          </p:cNvSpPr>
          <p:nvPr>
            <p:ph type="body" idx="1"/>
          </p:nvPr>
        </p:nvSpPr>
        <p:spPr>
          <a:xfrm>
            <a:off x="913774" y="3657457"/>
            <a:ext cx="10351752" cy="1368183"/>
          </a:xfrm>
        </p:spPr>
        <p:txBody>
          <a:bodyPr>
            <a:normAutofit/>
          </a:bodyPr>
          <a:lstStyle>
            <a:lvl1pPr marL="0" indent="0" algn="ctr">
              <a:buNone/>
              <a:defRPr sz="2000">
                <a:solidFill>
                  <a:schemeClr val="bg1">
                    <a:lumMod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7/16/2024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8480587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en-US"/>
              <a:t>Click to edit Master title style</a:t>
            </a:r>
            <a:endParaRPr lang="en-US" dirty="0"/>
          </a:p>
        </p:txBody>
      </p:sp>
      <p:sp>
        <p:nvSpPr>
          <p:cNvPr id="12" name="Content Placeholder 2"/>
          <p:cNvSpPr>
            <a:spLocks noGrp="1"/>
          </p:cNvSpPr>
          <p:nvPr>
            <p:ph sz="quarter" idx="13"/>
          </p:nvPr>
        </p:nvSpPr>
        <p:spPr>
          <a:xfrm>
            <a:off x="913774" y="2367092"/>
            <a:ext cx="5106026" cy="342410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3"/>
          <p:cNvSpPr>
            <a:spLocks noGrp="1"/>
          </p:cNvSpPr>
          <p:nvPr>
            <p:ph sz="quarter" idx="14"/>
          </p:nvPr>
        </p:nvSpPr>
        <p:spPr>
          <a:xfrm>
            <a:off x="6172200" y="2367092"/>
            <a:ext cx="5105400" cy="342410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smtClean="0"/>
              <a:pPr/>
              <a:t>7/16/2024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2056490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5" name="Picture 14"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146328" y="2371018"/>
            <a:ext cx="487347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Content Placeholder 3"/>
          <p:cNvSpPr>
            <a:spLocks noGrp="1"/>
          </p:cNvSpPr>
          <p:nvPr>
            <p:ph sz="quarter" idx="13"/>
          </p:nvPr>
        </p:nvSpPr>
        <p:spPr>
          <a:xfrm>
            <a:off x="913774" y="3051012"/>
            <a:ext cx="5106027" cy="27401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396423" y="2371018"/>
            <a:ext cx="488180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3" name="Content Placeholder 5"/>
          <p:cNvSpPr>
            <a:spLocks noGrp="1"/>
          </p:cNvSpPr>
          <p:nvPr>
            <p:ph sz="quarter" idx="14"/>
          </p:nvPr>
        </p:nvSpPr>
        <p:spPr>
          <a:xfrm>
            <a:off x="6172200" y="3051012"/>
            <a:ext cx="5105401" cy="27401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7/16/2024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9976050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7/16/2024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3071296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7" name="Picture 6"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Date Placeholder 1"/>
          <p:cNvSpPr>
            <a:spLocks noGrp="1"/>
          </p:cNvSpPr>
          <p:nvPr>
            <p:ph type="dt" sz="half" idx="10"/>
          </p:nvPr>
        </p:nvSpPr>
        <p:spPr/>
        <p:txBody>
          <a:bodyPr/>
          <a:lstStyle/>
          <a:p>
            <a:fld id="{B61BEF0D-F0BB-DE4B-95CE-6DB70DBA9567}" type="datetimeFigureOut">
              <a:rPr lang="en-US" smtClean="0"/>
              <a:pPr/>
              <a:t>7/16/2024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8001157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609600"/>
            <a:ext cx="3935688" cy="2023252"/>
          </a:xfrm>
        </p:spPr>
        <p:txBody>
          <a:bodyPr anchor="b"/>
          <a:lstStyle>
            <a:lvl1pPr algn="ctr">
              <a:defRPr sz="3200"/>
            </a:lvl1pPr>
          </a:lstStyle>
          <a:p>
            <a:r>
              <a:rPr lang="en-US"/>
              <a:t>Click to edit Master title style</a:t>
            </a:r>
            <a:endParaRPr lang="en-US" dirty="0"/>
          </a:p>
        </p:txBody>
      </p:sp>
      <p:sp>
        <p:nvSpPr>
          <p:cNvPr id="10" name="Content Placeholder 2"/>
          <p:cNvSpPr>
            <a:spLocks noGrp="1"/>
          </p:cNvSpPr>
          <p:nvPr>
            <p:ph sz="quarter" idx="13"/>
          </p:nvPr>
        </p:nvSpPr>
        <p:spPr>
          <a:xfrm>
            <a:off x="5078062" y="609600"/>
            <a:ext cx="6200163" cy="518159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913774" y="2632852"/>
            <a:ext cx="3935689" cy="3158348"/>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7/16/2024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4894137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600"/>
            <a:ext cx="5934969" cy="2023254"/>
          </a:xfrm>
        </p:spPr>
        <p:txBody>
          <a:bodyPr anchor="b"/>
          <a:lstStyle>
            <a:lvl1pPr algn="ct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7424803" y="609601"/>
            <a:ext cx="3255358" cy="5181600"/>
          </a:xfrm>
          <a:prstGeom prst="roundRect">
            <a:avLst>
              <a:gd name="adj" fmla="val 4943"/>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3794" y="2632852"/>
            <a:ext cx="5934949" cy="3158347"/>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7/16/2024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2568102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pic>
        <p:nvPicPr>
          <p:cNvPr id="1026" name="Picture 2" descr="\\DROBO-FS\QuickDrops\JB\PPTX NG\Droplets\LightingOverlay.png"/>
          <p:cNvPicPr>
            <a:picLocks noChangeAspect="1" noChangeArrowheads="1"/>
          </p:cNvPicPr>
          <p:nvPr/>
        </p:nvPicPr>
        <p:blipFill>
          <a:blip r:embed="rId22">
            <a:alphaModFix/>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913775" y="618517"/>
            <a:ext cx="10364451" cy="1596177"/>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913775" y="2367093"/>
            <a:ext cx="10364452" cy="3424107"/>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678737" y="5883275"/>
            <a:ext cx="2743200" cy="365125"/>
          </a:xfrm>
          <a:prstGeom prst="rect">
            <a:avLst/>
          </a:prstGeom>
        </p:spPr>
        <p:txBody>
          <a:bodyPr vert="horz" lIns="91440" tIns="45720" rIns="91440" bIns="45720" rtlCol="0" anchor="ctr"/>
          <a:lstStyle>
            <a:lvl1pPr algn="r">
              <a:defRPr sz="1000">
                <a:solidFill>
                  <a:schemeClr val="tx1"/>
                </a:solidFill>
              </a:defRPr>
            </a:lvl1pPr>
          </a:lstStyle>
          <a:p>
            <a:fld id="{B61BEF0D-F0BB-DE4B-95CE-6DB70DBA9567}" type="datetimeFigureOut">
              <a:rPr lang="en-US" smtClean="0"/>
              <a:pPr/>
              <a:t>7/16/2024</a:t>
            </a:fld>
            <a:endParaRPr lang="en-US" dirty="0"/>
          </a:p>
        </p:txBody>
      </p:sp>
      <p:sp>
        <p:nvSpPr>
          <p:cNvPr id="5" name="Footer Placeholder 4"/>
          <p:cNvSpPr>
            <a:spLocks noGrp="1"/>
          </p:cNvSpPr>
          <p:nvPr>
            <p:ph type="ftr" sz="quarter" idx="3"/>
          </p:nvPr>
        </p:nvSpPr>
        <p:spPr>
          <a:xfrm>
            <a:off x="913774" y="5883275"/>
            <a:ext cx="6672887" cy="365125"/>
          </a:xfrm>
          <a:prstGeom prst="rect">
            <a:avLst/>
          </a:prstGeom>
        </p:spPr>
        <p:txBody>
          <a:bodyPr vert="horz" lIns="91440" tIns="45720" rIns="91440" bIns="45720" rtlCol="0" anchor="ctr"/>
          <a:lstStyle>
            <a:lvl1pPr algn="l">
              <a:defRPr sz="1000">
                <a:solidFill>
                  <a:schemeClr val="tx1"/>
                </a:solidFill>
              </a:defRPr>
            </a:lvl1pPr>
          </a:lstStyle>
          <a:p>
            <a:endParaRPr lang="en-US" dirty="0"/>
          </a:p>
        </p:txBody>
      </p:sp>
      <p:sp>
        <p:nvSpPr>
          <p:cNvPr id="6" name="Slide Number Placeholder 5"/>
          <p:cNvSpPr>
            <a:spLocks noGrp="1"/>
          </p:cNvSpPr>
          <p:nvPr>
            <p:ph type="sldNum" sz="quarter" idx="4"/>
          </p:nvPr>
        </p:nvSpPr>
        <p:spPr>
          <a:xfrm>
            <a:off x="10514011" y="5883275"/>
            <a:ext cx="764215" cy="365125"/>
          </a:xfrm>
          <a:prstGeom prst="rect">
            <a:avLst/>
          </a:prstGeom>
        </p:spPr>
        <p:txBody>
          <a:bodyPr vert="horz" lIns="91440" tIns="45720" rIns="91440" bIns="45720" rtlCol="0" anchor="ctr"/>
          <a:lstStyle>
            <a:lvl1pPr algn="r">
              <a:defRPr sz="1000">
                <a:solidFill>
                  <a:schemeClr val="tx1"/>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231907722"/>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 id="2147483680" r:id="rId12"/>
    <p:sldLayoutId id="2147483681" r:id="rId13"/>
    <p:sldLayoutId id="2147483682" r:id="rId14"/>
    <p:sldLayoutId id="2147483683" r:id="rId15"/>
    <p:sldLayoutId id="2147483684" r:id="rId16"/>
    <p:sldLayoutId id="2147483685" r:id="rId17"/>
    <p:sldLayoutId id="2147483686" r:id="rId18"/>
    <p:sldLayoutId id="2147483687" r:id="rId19"/>
    <p:sldLayoutId id="2147483688" r:id="rId20"/>
  </p:sldLayoutIdLst>
  <p:txStyles>
    <p:titleStyle>
      <a:lvl1pPr algn="ctr" defTabSz="914400" rtl="0" eaLnBrk="1" latinLnBrk="0" hangingPunct="1">
        <a:lnSpc>
          <a:spcPct val="90000"/>
        </a:lnSpc>
        <a:spcBef>
          <a:spcPct val="0"/>
        </a:spcBef>
        <a:buNone/>
        <a:defRPr sz="3600" kern="1200" cap="all" baseline="0">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tx1"/>
        </a:buClr>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tx1"/>
        </a:buClr>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tx1"/>
        </a:buClr>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20.xml"/></Relationships>
</file>

<file path=ppt/slides/_rels/slide7.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2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a:bodyPr>
          <a:lstStyle/>
          <a:p>
            <a:pPr algn="ctr"/>
            <a:r>
              <a:rPr lang="en-US" sz="3200" dirty="0"/>
              <a:t>NADA 443</a:t>
            </a:r>
          </a:p>
          <a:p>
            <a:pPr algn="ctr"/>
            <a:r>
              <a:rPr lang="en-US" sz="3200" dirty="0"/>
              <a:t>OWEN VANWIE </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HIRE MORE APPRENTICES THAT CAN BE MOLDED INTO FUTURE MASTER TECHS</a:t>
            </a:r>
          </a:p>
          <a:p>
            <a:r>
              <a:rPr lang="en-US" dirty="0"/>
              <a:t>PUT MORE ADS OUT THERE FOR EXPERIENCED MASTER TECHS</a:t>
            </a:r>
          </a:p>
          <a:p>
            <a:r>
              <a:rPr lang="en-US" dirty="0"/>
              <a:t>MORE TRAINING WITH OUR CURRENT EMPLOYEES</a:t>
            </a:r>
          </a:p>
          <a:p>
            <a:r>
              <a:rPr lang="en-US" dirty="0"/>
              <a:t>PUT MORE ADVERTISING OUT THERE TO SHOW WE DON’T JUST SERVICE MAZDAS WE CAN SERVICE ALL DIFFERENT VEHICLES </a:t>
            </a:r>
          </a:p>
          <a:p>
            <a:r>
              <a:rPr lang="en-US" dirty="0"/>
              <a:t>INCREASE LABOR RATE </a:t>
            </a:r>
          </a:p>
          <a:p>
            <a:endParaRPr lang="en-US" dirty="0"/>
          </a:p>
          <a:p>
            <a:endParaRPr lang="en-US" dirty="0"/>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HIGH SIGNING BONUSES TO GO TO OTHER DEALERS</a:t>
            </a:r>
          </a:p>
          <a:p>
            <a:r>
              <a:rPr lang="en-US" dirty="0"/>
              <a:t>RISE IN PRICES OF EVERYTHING CUSTOMERS DON’T HAVE A BUNCH OF EXTRA MONEY TO SPEND</a:t>
            </a:r>
          </a:p>
          <a:p>
            <a:r>
              <a:rPr lang="en-US" dirty="0"/>
              <a:t>A LOT OF COMPETITION IN OUR MARKET </a:t>
            </a:r>
          </a:p>
          <a:p>
            <a:r>
              <a:rPr lang="en-US" dirty="0"/>
              <a:t>NOT BEING OPEN ON SUNDAYS LIKE FIRESTONE, GOODYEAR, ETC.</a:t>
            </a:r>
          </a:p>
          <a:p>
            <a:endParaRPr lang="en-US" dirty="0"/>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INCREASE OUR WARRANTY AND CUSTOMER PAY RATES</a:t>
            </a:r>
          </a:p>
          <a:p>
            <a:r>
              <a:rPr lang="en-US" dirty="0"/>
              <a:t>LOOK FOR NEW/YOUNG PEOPLE THAT HAVE AN INTEREST IN BECOMING A TECHNICIAN</a:t>
            </a:r>
          </a:p>
          <a:p>
            <a:r>
              <a:rPr lang="en-US" dirty="0"/>
              <a:t>SELL ALL THE HOURS AVAILBLE/INCREASE EACH TECHS PROFICIENCY </a:t>
            </a:r>
          </a:p>
          <a:p>
            <a:r>
              <a:rPr lang="en-US" dirty="0"/>
              <a:t>EXTEND OUR HOURS TO MIRROR SALES </a:t>
            </a:r>
          </a:p>
          <a:p>
            <a:endParaRPr lang="en-US" dirty="0"/>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LIMIT DISCOUNTING ESPECIALLY ON LABOR BUT OVERALL, AS WELL BY ONLY LETTING SERVICE MANAGER APPROVE IT </a:t>
            </a:r>
          </a:p>
          <a:p>
            <a:r>
              <a:rPr lang="en-US" dirty="0"/>
              <a:t>IMPLEMENT AN ACTUAL APPRENTICE PROGRAM </a:t>
            </a:r>
          </a:p>
          <a:p>
            <a:r>
              <a:rPr lang="en-US" dirty="0"/>
              <a:t>INCREASE UPSELLING ON 1-LINE ROS WITH TRAINING AND TRUVID INSPECTION </a:t>
            </a:r>
          </a:p>
          <a:p>
            <a:r>
              <a:rPr lang="en-US" dirty="0"/>
              <a:t>A LOT OF TRAINING </a:t>
            </a:r>
          </a:p>
          <a:p>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USE TRUVID ON EVERY SINGLE VEHICLE THAT COMES THROUGH THE SHOP THAT BUILDS TRUST WITH US AND THE CUSTOMER</a:t>
            </a:r>
          </a:p>
          <a:p>
            <a:r>
              <a:rPr lang="en-US" dirty="0"/>
              <a:t>HAVE CASHIER CALL CUSTOMERS FOR THE DAY BEFORE THEY LEAVE TO MAKE SURE EVERY CUSTOMERS VISIT WHEN WELL TO INCREASE CSI EVEN MORE</a:t>
            </a:r>
          </a:p>
          <a:p>
            <a:r>
              <a:rPr lang="en-US" dirty="0"/>
              <a:t>HAVE A CLEAR AND DIRECT APPRENTICE PROGRAM </a:t>
            </a:r>
          </a:p>
          <a:p>
            <a:r>
              <a:rPr lang="en-US" dirty="0"/>
              <a:t>IMPLEMENT DIRECT TRAINING FOR WRITERS BECAUSE THEY ARE SALESPEOPLE TOO </a:t>
            </a:r>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pPr marL="0" indent="0">
              <a:buNone/>
            </a:pPr>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276406557"/>
              </p:ext>
            </p:extLst>
          </p:nvPr>
        </p:nvGraphicFramePr>
        <p:xfrm>
          <a:off x="677334" y="1818624"/>
          <a:ext cx="9132492" cy="5028638"/>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30504">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665510">
                <a:tc>
                  <a:txBody>
                    <a:bodyPr/>
                    <a:lstStyle/>
                    <a:p>
                      <a:r>
                        <a:rPr lang="en-US" dirty="0"/>
                        <a:t>Upselling training for service advisors</a:t>
                      </a:r>
                    </a:p>
                  </a:txBody>
                  <a:tcPr/>
                </a:tc>
                <a:tc>
                  <a:txBody>
                    <a:bodyPr/>
                    <a:lstStyle/>
                    <a:p>
                      <a:r>
                        <a:rPr lang="en-US" dirty="0"/>
                        <a:t>Service Manager</a:t>
                      </a:r>
                    </a:p>
                  </a:txBody>
                  <a:tcPr/>
                </a:tc>
                <a:tc>
                  <a:txBody>
                    <a:bodyPr/>
                    <a:lstStyle/>
                    <a:p>
                      <a:r>
                        <a:rPr lang="en-US" dirty="0"/>
                        <a:t>August 1st, 2024</a:t>
                      </a:r>
                      <a:endParaRPr lang="en-US" baseline="30000" dirty="0"/>
                    </a:p>
                  </a:txBody>
                  <a:tcPr/>
                </a:tc>
                <a:extLst>
                  <a:ext uri="{0D108BD9-81ED-4DB2-BD59-A6C34878D82A}">
                    <a16:rowId xmlns:a16="http://schemas.microsoft.com/office/drawing/2014/main" val="2400365483"/>
                  </a:ext>
                </a:extLst>
              </a:tr>
              <a:tr h="665510">
                <a:tc>
                  <a:txBody>
                    <a:bodyPr/>
                    <a:lstStyle/>
                    <a:p>
                      <a:r>
                        <a:rPr lang="en-US" dirty="0"/>
                        <a:t>Implement </a:t>
                      </a:r>
                      <a:r>
                        <a:rPr lang="en-US" dirty="0" err="1"/>
                        <a:t>truvid</a:t>
                      </a:r>
                      <a:r>
                        <a:rPr lang="en-US" dirty="0"/>
                        <a:t> on every customer vehicle </a:t>
                      </a:r>
                    </a:p>
                  </a:txBody>
                  <a:tcPr/>
                </a:tc>
                <a:tc>
                  <a:txBody>
                    <a:bodyPr/>
                    <a:lstStyle/>
                    <a:p>
                      <a:r>
                        <a:rPr lang="en-US" dirty="0"/>
                        <a:t>Service Manager</a:t>
                      </a:r>
                    </a:p>
                  </a:txBody>
                  <a:tcPr/>
                </a:tc>
                <a:tc>
                  <a:txBody>
                    <a:bodyPr/>
                    <a:lstStyle/>
                    <a:p>
                      <a:r>
                        <a:rPr lang="en-US" dirty="0"/>
                        <a:t>August 15</a:t>
                      </a:r>
                      <a:r>
                        <a:rPr lang="en-US" baseline="30000" dirty="0"/>
                        <a:t>th</a:t>
                      </a:r>
                      <a:r>
                        <a:rPr lang="en-US" dirty="0"/>
                        <a:t> , 2024</a:t>
                      </a:r>
                    </a:p>
                    <a:p>
                      <a:endParaRPr lang="en-US" dirty="0"/>
                    </a:p>
                  </a:txBody>
                  <a:tcPr/>
                </a:tc>
                <a:extLst>
                  <a:ext uri="{0D108BD9-81ED-4DB2-BD59-A6C34878D82A}">
                    <a16:rowId xmlns:a16="http://schemas.microsoft.com/office/drawing/2014/main" val="107845787"/>
                  </a:ext>
                </a:extLst>
              </a:tr>
              <a:tr h="665510">
                <a:tc>
                  <a:txBody>
                    <a:bodyPr/>
                    <a:lstStyle/>
                    <a:p>
                      <a:r>
                        <a:rPr lang="en-US" dirty="0"/>
                        <a:t>Introduce new apprentice program</a:t>
                      </a:r>
                    </a:p>
                  </a:txBody>
                  <a:tcPr/>
                </a:tc>
                <a:tc>
                  <a:txBody>
                    <a:bodyPr/>
                    <a:lstStyle/>
                    <a:p>
                      <a:r>
                        <a:rPr lang="en-US" dirty="0"/>
                        <a:t>Service Manager/ Service Director</a:t>
                      </a:r>
                    </a:p>
                  </a:txBody>
                  <a:tcPr/>
                </a:tc>
                <a:tc>
                  <a:txBody>
                    <a:bodyPr/>
                    <a:lstStyle/>
                    <a:p>
                      <a:r>
                        <a:rPr lang="en-US" dirty="0"/>
                        <a:t>September 1</a:t>
                      </a:r>
                      <a:r>
                        <a:rPr lang="en-US" baseline="30000" dirty="0"/>
                        <a:t>st</a:t>
                      </a:r>
                      <a:r>
                        <a:rPr lang="en-US" dirty="0"/>
                        <a:t> , 2024</a:t>
                      </a:r>
                    </a:p>
                  </a:txBody>
                  <a:tcPr/>
                </a:tc>
                <a:extLst>
                  <a:ext uri="{0D108BD9-81ED-4DB2-BD59-A6C34878D82A}">
                    <a16:rowId xmlns:a16="http://schemas.microsoft.com/office/drawing/2014/main" val="1530126605"/>
                  </a:ext>
                </a:extLst>
              </a:tr>
              <a:tr h="530504">
                <a:tc>
                  <a:txBody>
                    <a:bodyPr/>
                    <a:lstStyle/>
                    <a:p>
                      <a:r>
                        <a:rPr lang="en-US" dirty="0"/>
                        <a:t>Limit Discounting for advisors </a:t>
                      </a:r>
                    </a:p>
                  </a:txBody>
                  <a:tcPr/>
                </a:tc>
                <a:tc>
                  <a:txBody>
                    <a:bodyPr/>
                    <a:lstStyle/>
                    <a:p>
                      <a:r>
                        <a:rPr lang="en-US" dirty="0"/>
                        <a:t>Service Manager </a:t>
                      </a:r>
                    </a:p>
                  </a:txBody>
                  <a:tcPr/>
                </a:tc>
                <a:tc>
                  <a:txBody>
                    <a:bodyPr/>
                    <a:lstStyle/>
                    <a:p>
                      <a:r>
                        <a:rPr lang="en-US" dirty="0" err="1"/>
                        <a:t>Septemebet</a:t>
                      </a:r>
                      <a:r>
                        <a:rPr lang="en-US" dirty="0"/>
                        <a:t> 1</a:t>
                      </a:r>
                      <a:r>
                        <a:rPr lang="en-US" baseline="30000" dirty="0"/>
                        <a:t>st</a:t>
                      </a:r>
                      <a:r>
                        <a:rPr lang="en-US" dirty="0"/>
                        <a:t>, 2024</a:t>
                      </a:r>
                    </a:p>
                  </a:txBody>
                  <a:tcPr/>
                </a:tc>
                <a:extLst>
                  <a:ext uri="{0D108BD9-81ED-4DB2-BD59-A6C34878D82A}">
                    <a16:rowId xmlns:a16="http://schemas.microsoft.com/office/drawing/2014/main" val="1950345431"/>
                  </a:ext>
                </a:extLst>
              </a:tr>
              <a:tr h="665510">
                <a:tc>
                  <a:txBody>
                    <a:bodyPr/>
                    <a:lstStyle/>
                    <a:p>
                      <a:r>
                        <a:rPr lang="en-US" dirty="0"/>
                        <a:t>Have Cashier follow-up with appointments for that day</a:t>
                      </a:r>
                    </a:p>
                  </a:txBody>
                  <a:tcPr/>
                </a:tc>
                <a:tc>
                  <a:txBody>
                    <a:bodyPr/>
                    <a:lstStyle/>
                    <a:p>
                      <a:r>
                        <a:rPr lang="en-US" dirty="0"/>
                        <a:t>Service Manager/ Director</a:t>
                      </a:r>
                    </a:p>
                  </a:txBody>
                  <a:tcPr/>
                </a:tc>
                <a:tc>
                  <a:txBody>
                    <a:bodyPr/>
                    <a:lstStyle/>
                    <a:p>
                      <a:r>
                        <a:rPr lang="en-US" dirty="0" err="1"/>
                        <a:t>Sepetmeber</a:t>
                      </a:r>
                      <a:r>
                        <a:rPr lang="en-US" dirty="0"/>
                        <a:t> 15</a:t>
                      </a:r>
                      <a:r>
                        <a:rPr lang="en-US" baseline="30000" dirty="0"/>
                        <a:t>th</a:t>
                      </a:r>
                      <a:r>
                        <a:rPr lang="en-US" dirty="0"/>
                        <a:t>, 2024</a:t>
                      </a:r>
                    </a:p>
                  </a:txBody>
                  <a:tcPr/>
                </a:tc>
                <a:extLst>
                  <a:ext uri="{0D108BD9-81ED-4DB2-BD59-A6C34878D82A}">
                    <a16:rowId xmlns:a16="http://schemas.microsoft.com/office/drawing/2014/main" val="1960891333"/>
                  </a:ext>
                </a:extLst>
              </a:tr>
              <a:tr h="665510">
                <a:tc>
                  <a:txBody>
                    <a:bodyPr/>
                    <a:lstStyle/>
                    <a:p>
                      <a:r>
                        <a:rPr lang="en-US" dirty="0"/>
                        <a:t>Extend Service hours to mirror sales </a:t>
                      </a:r>
                    </a:p>
                  </a:txBody>
                  <a:tcPr/>
                </a:tc>
                <a:tc>
                  <a:txBody>
                    <a:bodyPr/>
                    <a:lstStyle/>
                    <a:p>
                      <a:r>
                        <a:rPr lang="en-US" dirty="0"/>
                        <a:t>Service Director </a:t>
                      </a:r>
                    </a:p>
                  </a:txBody>
                  <a:tcPr/>
                </a:tc>
                <a:tc>
                  <a:txBody>
                    <a:bodyPr/>
                    <a:lstStyle/>
                    <a:p>
                      <a:r>
                        <a:rPr lang="en-US" dirty="0"/>
                        <a:t>August 1st, 2024</a:t>
                      </a:r>
                    </a:p>
                  </a:txBody>
                  <a:tcPr/>
                </a:tc>
                <a:extLst>
                  <a:ext uri="{0D108BD9-81ED-4DB2-BD59-A6C34878D82A}">
                    <a16:rowId xmlns:a16="http://schemas.microsoft.com/office/drawing/2014/main" val="4137224325"/>
                  </a:ext>
                </a:extLst>
              </a:tr>
              <a:tr h="530504">
                <a:tc>
                  <a:txBody>
                    <a:bodyPr/>
                    <a:lstStyle/>
                    <a:p>
                      <a:r>
                        <a:rPr lang="en-US" dirty="0"/>
                        <a:t>Weekly Meeting with all managers </a:t>
                      </a:r>
                    </a:p>
                  </a:txBody>
                  <a:tcPr/>
                </a:tc>
                <a:tc>
                  <a:txBody>
                    <a:bodyPr/>
                    <a:lstStyle/>
                    <a:p>
                      <a:r>
                        <a:rPr lang="en-US" dirty="0"/>
                        <a:t>GM/ Dealer Principle </a:t>
                      </a:r>
                    </a:p>
                  </a:txBody>
                  <a:tcPr/>
                </a:tc>
                <a:tc>
                  <a:txBody>
                    <a:bodyPr/>
                    <a:lstStyle/>
                    <a:p>
                      <a:r>
                        <a:rPr lang="en-US" dirty="0"/>
                        <a:t>Weekly </a:t>
                      </a:r>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705853" y="1732547"/>
            <a:ext cx="11069052" cy="4900863"/>
          </a:xfrm>
        </p:spPr>
        <p:txBody>
          <a:bodyPr>
            <a:normAutofit fontScale="25000" lnSpcReduction="20000"/>
          </a:bodyPr>
          <a:lstStyle/>
          <a:p>
            <a:pPr marL="0" indent="0">
              <a:buNone/>
            </a:pPr>
            <a:r>
              <a:rPr lang="en-US" sz="6400" dirty="0">
                <a:latin typeface="Calibri" panose="020F0502020204030204" pitchFamily="34" charset="0"/>
                <a:ea typeface="Calibri" panose="020F0502020204030204" pitchFamily="34" charset="0"/>
                <a:cs typeface="Calibri" panose="020F0502020204030204" pitchFamily="34" charset="0"/>
              </a:rPr>
              <a:t>The dealership service department boasts several strengths, including a team of highly skilled technicians trained in the latest automotive technologies, access to genuine OEM parts, and a strong commitment to customer satisfaction. With a comprehensive range of services, from routine maintenance to complex repairs, the department can cater to diverse customer needs, enhancing loyalty through effective loyalty programs and transparent pricing. However, weaknesses such as limited marketing efforts and potential gaps in technician training may hinder growth. Additionally, the department needs to address the practice of discounting labor, which can undermine profitability. The service department faces challenges like fluctuating customer demand and increasing competition from independent repair shops, necessitating a proactive approach.</a:t>
            </a:r>
          </a:p>
          <a:p>
            <a:pPr marL="0" indent="0">
              <a:buNone/>
            </a:pPr>
            <a:r>
              <a:rPr lang="en-US" sz="6400" dirty="0">
                <a:latin typeface="Calibri" panose="020F0502020204030204" pitchFamily="34" charset="0"/>
                <a:ea typeface="Calibri" panose="020F0502020204030204" pitchFamily="34" charset="0"/>
                <a:cs typeface="Calibri" panose="020F0502020204030204" pitchFamily="34" charset="0"/>
              </a:rPr>
              <a:t>To capitalize on opportunities, the service department aims to implement targeted marketing strategies, such as social media campaigns and community engagement initiatives, to attract new customers. Extending service hours to mirror sales operations will also better accommodate customer schedules and increase overall service capacity. Additionally, investing in technician training will ensure staff stay current with evolving automotive technologies. Key objectives include increasing customer retention rates, improving service efficiency, and enhancing the overall customer experience. By addressing threats and leveraging strengths, the service department can position itself as a trusted choice in the market, ultimately driving profitability and growth.</a:t>
            </a:r>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p:txBody>
          <a:bodyPr>
            <a:normAutofit lnSpcReduction="10000"/>
          </a:bodyPr>
          <a:lstStyle/>
          <a:p>
            <a:pPr marL="0" indent="0">
              <a:buNone/>
            </a:pPr>
            <a:endParaRPr lang="en-US" sz="1800" b="0" i="0" u="none" strike="noStrike" baseline="0" dirty="0">
              <a:solidFill>
                <a:schemeClr val="tx1"/>
              </a:solidFill>
              <a:latin typeface="Calibri" panose="020F0502020204030204" pitchFamily="34" charset="0"/>
            </a:endParaRPr>
          </a:p>
          <a:p>
            <a:r>
              <a:rPr lang="en-US" sz="1800" b="0" i="0" u="none" strike="noStrike" baseline="0" dirty="0">
                <a:solidFill>
                  <a:schemeClr val="tx1"/>
                </a:solidFill>
                <a:latin typeface="Calibri" panose="020F0502020204030204" pitchFamily="34" charset="0"/>
                <a:ea typeface="Calibri" panose="020F0502020204030204" pitchFamily="34" charset="0"/>
                <a:cs typeface="Calibri" panose="020F0502020204030204" pitchFamily="34" charset="0"/>
              </a:rPr>
              <a:t>Current practices include loyalty programs, online booking and reviews and follow up surveys  </a:t>
            </a:r>
          </a:p>
          <a:p>
            <a:r>
              <a:rPr lang="en-US" sz="1800" b="0" i="0" u="none" strike="noStrike" baseline="0" dirty="0">
                <a:solidFill>
                  <a:schemeClr val="tx1"/>
                </a:solidFill>
                <a:latin typeface="Calibri" panose="020F0502020204030204" pitchFamily="34" charset="0"/>
              </a:rPr>
              <a:t>Goals for improvement </a:t>
            </a:r>
            <a:r>
              <a:rPr lang="en-US" sz="1800" dirty="0">
                <a:latin typeface="Calibri" panose="020F0502020204030204" pitchFamily="34" charset="0"/>
              </a:rPr>
              <a:t>are to increase customer retention for the long term </a:t>
            </a:r>
            <a:endParaRPr lang="en-US" sz="1800" b="0" i="0" u="none" strike="noStrike" baseline="0" dirty="0">
              <a:solidFill>
                <a:schemeClr val="tx1"/>
              </a:solidFill>
              <a:latin typeface="Calibri" panose="020F0502020204030204" pitchFamily="34" charset="0"/>
            </a:endParaRPr>
          </a:p>
          <a:p>
            <a:r>
              <a:rPr lang="en-US" sz="1800" b="0" i="0" u="none" strike="noStrike" baseline="0" dirty="0">
                <a:solidFill>
                  <a:schemeClr val="tx1"/>
                </a:solidFill>
                <a:latin typeface="Calibri" panose="020F0502020204030204" pitchFamily="34" charset="0"/>
              </a:rPr>
              <a:t>Plans to achieve your goals are do better with consistent customer communication, and exceptional customer service with personalized experiences that makes the customer feel comfortable </a:t>
            </a:r>
          </a:p>
          <a:p>
            <a:r>
              <a:rPr lang="en-US" sz="1800" b="0" i="0" u="none" strike="noStrike" baseline="0" dirty="0">
                <a:solidFill>
                  <a:schemeClr val="tx1"/>
                </a:solidFill>
                <a:latin typeface="Calibri" panose="020F0502020204030204" pitchFamily="34" charset="0"/>
              </a:rPr>
              <a:t>Plans to evaluate your changes </a:t>
            </a:r>
            <a:r>
              <a:rPr lang="en-US" sz="1800" dirty="0">
                <a:latin typeface="Calibri" panose="020F0502020204030204" pitchFamily="34" charset="0"/>
              </a:rPr>
              <a:t>would be follow up calls with customers to check in often to collect feedback and track </a:t>
            </a:r>
            <a:r>
              <a:rPr lang="en-US" sz="1800" dirty="0" err="1">
                <a:latin typeface="Calibri" panose="020F0502020204030204" pitchFamily="34" charset="0"/>
              </a:rPr>
              <a:t>Kpis</a:t>
            </a:r>
            <a:r>
              <a:rPr lang="en-US" sz="1800" dirty="0">
                <a:latin typeface="Calibri" panose="020F0502020204030204" pitchFamily="34" charset="0"/>
              </a:rPr>
              <a:t> and analyze service metrics </a:t>
            </a:r>
            <a:endParaRPr lang="en-US" sz="1800" b="0" i="0" u="none" strike="noStrike" baseline="0" dirty="0">
              <a:solidFill>
                <a:schemeClr val="tx1"/>
              </a:solidFill>
              <a:latin typeface="Calibri" panose="020F0502020204030204" pitchFamily="34" charset="0"/>
            </a:endParaRP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185623" cy="3304117"/>
          </a:xfrm>
        </p:spPr>
        <p:txBody>
          <a:bodyPr>
            <a:normAutofit fontScale="92500"/>
          </a:bodyPr>
          <a:lstStyle/>
          <a:p>
            <a:pPr algn="l"/>
            <a:endParaRPr lang="en-US" sz="1800" b="0" i="0" u="none" strike="noStrike" baseline="0" dirty="0">
              <a:solidFill>
                <a:srgbClr val="000000"/>
              </a:solidFill>
              <a:latin typeface="Calibri" panose="020F0502020204030204" pitchFamily="34" charset="0"/>
            </a:endParaRPr>
          </a:p>
          <a:p>
            <a:r>
              <a:rPr lang="en-US" sz="1100" b="0" i="0" u="none" strike="noStrike" baseline="0" dirty="0">
                <a:solidFill>
                  <a:srgbClr val="221E1F"/>
                </a:solidFill>
                <a:latin typeface="Calibri" panose="020F0502020204030204" pitchFamily="34" charset="0"/>
              </a:rPr>
              <a:t>Currently our techs are paid per flat-rate hour</a:t>
            </a:r>
          </a:p>
          <a:p>
            <a:r>
              <a:rPr lang="en-US" sz="1100" b="0" i="0" u="none" strike="noStrike" baseline="0" dirty="0">
                <a:solidFill>
                  <a:srgbClr val="221E1F"/>
                </a:solidFill>
                <a:latin typeface="Calibri" panose="020F0502020204030204" pitchFamily="34" charset="0"/>
              </a:rPr>
              <a:t>Goals for improvement would be </a:t>
            </a:r>
            <a:r>
              <a:rPr lang="en-US" sz="1100" dirty="0">
                <a:solidFill>
                  <a:srgbClr val="221E1F"/>
                </a:solidFill>
                <a:latin typeface="Calibri" panose="020F0502020204030204" pitchFamily="34" charset="0"/>
              </a:rPr>
              <a:t>to increase gross profit currently we are at 64% but would like to increase to 79%</a:t>
            </a:r>
            <a:endParaRPr lang="en-US" sz="1100" b="0" i="0" u="none" strike="noStrike" baseline="0" dirty="0">
              <a:solidFill>
                <a:srgbClr val="221E1F"/>
              </a:solidFill>
              <a:latin typeface="Calibri" panose="020F0502020204030204" pitchFamily="34" charset="0"/>
            </a:endParaRPr>
          </a:p>
          <a:p>
            <a:r>
              <a:rPr lang="en-US" sz="1100" b="0" i="0" u="none" strike="noStrike" baseline="0" dirty="0">
                <a:solidFill>
                  <a:srgbClr val="221E1F"/>
                </a:solidFill>
                <a:latin typeface="Calibri" panose="020F0502020204030204" pitchFamily="34" charset="0"/>
              </a:rPr>
              <a:t>Plans to achieve your goals would be to increase our labor rate and ask for a warranty rate increase our warranty rate is way below the average rate compared to other dealers. Also</a:t>
            </a:r>
            <a:r>
              <a:rPr lang="en-US" sz="1100" dirty="0">
                <a:solidFill>
                  <a:srgbClr val="221E1F"/>
                </a:solidFill>
                <a:latin typeface="Calibri" panose="020F0502020204030204" pitchFamily="34" charset="0"/>
              </a:rPr>
              <a:t>, keep service writers from discounting labor and only allow the service manager to do so</a:t>
            </a:r>
            <a:endParaRPr lang="en-US" sz="1100" b="0" i="0" u="none" strike="noStrike" baseline="0" dirty="0">
              <a:solidFill>
                <a:srgbClr val="221E1F"/>
              </a:solidFill>
              <a:latin typeface="Calibri" panose="020F0502020204030204" pitchFamily="34" charset="0"/>
            </a:endParaRPr>
          </a:p>
          <a:p>
            <a:r>
              <a:rPr lang="en-US" sz="1100" b="0" i="0" u="none" strike="noStrike" baseline="0" dirty="0">
                <a:solidFill>
                  <a:srgbClr val="221E1F"/>
                </a:solidFill>
                <a:latin typeface="Calibri" panose="020F0502020204030204" pitchFamily="34" charset="0"/>
              </a:rPr>
              <a:t>Plans to evaluate your changes would be to evaluate each month to see if the gross profit is increasing, and holding the technicians and service writers accountable to see if they are being proficient </a:t>
            </a:r>
          </a:p>
          <a:p>
            <a:endParaRPr lang="en-US" dirty="0"/>
          </a:p>
        </p:txBody>
      </p:sp>
      <p:pic>
        <p:nvPicPr>
          <p:cNvPr id="4" name="Picture 3">
            <a:extLst>
              <a:ext uri="{FF2B5EF4-FFF2-40B4-BE49-F238E27FC236}">
                <a16:creationId xmlns:a16="http://schemas.microsoft.com/office/drawing/2014/main" id="{0817CAC5-9ADC-1030-35DB-AABBC358D268}"/>
              </a:ext>
            </a:extLst>
          </p:cNvPr>
          <p:cNvPicPr>
            <a:picLocks noChangeAspect="1"/>
          </p:cNvPicPr>
          <p:nvPr/>
        </p:nvPicPr>
        <p:blipFill>
          <a:blip r:embed="rId2"/>
          <a:stretch>
            <a:fillRect/>
          </a:stretch>
        </p:blipFill>
        <p:spPr>
          <a:xfrm>
            <a:off x="5346849" y="2214694"/>
            <a:ext cx="6225077" cy="2905036"/>
          </a:xfrm>
          <a:prstGeom prst="rect">
            <a:avLst/>
          </a:prstGeo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lnSpcReduction="10000"/>
          </a:bodyPr>
          <a:lstStyle/>
          <a:p>
            <a:pPr algn="l"/>
            <a:endParaRPr lang="en-US" sz="1800" b="0" i="0" u="none" strike="noStrike" baseline="0" dirty="0">
              <a:solidFill>
                <a:srgbClr val="000000"/>
              </a:solidFill>
              <a:latin typeface="Calibri" panose="020F0502020204030204" pitchFamily="34" charset="0"/>
            </a:endParaRPr>
          </a:p>
          <a:p>
            <a:r>
              <a:rPr lang="en-US" sz="1200" b="0" i="0" u="none" strike="noStrike" baseline="0" dirty="0">
                <a:solidFill>
                  <a:srgbClr val="221E1F"/>
                </a:solidFill>
                <a:latin typeface="Calibri" panose="020F0502020204030204" pitchFamily="34" charset="0"/>
              </a:rPr>
              <a:t>For this mont</a:t>
            </a:r>
            <a:r>
              <a:rPr lang="en-US" sz="1200" dirty="0">
                <a:solidFill>
                  <a:srgbClr val="221E1F"/>
                </a:solidFill>
                <a:latin typeface="Calibri" panose="020F0502020204030204" pitchFamily="34" charset="0"/>
              </a:rPr>
              <a:t>h we did not sell all the available hours WHICH WOULD LOWER THE NET PROFIT OF THE DEPARTMENT</a:t>
            </a:r>
          </a:p>
          <a:p>
            <a:r>
              <a:rPr lang="en-US" sz="1200" b="0" i="0" u="none" strike="noStrike" baseline="0" dirty="0">
                <a:solidFill>
                  <a:srgbClr val="221E1F"/>
                </a:solidFill>
                <a:latin typeface="Calibri" panose="020F0502020204030204" pitchFamily="34" charset="0"/>
              </a:rPr>
              <a:t>Goals for improvement WOULD BE TO SELL ALL AVAILABLE HOURS FOR EACH MONTH AND OPEN THE SCHEDULE TO TAKE MORE APPOINTMENTS PER DAY</a:t>
            </a:r>
          </a:p>
          <a:p>
            <a:r>
              <a:rPr lang="en-US" sz="1200" b="0" i="0" u="none" strike="noStrike" baseline="0" dirty="0">
                <a:solidFill>
                  <a:srgbClr val="221E1F"/>
                </a:solidFill>
                <a:latin typeface="Calibri" panose="020F0502020204030204" pitchFamily="34" charset="0"/>
              </a:rPr>
              <a:t>Plans to achieve WOULD BE TO MAKE SURE THE ADVISORS ARE DOING A BETTER JOB AT SELLING THE JOBS THAT THE TECHNICIANS RECOMMEND BY TRAINING THEM TO BE MORE LIKE SALESPEOPLE BUT ALSO BEING UPFRONT AND HONEST WITH THE CUSTOMER. </a:t>
            </a:r>
          </a:p>
          <a:p>
            <a:r>
              <a:rPr lang="en-US" sz="1200" b="0" i="0" u="none" strike="noStrike" baseline="0" dirty="0">
                <a:solidFill>
                  <a:srgbClr val="221E1F"/>
                </a:solidFill>
                <a:latin typeface="Calibri" panose="020F0502020204030204" pitchFamily="34" charset="0"/>
              </a:rPr>
              <a:t>Plans to evaluate your changes WOULD BE TO CHECK EACH DAY IF ALL OF THE HOURS ARE SOLD AND HOW IT REFLECTS ON MONTH END NET PROFIT </a:t>
            </a:r>
          </a:p>
          <a:p>
            <a:endParaRPr lang="en-US" dirty="0"/>
          </a:p>
        </p:txBody>
      </p:sp>
      <p:pic>
        <p:nvPicPr>
          <p:cNvPr id="6" name="Picture 5">
            <a:extLst>
              <a:ext uri="{FF2B5EF4-FFF2-40B4-BE49-F238E27FC236}">
                <a16:creationId xmlns:a16="http://schemas.microsoft.com/office/drawing/2014/main" id="{D1A1B685-7D24-9586-8780-28BD89159621}"/>
              </a:ext>
            </a:extLst>
          </p:cNvPr>
          <p:cNvPicPr>
            <a:picLocks noChangeAspect="1"/>
          </p:cNvPicPr>
          <p:nvPr/>
        </p:nvPicPr>
        <p:blipFill>
          <a:blip r:embed="rId2"/>
          <a:stretch>
            <a:fillRect/>
          </a:stretch>
        </p:blipFill>
        <p:spPr>
          <a:xfrm>
            <a:off x="6292341" y="2351955"/>
            <a:ext cx="4119743" cy="2891429"/>
          </a:xfrm>
          <a:prstGeom prst="rect">
            <a:avLst/>
          </a:prstGeo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85000" lnSpcReduction="10000"/>
          </a:bodyPr>
          <a:lstStyle/>
          <a:p>
            <a:pPr algn="l"/>
            <a:endParaRPr lang="en-US" sz="1800" b="0" i="0" u="none" strike="noStrike" baseline="0" dirty="0">
              <a:solidFill>
                <a:srgbClr val="000000"/>
              </a:solidFill>
              <a:latin typeface="Calibri" panose="020F0502020204030204" pitchFamily="34" charset="0"/>
            </a:endParaRPr>
          </a:p>
          <a:p>
            <a:r>
              <a:rPr lang="en-US" sz="1400" b="0" i="0" u="none" strike="noStrike" baseline="0" dirty="0">
                <a:solidFill>
                  <a:srgbClr val="221E1F"/>
                </a:solidFill>
                <a:latin typeface="Calibri" panose="020F0502020204030204" pitchFamily="34" charset="0"/>
              </a:rPr>
              <a:t>Current practices: OUR TECH PROFICIENCY IS CURRENTLY AT 29% which is awful, but we had turnover in our</a:t>
            </a:r>
            <a:r>
              <a:rPr lang="en-US" sz="1400" dirty="0">
                <a:solidFill>
                  <a:srgbClr val="221E1F"/>
                </a:solidFill>
                <a:latin typeface="Calibri" panose="020F0502020204030204" pitchFamily="34" charset="0"/>
              </a:rPr>
              <a:t> old management team and have a great manager in their now who has been catching the department up on all the backlogged work that was left from the previous manager </a:t>
            </a:r>
            <a:endParaRPr lang="en-US" sz="1400" b="0" i="0" u="none" strike="noStrike" baseline="0" dirty="0">
              <a:solidFill>
                <a:srgbClr val="221E1F"/>
              </a:solidFill>
              <a:latin typeface="Calibri" panose="020F0502020204030204" pitchFamily="34" charset="0"/>
            </a:endParaRPr>
          </a:p>
          <a:p>
            <a:r>
              <a:rPr lang="en-US" sz="1400" b="0" i="0" u="none" strike="noStrike" baseline="0" dirty="0">
                <a:solidFill>
                  <a:srgbClr val="221E1F"/>
                </a:solidFill>
                <a:latin typeface="Calibri" panose="020F0502020204030204" pitchFamily="34" charset="0"/>
              </a:rPr>
              <a:t>Goals for improvement would be to increase tech proficiency with help of parts and service</a:t>
            </a:r>
          </a:p>
          <a:p>
            <a:r>
              <a:rPr lang="en-US" sz="1400" b="0" i="0" u="none" strike="noStrike" baseline="0" dirty="0">
                <a:solidFill>
                  <a:srgbClr val="221E1F"/>
                </a:solidFill>
                <a:latin typeface="Calibri" panose="020F0502020204030204" pitchFamily="34" charset="0"/>
              </a:rPr>
              <a:t>Plans to achieve your goals would be to have our porter deliver the parts directly to the techs to get rid of the coffee talk at the parts counter </a:t>
            </a:r>
          </a:p>
          <a:p>
            <a:r>
              <a:rPr lang="en-US" sz="1400" b="0" i="0" u="none" strike="noStrike" baseline="0" dirty="0">
                <a:solidFill>
                  <a:srgbClr val="221E1F"/>
                </a:solidFill>
                <a:latin typeface="Calibri" panose="020F0502020204030204" pitchFamily="34" charset="0"/>
              </a:rPr>
              <a:t>Plans to evaluate your changes would be to do this calculation monthly and see how it improves and see if any other changes need to be implemented </a:t>
            </a:r>
          </a:p>
          <a:p>
            <a:endParaRPr lang="en-US" dirty="0"/>
          </a:p>
        </p:txBody>
      </p:sp>
      <p:pic>
        <p:nvPicPr>
          <p:cNvPr id="8" name="Picture 7">
            <a:extLst>
              <a:ext uri="{FF2B5EF4-FFF2-40B4-BE49-F238E27FC236}">
                <a16:creationId xmlns:a16="http://schemas.microsoft.com/office/drawing/2014/main" id="{BBCF8672-AD04-F917-C8D0-9C259852F645}"/>
              </a:ext>
            </a:extLst>
          </p:cNvPr>
          <p:cNvPicPr>
            <a:picLocks noChangeAspect="1"/>
          </p:cNvPicPr>
          <p:nvPr/>
        </p:nvPicPr>
        <p:blipFill>
          <a:blip r:embed="rId2"/>
          <a:stretch>
            <a:fillRect/>
          </a:stretch>
        </p:blipFill>
        <p:spPr>
          <a:xfrm>
            <a:off x="5255202" y="612111"/>
            <a:ext cx="6115050" cy="5429250"/>
          </a:xfrm>
          <a:prstGeom prst="rect">
            <a:avLst/>
          </a:prstGeo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700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are that we were only at </a:t>
            </a:r>
            <a:r>
              <a:rPr lang="en-US" sz="1800" dirty="0">
                <a:solidFill>
                  <a:srgbClr val="221E1F"/>
                </a:solidFill>
                <a:latin typeface="Calibri" panose="020F0502020204030204" pitchFamily="34" charset="0"/>
              </a:rPr>
              <a:t>61</a:t>
            </a:r>
            <a:r>
              <a:rPr lang="en-US" sz="1800" b="0" i="0" u="none" strike="noStrike" baseline="0" dirty="0">
                <a:solidFill>
                  <a:srgbClr val="221E1F"/>
                </a:solidFill>
                <a:latin typeface="Calibri" panose="020F0502020204030204" pitchFamily="34" charset="0"/>
              </a:rPr>
              <a:t>% utilization for the month </a:t>
            </a:r>
          </a:p>
          <a:p>
            <a:r>
              <a:rPr lang="en-US" sz="1800" b="0" i="0" u="none" strike="noStrike" baseline="0" dirty="0">
                <a:solidFill>
                  <a:srgbClr val="221E1F"/>
                </a:solidFill>
                <a:latin typeface="Calibri" panose="020F0502020204030204" pitchFamily="34" charset="0"/>
              </a:rPr>
              <a:t>Goals for improvement to increase our utilization which will directly increase our gross profit</a:t>
            </a:r>
          </a:p>
          <a:p>
            <a:r>
              <a:rPr lang="en-US" sz="1800" b="0" i="0" u="none" strike="noStrike" baseline="0" dirty="0">
                <a:solidFill>
                  <a:srgbClr val="221E1F"/>
                </a:solidFill>
                <a:latin typeface="Calibri" panose="020F0502020204030204" pitchFamily="34" charset="0"/>
              </a:rPr>
              <a:t>Plans to achieve your goals would be to increase our </a:t>
            </a:r>
            <a:r>
              <a:rPr lang="en-US" sz="1800" b="0" i="0" u="none" strike="noStrike" baseline="0" dirty="0" err="1">
                <a:solidFill>
                  <a:srgbClr val="221E1F"/>
                </a:solidFill>
                <a:latin typeface="Calibri" panose="020F0502020204030204" pitchFamily="34" charset="0"/>
              </a:rPr>
              <a:t>el</a:t>
            </a:r>
            <a:r>
              <a:rPr lang="en-US" sz="1800" dirty="0" err="1">
                <a:solidFill>
                  <a:srgbClr val="221E1F"/>
                </a:solidFill>
                <a:latin typeface="Calibri" panose="020F0502020204030204" pitchFamily="34" charset="0"/>
              </a:rPr>
              <a:t>r</a:t>
            </a:r>
            <a:r>
              <a:rPr lang="en-US" sz="1800" dirty="0">
                <a:solidFill>
                  <a:srgbClr val="221E1F"/>
                </a:solidFill>
                <a:latin typeface="Calibri" panose="020F0502020204030204" pitchFamily="34" charset="0"/>
              </a:rPr>
              <a:t> which is extremely low and have our technicians do videos for every customer when they recommend work to be done which will help increase up selling especially on one line repair orders</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evaluate your changes would be to check weekly for discounts on labor and make sure each a video is being sent out to each customer</a:t>
            </a:r>
          </a:p>
          <a:p>
            <a:endParaRPr lang="en-US" dirty="0"/>
          </a:p>
        </p:txBody>
      </p:sp>
      <p:pic>
        <p:nvPicPr>
          <p:cNvPr id="4" name="Picture 3">
            <a:extLst>
              <a:ext uri="{FF2B5EF4-FFF2-40B4-BE49-F238E27FC236}">
                <a16:creationId xmlns:a16="http://schemas.microsoft.com/office/drawing/2014/main" id="{9BFC0D96-3EA8-3073-9403-F625139B61CE}"/>
              </a:ext>
            </a:extLst>
          </p:cNvPr>
          <p:cNvPicPr>
            <a:picLocks noChangeAspect="1"/>
          </p:cNvPicPr>
          <p:nvPr/>
        </p:nvPicPr>
        <p:blipFill>
          <a:blip r:embed="rId2"/>
          <a:stretch>
            <a:fillRect/>
          </a:stretch>
        </p:blipFill>
        <p:spPr>
          <a:xfrm>
            <a:off x="6520221" y="1209675"/>
            <a:ext cx="3533775" cy="4438650"/>
          </a:xfrm>
          <a:prstGeom prst="rect">
            <a:avLst/>
          </a:prstGeo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solidFill>
                  <a:schemeClr val="tx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a:xfrm>
            <a:off x="677334" y="2160589"/>
            <a:ext cx="4958356" cy="3880772"/>
          </a:xfrm>
        </p:spPr>
        <p:txBody>
          <a:bodyPr>
            <a:normAutofit fontScale="62500" lnSpcReduction="20000"/>
          </a:bodyPr>
          <a:lstStyle/>
          <a:p>
            <a:pPr marL="0" indent="0">
              <a:buNone/>
            </a:pPr>
            <a:r>
              <a:rPr lang="en-US" dirty="0"/>
              <a:t>One of the things we talked about that I noticed while doing the </a:t>
            </a:r>
            <a:r>
              <a:rPr lang="en-US" dirty="0" err="1"/>
              <a:t>ro</a:t>
            </a:r>
            <a:r>
              <a:rPr lang="en-US" dirty="0"/>
              <a:t> analysis was that the miles in and out are almost all the exactly the same they are not checking the miles out. They have made it an emphasis to check the miles out putting signs up on each writer's desk to make sure they are getting the right miles out. I also noticed that almost half of the </a:t>
            </a:r>
            <a:r>
              <a:rPr lang="en-US" dirty="0" err="1"/>
              <a:t>the</a:t>
            </a:r>
            <a:r>
              <a:rPr lang="en-US" dirty="0"/>
              <a:t> </a:t>
            </a:r>
            <a:r>
              <a:rPr lang="en-US" dirty="0" err="1"/>
              <a:t>ros</a:t>
            </a:r>
            <a:r>
              <a:rPr lang="en-US" dirty="0"/>
              <a:t> were 1-line </a:t>
            </a:r>
            <a:r>
              <a:rPr lang="en-US" dirty="0" err="1"/>
              <a:t>ros</a:t>
            </a:r>
            <a:r>
              <a:rPr lang="en-US" dirty="0"/>
              <a:t>, we need to place an emphasis on upselling and making sure we show value in what we are trying to sell, while also being honest. </a:t>
            </a:r>
            <a:r>
              <a:rPr lang="en-US" dirty="0" err="1"/>
              <a:t>Truvid</a:t>
            </a:r>
            <a:r>
              <a:rPr lang="en-US" dirty="0"/>
              <a:t> can tremendously help with being upfront when showing a customer how dirty their air filter is or how pitted their rotors are it really helps sell the job. Our labor rate is too low we need to raise that to be competitive in the market, other shops are around $180/</a:t>
            </a:r>
            <a:r>
              <a:rPr lang="en-US" dirty="0" err="1"/>
              <a:t>hr</a:t>
            </a:r>
            <a:r>
              <a:rPr lang="en-US" dirty="0"/>
              <a:t>, we need to get closer to that so we can be competitive while also still making more money.</a:t>
            </a:r>
          </a:p>
          <a:p>
            <a:pPr marL="0" indent="0">
              <a:buNone/>
            </a:pPr>
            <a:r>
              <a:rPr lang="en-US" dirty="0"/>
              <a:t> </a:t>
            </a:r>
          </a:p>
        </p:txBody>
      </p:sp>
      <p:pic>
        <p:nvPicPr>
          <p:cNvPr id="10" name="Picture 9">
            <a:extLst>
              <a:ext uri="{FF2B5EF4-FFF2-40B4-BE49-F238E27FC236}">
                <a16:creationId xmlns:a16="http://schemas.microsoft.com/office/drawing/2014/main" id="{B06E73BF-CD56-F0E5-AE20-06CBCB2C6BB9}"/>
              </a:ext>
            </a:extLst>
          </p:cNvPr>
          <p:cNvPicPr>
            <a:picLocks noChangeAspect="1"/>
          </p:cNvPicPr>
          <p:nvPr/>
        </p:nvPicPr>
        <p:blipFill>
          <a:blip r:embed="rId2"/>
          <a:stretch>
            <a:fillRect/>
          </a:stretch>
        </p:blipFill>
        <p:spPr>
          <a:xfrm>
            <a:off x="6158348" y="1857375"/>
            <a:ext cx="5119877" cy="4183986"/>
          </a:xfrm>
          <a:prstGeom prst="rect">
            <a:avLst/>
          </a:prstGeo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A bunch of experienced technicians SOME OF WHICH have APPRENTICES to help with their workload</a:t>
            </a:r>
          </a:p>
          <a:p>
            <a:r>
              <a:rPr lang="en-US" dirty="0"/>
              <a:t>Strong management staff </a:t>
            </a:r>
          </a:p>
          <a:p>
            <a:r>
              <a:rPr lang="en-US" dirty="0"/>
              <a:t>Large loaner fleet </a:t>
            </a:r>
          </a:p>
          <a:p>
            <a:r>
              <a:rPr lang="en-US" dirty="0"/>
              <a:t>State of the art facility – modern equipment and technology that streamlines the service process and improve accuracy </a:t>
            </a:r>
          </a:p>
          <a:p>
            <a:r>
              <a:rPr lang="en-US" dirty="0"/>
              <a:t>CSI</a:t>
            </a:r>
          </a:p>
          <a:p>
            <a:endParaRPr lang="en-US" dirty="0"/>
          </a:p>
          <a:p>
            <a:endParaRPr lang="en-US" dirty="0"/>
          </a:p>
          <a:p>
            <a:endParaRPr lang="en-US" dirty="0"/>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Upselling especially on one line repair orders</a:t>
            </a:r>
          </a:p>
          <a:p>
            <a:r>
              <a:rPr lang="en-US" dirty="0"/>
              <a:t>Hours- our service hours don’t mimic our sales hours so we need to extend those</a:t>
            </a:r>
          </a:p>
          <a:p>
            <a:r>
              <a:rPr lang="en-US" dirty="0"/>
              <a:t>New employee retention </a:t>
            </a:r>
          </a:p>
          <a:p>
            <a:r>
              <a:rPr lang="en-US" dirty="0"/>
              <a:t>Not selling </a:t>
            </a:r>
            <a:r>
              <a:rPr lang="en-US" dirty="0" err="1"/>
              <a:t>alL</a:t>
            </a:r>
            <a:r>
              <a:rPr lang="en-US" dirty="0"/>
              <a:t> AVAILBLE HOURS</a:t>
            </a:r>
          </a:p>
          <a:p>
            <a:r>
              <a:rPr lang="en-US" dirty="0"/>
              <a:t>LOW WARRANTY/CUSTOMER PAY RATE</a:t>
            </a:r>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Droplet">
  <a:themeElements>
    <a:clrScheme name="Droplet">
      <a:dk1>
        <a:sysClr val="windowText" lastClr="000000"/>
      </a:dk1>
      <a:lt1>
        <a:sysClr val="window" lastClr="FFFFFF"/>
      </a:lt1>
      <a:dk2>
        <a:srgbClr val="355071"/>
      </a:dk2>
      <a:lt2>
        <a:srgbClr val="AABED7"/>
      </a:lt2>
      <a:accent1>
        <a:srgbClr val="2FA3EE"/>
      </a:accent1>
      <a:accent2>
        <a:srgbClr val="4BCAAD"/>
      </a:accent2>
      <a:accent3>
        <a:srgbClr val="86C157"/>
      </a:accent3>
      <a:accent4>
        <a:srgbClr val="D99C3F"/>
      </a:accent4>
      <a:accent5>
        <a:srgbClr val="CE6633"/>
      </a:accent5>
      <a:accent6>
        <a:srgbClr val="A35DD1"/>
      </a:accent6>
      <a:hlink>
        <a:srgbClr val="56BCFE"/>
      </a:hlink>
      <a:folHlink>
        <a:srgbClr val="97C5E3"/>
      </a:folHlink>
    </a:clrScheme>
    <a:fontScheme name="Droplet">
      <a:majorFont>
        <a:latin typeface="Tw Cen MT" panose="020B0602020104020603"/>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panose="020B06020201040206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roplet">
      <a:fillStyleLst>
        <a:solidFill>
          <a:schemeClr val="phClr"/>
        </a:solidFill>
        <a:solidFill>
          <a:schemeClr val="phClr">
            <a:tint val="69000"/>
            <a:satMod val="105000"/>
            <a:lumMod val="110000"/>
          </a:schemeClr>
        </a:solidFill>
        <a:gradFill rotWithShape="1">
          <a:gsLst>
            <a:gs pos="0">
              <a:schemeClr val="phClr">
                <a:tint val="94000"/>
                <a:satMod val="100000"/>
                <a:lumMod val="108000"/>
              </a:schemeClr>
            </a:gs>
            <a:gs pos="50000">
              <a:schemeClr val="phClr">
                <a:tint val="98000"/>
                <a:shade val="100000"/>
                <a:satMod val="100000"/>
                <a:lumMod val="100000"/>
              </a:schemeClr>
            </a:gs>
            <a:gs pos="100000">
              <a:schemeClr val="phClr">
                <a:shade val="72000"/>
                <a:satMod val="120000"/>
                <a:lumMod val="100000"/>
              </a:schemeClr>
            </a:gs>
          </a:gsLst>
          <a:lin ang="5400000" scaled="0"/>
        </a:gradFill>
      </a:fillStyleLst>
      <a:lnStyleLst>
        <a:ln w="9525" cap="flat" cmpd="sng" algn="ctr">
          <a:solidFill>
            <a:schemeClr val="phClr">
              <a:shade val="60000"/>
            </a:scheme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effectStyle>
        <a:effectStyle>
          <a:effectLst>
            <a:outerShdw blurRad="63500" dist="25400" dir="5400000" algn="ctr" rotWithShape="0">
              <a:srgbClr val="000000">
                <a:alpha val="69000"/>
              </a:srgbClr>
            </a:outerShdw>
          </a:effectLst>
          <a:scene3d>
            <a:camera prst="orthographicFront">
              <a:rot lat="0" lon="0" rev="0"/>
            </a:camera>
            <a:lightRig rig="balanced" dir="t">
              <a:rot lat="0" lon="0" rev="1200000"/>
            </a:lightRig>
          </a:scene3d>
          <a:sp3d prstMaterial="plastic">
            <a:bevelT w="25400" h="25400"/>
          </a:sp3d>
        </a:effectStyle>
      </a:effectStyleLst>
      <a:bgFillStyleLst>
        <a:solidFill>
          <a:schemeClr val="phClr"/>
        </a:solidFill>
        <a:gradFill rotWithShape="1">
          <a:gsLst>
            <a:gs pos="0">
              <a:schemeClr val="phClr">
                <a:tint val="90000"/>
                <a:lumMod val="110000"/>
              </a:schemeClr>
            </a:gs>
            <a:gs pos="100000">
              <a:schemeClr val="phClr">
                <a:shade val="64000"/>
                <a:lumMod val="88000"/>
              </a:schemeClr>
            </a:gs>
          </a:gsLst>
          <a:lin ang="5400000" scaled="0"/>
        </a:gradFill>
        <a:gradFill rotWithShape="1">
          <a:gsLst>
            <a:gs pos="0">
              <a:schemeClr val="phClr">
                <a:tint val="84000"/>
                <a:shade val="100000"/>
                <a:hueMod val="130000"/>
                <a:satMod val="150000"/>
                <a:lumMod val="112000"/>
              </a:schemeClr>
            </a:gs>
            <a:gs pos="100000">
              <a:schemeClr val="phClr">
                <a:shade val="92000"/>
                <a:satMod val="140000"/>
                <a:lumMod val="110000"/>
              </a:schemeClr>
            </a:gs>
          </a:gsLst>
          <a:lin ang="5400000" scaled="0"/>
        </a:gradFill>
      </a:bgFillStyleLst>
    </a:fmtScheme>
  </a:themeElements>
  <a:objectDefaults/>
  <a:extraClrSchemeLst/>
  <a:extLst>
    <a:ext uri="{05A4C25C-085E-4340-85A3-A5531E510DB2}">
      <thm15:themeFamily xmlns:thm15="http://schemas.microsoft.com/office/thememl/2012/main" name="Droplet" id="{8984A317-299A-4E50-B45D-BFC9EDE2337A}" vid="{A633B6A3-9E7F-4C10-9C98-2517A3134361}"/>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activity xmlns="818f377e-33c1-4fc4-b493-3d5042f5c30b"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1F34E2C0CEF1C64CBB48A4C19512B08F" ma:contentTypeVersion="13" ma:contentTypeDescription="Create a new document." ma:contentTypeScope="" ma:versionID="c7e3cdbb2b9c39d439d607fc24871e0a">
  <xsd:schema xmlns:xsd="http://www.w3.org/2001/XMLSchema" xmlns:xs="http://www.w3.org/2001/XMLSchema" xmlns:p="http://schemas.microsoft.com/office/2006/metadata/properties" xmlns:ns3="818f377e-33c1-4fc4-b493-3d5042f5c30b" xmlns:ns4="9b6756ca-385d-49d8-b047-082e5f570508" targetNamespace="http://schemas.microsoft.com/office/2006/metadata/properties" ma:root="true" ma:fieldsID="a6cbd9d42c5cc699ccb3c1e7044d78ef" ns3:_="" ns4:_="">
    <xsd:import namespace="818f377e-33c1-4fc4-b493-3d5042f5c30b"/>
    <xsd:import namespace="9b6756ca-385d-49d8-b047-082e5f570508"/>
    <xsd:element name="properties">
      <xsd:complexType>
        <xsd:sequence>
          <xsd:element name="documentManagement">
            <xsd:complexType>
              <xsd:all>
                <xsd:element ref="ns3:MediaServiceMetadata" minOccurs="0"/>
                <xsd:element ref="ns3:MediaServiceFastMetadata" minOccurs="0"/>
                <xsd:element ref="ns3:MediaServiceObjectDetectorVersions" minOccurs="0"/>
                <xsd:element ref="ns4:SharedWithUsers" minOccurs="0"/>
                <xsd:element ref="ns4:SharedWithDetails" minOccurs="0"/>
                <xsd:element ref="ns4:SharingHintHash" minOccurs="0"/>
                <xsd:element ref="ns3:_activity" minOccurs="0"/>
                <xsd:element ref="ns3:MediaServiceSearchProperties" minOccurs="0"/>
                <xsd:element ref="ns3:MediaServiceDateTaken" minOccurs="0"/>
                <xsd:element ref="ns3:MediaServiceSystemTags" minOccurs="0"/>
                <xsd:element ref="ns3:MediaServiceOCR" minOccurs="0"/>
                <xsd:element ref="ns3:MediaServiceGenerationTime" minOccurs="0"/>
                <xsd:element ref="ns3: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18f377e-33c1-4fc4-b493-3d5042f5c30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_activity" ma:index="14" nillable="true" ma:displayName="_activity" ma:hidden="true" ma:internalName="_activity">
      <xsd:simpleType>
        <xsd:restriction base="dms:Note"/>
      </xsd:simpleType>
    </xsd:element>
    <xsd:element name="MediaServiceSearchProperties" ma:index="15" nillable="true" ma:displayName="MediaServiceSearchProperties" ma:hidden="true" ma:internalName="MediaServiceSearchProperties" ma:readOnly="true">
      <xsd:simpleType>
        <xsd:restriction base="dms:Note"/>
      </xsd:simpleType>
    </xsd:element>
    <xsd:element name="MediaServiceDateTaken" ma:index="16" nillable="true" ma:displayName="MediaServiceDateTaken" ma:hidden="true" ma:indexed="true" ma:internalName="MediaServiceDateTaken" ma:readOnly="true">
      <xsd:simpleType>
        <xsd:restriction base="dms:Text"/>
      </xsd:simpleType>
    </xsd:element>
    <xsd:element name="MediaServiceSystemTags" ma:index="17" nillable="true" ma:displayName="MediaServiceSystemTags" ma:hidden="true" ma:internalName="MediaServiceSystemTags" ma:readOnly="true">
      <xsd:simpleType>
        <xsd:restriction base="dms:Note"/>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b6756ca-385d-49d8-b047-082e5f570508"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element name="SharingHintHash" ma:index="13"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19E588F-36CD-44AE-B64B-672680BE9BB6}">
  <ds:schemaRefs>
    <ds:schemaRef ds:uri="http://purl.org/dc/dcmitype/"/>
    <ds:schemaRef ds:uri="http://purl.org/dc/elements/1.1/"/>
    <ds:schemaRef ds:uri="http://www.w3.org/XML/1998/namespace"/>
    <ds:schemaRef ds:uri="http://purl.org/dc/terms/"/>
    <ds:schemaRef ds:uri="http://schemas.microsoft.com/office/2006/documentManagement/types"/>
    <ds:schemaRef ds:uri="http://schemas.openxmlformats.org/package/2006/metadata/core-properties"/>
    <ds:schemaRef ds:uri="http://schemas.microsoft.com/office/infopath/2007/PartnerControls"/>
    <ds:schemaRef ds:uri="9b6756ca-385d-49d8-b047-082e5f570508"/>
    <ds:schemaRef ds:uri="818f377e-33c1-4fc4-b493-3d5042f5c30b"/>
    <ds:schemaRef ds:uri="http://schemas.microsoft.com/office/2006/metadata/properties"/>
  </ds:schemaRefs>
</ds:datastoreItem>
</file>

<file path=customXml/itemProps2.xml><?xml version="1.0" encoding="utf-8"?>
<ds:datastoreItem xmlns:ds="http://schemas.openxmlformats.org/officeDocument/2006/customXml" ds:itemID="{A490B8C4-6191-4072-A17C-3E2B7B66C91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18f377e-33c1-4fc4-b493-3d5042f5c30b"/>
    <ds:schemaRef ds:uri="9b6756ca-385d-49d8-b047-082e5f57050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16AE22D-05B1-44D0-8F6C-73EE9D905A1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TM04033925[[fn=Droplet]]</Template>
  <TotalTime>450</TotalTime>
  <Words>1404</Words>
  <Application>Microsoft Office PowerPoint</Application>
  <PresentationFormat>Widescreen</PresentationFormat>
  <Paragraphs>109</Paragraphs>
  <Slides>16</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16</vt:i4>
      </vt:variant>
    </vt:vector>
  </HeadingPairs>
  <TitlesOfParts>
    <vt:vector size="20" baseType="lpstr">
      <vt:lpstr>Arial</vt:lpstr>
      <vt:lpstr>Calibri</vt:lpstr>
      <vt:lpstr>Tw Cen MT</vt:lpstr>
      <vt:lpstr>Droplet</vt:lpstr>
      <vt:lpstr>NADA Service Homework </vt:lpstr>
      <vt:lpstr>   Marketing  </vt:lpstr>
      <vt:lpstr>  Analyze Cost of Labor   </vt:lpstr>
      <vt:lpstr> Changes in Expense Structure    </vt:lpstr>
      <vt:lpstr> Productivity   </vt:lpstr>
      <vt:lpstr> Facility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Owen VanWie</cp:lastModifiedBy>
  <cp:revision>30</cp:revision>
  <dcterms:created xsi:type="dcterms:W3CDTF">2022-12-04T13:10:55Z</dcterms:created>
  <dcterms:modified xsi:type="dcterms:W3CDTF">2024-07-16T20:28:14Z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0x0101001F34E2C0CEF1C64CBB48A4C19512B08F</vt:lpwstr>
  </property>
</Properties>
</file>