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73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92500" lnSpcReduction="10000"/>
          </a:bodyPr>
          <a:lstStyle/>
          <a:p>
            <a:pPr algn="ctr"/>
            <a:r>
              <a:rPr lang="en-US" sz="3200" dirty="0"/>
              <a:t>CMA COLONIAL HONDA</a:t>
            </a:r>
          </a:p>
          <a:p>
            <a:pPr algn="ctr"/>
            <a:r>
              <a:rPr lang="en-US" sz="3200" dirty="0"/>
              <a:t>Jun Park N433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Video MPI’s will enhance sales and transparency with customers.</a:t>
            </a:r>
          </a:p>
          <a:p>
            <a:r>
              <a:rPr lang="en-US" dirty="0"/>
              <a:t>Increasing the frequency of sales training and one-on-one sessions will empower staff to sell more effectively and address their individual strengths and weaknesses.</a:t>
            </a:r>
          </a:p>
          <a:p>
            <a:r>
              <a:rPr lang="en-US" dirty="0"/>
              <a:t>We need to align our service hours to open and close with the sales hours to attract more business, increase sales, and provide greater convenience for customers scheduling their visits.</a:t>
            </a:r>
          </a:p>
          <a:p>
            <a:r>
              <a:rPr lang="en-US" dirty="0"/>
              <a:t>We need to advertise to attract more customers with other makes and models.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Electric vehicles (EVs) are becoming more prevalent. It's crucial that we undergo training and preparation to effectively handle their maintenance and service needs.</a:t>
            </a:r>
          </a:p>
          <a:p>
            <a:r>
              <a:rPr lang="en-US" dirty="0"/>
              <a:t>We need to increase car sales to generate more service opportunities.</a:t>
            </a:r>
          </a:p>
          <a:p>
            <a:r>
              <a:rPr lang="en-US" dirty="0"/>
              <a:t>We have six different OEM manufacturers in our vicinity, and competition is increasing every day.</a:t>
            </a:r>
          </a:p>
          <a:p>
            <a:r>
              <a:rPr lang="en-US" dirty="0"/>
              <a:t>Parts on backorder are slowing down our service department and can result in lost sales.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Implementing video MPI for every customer's vehicle enhances sales and transparency.</a:t>
            </a:r>
          </a:p>
          <a:p>
            <a:r>
              <a:rPr lang="en-US" dirty="0"/>
              <a:t>Increasing car sales will help the service department's capacity and opportunities for growth.</a:t>
            </a:r>
          </a:p>
          <a:p>
            <a:r>
              <a:rPr lang="en-US" dirty="0"/>
              <a:t>Increase gross profit on customer pay repair orders by consistently selling multiple items per order.</a:t>
            </a:r>
          </a:p>
          <a:p>
            <a:r>
              <a:rPr lang="en-US" dirty="0"/>
              <a:t>Extend service hours to mirror sales hours, allowing us to accommodate more customers efficiently.</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55594"/>
            <a:ext cx="8596668" cy="5472751"/>
          </a:xfrm>
        </p:spPr>
        <p:txBody>
          <a:bodyPr>
            <a:normAutofit/>
          </a:bodyPr>
          <a:lstStyle/>
          <a:p>
            <a:endParaRPr lang="en-US" dirty="0"/>
          </a:p>
          <a:p>
            <a:r>
              <a:rPr lang="en-US" dirty="0"/>
              <a:t>Extend service hours to mirror sales hours, allowing us to accommodate more customers efficiently.</a:t>
            </a:r>
          </a:p>
          <a:p>
            <a:r>
              <a:rPr lang="en-US" dirty="0"/>
              <a:t>Limit discounting by requiring that only the service manager can approve discounts.</a:t>
            </a:r>
          </a:p>
          <a:p>
            <a:r>
              <a:rPr lang="en-US" dirty="0"/>
              <a:t>Increase gross and sales by encouraging multiple line items on repair orders. Provide training to help staff achieve these goals effectively.</a:t>
            </a:r>
          </a:p>
          <a:p>
            <a:r>
              <a:rPr lang="en-US" dirty="0"/>
              <a:t>Start using video MPIs to increase multiple line items on repair orders, thereby boosting sales and profitability. This also enhances transparency, allowing customers to see the actual problems with their vehicles.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854755" y="2367627"/>
            <a:ext cx="8596668" cy="3880773"/>
          </a:xfrm>
        </p:spPr>
        <p:txBody>
          <a:bodyPr/>
          <a:lstStyle/>
          <a:p>
            <a:endParaRPr lang="en-US" dirty="0"/>
          </a:p>
          <a:p>
            <a:r>
              <a:rPr lang="en-US" dirty="0"/>
              <a:t>Encourage technicians and service writers by supporting their career paths and providing incentives for those who achieve more.</a:t>
            </a:r>
          </a:p>
          <a:p>
            <a:r>
              <a:rPr lang="en-US" dirty="0"/>
              <a:t>Advertise to the public that we service all makes and models. Currently, the majority of our business comes from our manufacturer, but this approach can help us attract more customers, increasing sales and profitability.</a:t>
            </a:r>
          </a:p>
          <a:p>
            <a:r>
              <a:rPr lang="en-US" dirty="0"/>
              <a:t>Conduct weekly training and one-on-one sessions with service writers and technicians. During these sessions, review their goals and provide guidance on how to achieve them, identify areas for improvement, and offer encouragement for their strengths and successes.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16370922"/>
              </p:ext>
            </p:extLst>
          </p:nvPr>
        </p:nvGraphicFramePr>
        <p:xfrm>
          <a:off x="677334" y="1818624"/>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Adjust hours</a:t>
                      </a:r>
                    </a:p>
                  </a:txBody>
                  <a:tcPr/>
                </a:tc>
                <a:tc>
                  <a:txBody>
                    <a:bodyPr/>
                    <a:lstStyle/>
                    <a:p>
                      <a:r>
                        <a:rPr lang="en-US" dirty="0"/>
                        <a:t>GM/Dealer principle</a:t>
                      </a:r>
                    </a:p>
                  </a:txBody>
                  <a:tcPr/>
                </a:tc>
                <a:tc>
                  <a:txBody>
                    <a:bodyPr/>
                    <a:lstStyle/>
                    <a:p>
                      <a:r>
                        <a:rPr lang="en-US" dirty="0"/>
                        <a:t>August 1</a:t>
                      </a:r>
                      <a:r>
                        <a:rPr lang="en-US" baseline="30000" dirty="0"/>
                        <a:t>st</a:t>
                      </a:r>
                      <a:endParaRPr lang="en-US" dirty="0"/>
                    </a:p>
                  </a:txBody>
                  <a:tcPr/>
                </a:tc>
                <a:extLst>
                  <a:ext uri="{0D108BD9-81ED-4DB2-BD59-A6C34878D82A}">
                    <a16:rowId xmlns:a16="http://schemas.microsoft.com/office/drawing/2014/main" val="2400365483"/>
                  </a:ext>
                </a:extLst>
              </a:tr>
              <a:tr h="565004">
                <a:tc>
                  <a:txBody>
                    <a:bodyPr/>
                    <a:lstStyle/>
                    <a:p>
                      <a:r>
                        <a:rPr lang="en-US" dirty="0"/>
                        <a:t>Track lost sales </a:t>
                      </a:r>
                    </a:p>
                  </a:txBody>
                  <a:tcPr/>
                </a:tc>
                <a:tc>
                  <a:txBody>
                    <a:bodyPr/>
                    <a:lstStyle/>
                    <a:p>
                      <a:r>
                        <a:rPr lang="en-US" dirty="0"/>
                        <a:t>Service/Parts Manager</a:t>
                      </a:r>
                    </a:p>
                  </a:txBody>
                  <a:tcPr/>
                </a:tc>
                <a:tc>
                  <a:txBody>
                    <a:bodyPr/>
                    <a:lstStyle/>
                    <a:p>
                      <a:r>
                        <a:rPr lang="en-US" dirty="0"/>
                        <a:t>Daily</a:t>
                      </a:r>
                    </a:p>
                  </a:txBody>
                  <a:tcPr/>
                </a:tc>
                <a:extLst>
                  <a:ext uri="{0D108BD9-81ED-4DB2-BD59-A6C34878D82A}">
                    <a16:rowId xmlns:a16="http://schemas.microsoft.com/office/drawing/2014/main" val="107845787"/>
                  </a:ext>
                </a:extLst>
              </a:tr>
              <a:tr h="565004">
                <a:tc>
                  <a:txBody>
                    <a:bodyPr/>
                    <a:lstStyle/>
                    <a:p>
                      <a:r>
                        <a:rPr lang="en-US" dirty="0"/>
                        <a:t>Advertise all makes and models </a:t>
                      </a:r>
                    </a:p>
                  </a:txBody>
                  <a:tcPr/>
                </a:tc>
                <a:tc>
                  <a:txBody>
                    <a:bodyPr/>
                    <a:lstStyle/>
                    <a:p>
                      <a:r>
                        <a:rPr lang="en-US" dirty="0"/>
                        <a:t>GM/Service Manager</a:t>
                      </a:r>
                    </a:p>
                  </a:txBody>
                  <a:tcPr/>
                </a:tc>
                <a:tc>
                  <a:txBody>
                    <a:bodyPr/>
                    <a:lstStyle/>
                    <a:p>
                      <a:r>
                        <a:rPr lang="en-US" dirty="0"/>
                        <a:t>Daily</a:t>
                      </a:r>
                    </a:p>
                    <a:p>
                      <a:endParaRPr lang="en-US" dirty="0"/>
                    </a:p>
                  </a:txBody>
                  <a:tcPr/>
                </a:tc>
                <a:extLst>
                  <a:ext uri="{0D108BD9-81ED-4DB2-BD59-A6C34878D82A}">
                    <a16:rowId xmlns:a16="http://schemas.microsoft.com/office/drawing/2014/main" val="1530126605"/>
                  </a:ext>
                </a:extLst>
              </a:tr>
              <a:tr h="565004">
                <a:tc>
                  <a:txBody>
                    <a:bodyPr/>
                    <a:lstStyle/>
                    <a:p>
                      <a:r>
                        <a:rPr lang="en-US" dirty="0"/>
                        <a:t>Implement training with service techs and service writers</a:t>
                      </a:r>
                    </a:p>
                  </a:txBody>
                  <a:tcPr/>
                </a:tc>
                <a:tc>
                  <a:txBody>
                    <a:bodyPr/>
                    <a:lstStyle/>
                    <a:p>
                      <a:r>
                        <a:rPr lang="en-US" dirty="0"/>
                        <a:t>Service Manager</a:t>
                      </a:r>
                    </a:p>
                  </a:txBody>
                  <a:tcPr/>
                </a:tc>
                <a:tc>
                  <a:txBody>
                    <a:bodyPr/>
                    <a:lstStyle/>
                    <a:p>
                      <a:r>
                        <a:rPr lang="en-US" dirty="0"/>
                        <a:t>Weekly</a:t>
                      </a:r>
                    </a:p>
                    <a:p>
                      <a:endParaRPr lang="en-US" dirty="0"/>
                    </a:p>
                  </a:txBody>
                  <a:tcPr/>
                </a:tc>
                <a:extLst>
                  <a:ext uri="{0D108BD9-81ED-4DB2-BD59-A6C34878D82A}">
                    <a16:rowId xmlns:a16="http://schemas.microsoft.com/office/drawing/2014/main" val="1950345431"/>
                  </a:ext>
                </a:extLst>
              </a:tr>
              <a:tr h="565004">
                <a:tc>
                  <a:txBody>
                    <a:bodyPr/>
                    <a:lstStyle/>
                    <a:p>
                      <a:r>
                        <a:rPr lang="en-US" dirty="0"/>
                        <a:t>Create career paths and incentives </a:t>
                      </a:r>
                    </a:p>
                  </a:txBody>
                  <a:tcPr/>
                </a:tc>
                <a:tc>
                  <a:txBody>
                    <a:bodyPr/>
                    <a:lstStyle/>
                    <a:p>
                      <a:r>
                        <a:rPr lang="en-US" dirty="0"/>
                        <a:t>Service Manager </a:t>
                      </a:r>
                    </a:p>
                  </a:txBody>
                  <a:tcPr/>
                </a:tc>
                <a:tc>
                  <a:txBody>
                    <a:bodyPr/>
                    <a:lstStyle/>
                    <a:p>
                      <a:r>
                        <a:rPr lang="en-US" dirty="0"/>
                        <a:t>Monthly</a:t>
                      </a:r>
                    </a:p>
                    <a:p>
                      <a:endParaRPr lang="en-US" dirty="0"/>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Overall, we have a well-established team eager to achieve more. With a solid foundation and a great company that supports both staff and customers, we are in a strong position. However, upon closer examination, it's clear that we still have significant growth opportunities. I was surprised to learn that we are not upselling many of the older model vehicles we service. Data from 100 repair orders revealed that half are single-line items. We need to reduce this number and focus on securing more major service repair work.</a:t>
            </a:r>
          </a:p>
          <a:p>
            <a:r>
              <a:rPr lang="en-US" dirty="0"/>
              <a:t>After attending a class and observing the positive impact of video MPIs on sales, it became evident that we must make this practice mandatory. While this change may be challenging for some workers initially, they will soon realize its value as a significant asset. Video MPIs not only help sell additional products to customers but also boost overall sales.</a:t>
            </a:r>
          </a:p>
          <a:p>
            <a:r>
              <a:rPr lang="en-US" dirty="0"/>
              <a:t>In discussions with our technicians and service writers, it became apparent that there is a lack of training and clear career paths. We must improve our training programs and support these team members in advancing their careers. </a:t>
            </a:r>
            <a:r>
              <a:rPr lang="en-US"/>
              <a:t>By investing in their development, we can ensure they have the skills and motivation to contribute to our growth.</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60561"/>
            <a:ext cx="8596668" cy="4280801"/>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400" dirty="0">
                <a:latin typeface="Calibri" panose="020F0502020204030204" pitchFamily="34" charset="0"/>
                <a:cs typeface="Calibri" panose="020F0502020204030204" pitchFamily="34" charset="0"/>
              </a:rPr>
              <a:t>Currently, we partner with Pinnacle for our marketing needs. The company collaborates with our owners on a monthly basis to develop strategic plans aimed at driving traffic effectively and efficiently. Pinnacle utilizes a variety of tools, including television ads, radio, billboards, and social media, to cater to the specific needs of our dealership.</a:t>
            </a:r>
          </a:p>
          <a:p>
            <a:r>
              <a:rPr lang="en-US" sz="1400" dirty="0">
                <a:latin typeface="Calibri" panose="020F0502020204030204" pitchFamily="34" charset="0"/>
                <a:cs typeface="Calibri" panose="020F0502020204030204" pitchFamily="34" charset="0"/>
              </a:rPr>
              <a:t>Goals for improvement in our service department's marketing efforts include utilizing targeted digital advertising and optimizing our online presence through SEO and positive reviews. We aim to enhance customer engagement with regular email newsletters, social media content, and promotions. Implementing loyalty and referral programs will encourage repeat business and attract new clients. Additionally, we plan to gather customer feedback through surveys to refine our strategies and focus on personalized marketing to leverage positive word-of-mouth. Through these efforts, we aim to attract more customers, increase satisfaction, and boost overall loyalty.</a:t>
            </a:r>
          </a:p>
          <a:p>
            <a:r>
              <a:rPr lang="en-US" sz="1400" dirty="0">
                <a:latin typeface="Calibri" panose="020F0502020204030204" pitchFamily="34" charset="0"/>
                <a:cs typeface="Calibri" panose="020F0502020204030204" pitchFamily="34" charset="0"/>
              </a:rPr>
              <a:t>To evaluate the effectiveness of our marketing improvements, we will track key performance indicators such as website traffic, customer engagement metrics, and the number of new and returning customers. Additionally, we will regularly analyze customer feedback and satisfaction surveys to identify areas for improvement and measure the overall impact of our marketing strategies on customer loyalty and sales growth.</a:t>
            </a:r>
          </a:p>
          <a:p>
            <a:r>
              <a:rPr lang="en-US" dirty="0">
                <a:solidFill>
                  <a:schemeClr val="tx1"/>
                </a:solidFill>
                <a:latin typeface="Calibri" panose="020F0502020204030204" pitchFamily="34" charset="0"/>
                <a:cs typeface="Calibri" panose="020F0502020204030204" pitchFamily="34" charset="0"/>
              </a:rPr>
              <a:t>       </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900" b="0" i="0" u="none" strike="noStrike" baseline="0" dirty="0">
                <a:solidFill>
                  <a:schemeClr val="tx1"/>
                </a:solidFill>
                <a:latin typeface="Calibri" panose="020F0502020204030204" pitchFamily="34" charset="0"/>
                <a:cs typeface="Calibri" panose="020F0502020204030204" pitchFamily="34" charset="0"/>
              </a:rPr>
              <a:t>Currently our techs are paid flat rate</a:t>
            </a:r>
          </a:p>
          <a:p>
            <a:r>
              <a:rPr lang="en-US" sz="1900" b="0" i="0" u="none" strike="noStrike" baseline="0" dirty="0">
                <a:solidFill>
                  <a:schemeClr val="tx1"/>
                </a:solidFill>
                <a:latin typeface="Calibri" panose="020F0502020204030204" pitchFamily="34" charset="0"/>
                <a:cs typeface="Calibri" panose="020F0502020204030204" pitchFamily="34" charset="0"/>
              </a:rPr>
              <a:t>Goals for improvement is to get to guide of 76% profit retention.</a:t>
            </a:r>
          </a:p>
          <a:p>
            <a:r>
              <a:rPr lang="en-US" sz="1900" dirty="0">
                <a:solidFill>
                  <a:schemeClr val="tx1"/>
                </a:solidFill>
                <a:latin typeface="Calibri" panose="020F0502020204030204" pitchFamily="34" charset="0"/>
                <a:cs typeface="Calibri" panose="020F0502020204030204" pitchFamily="34" charset="0"/>
              </a:rPr>
              <a:t>We need to improve our handling of customer pay repair orders (ROs). Upon reviewing our repair orders, we've noticed too many instances of discounting parts and labor. </a:t>
            </a:r>
          </a:p>
          <a:p>
            <a:r>
              <a:rPr lang="en-US" sz="1900" dirty="0">
                <a:solidFill>
                  <a:schemeClr val="tx1"/>
                </a:solidFill>
                <a:latin typeface="Calibri" panose="020F0502020204030204" pitchFamily="34" charset="0"/>
                <a:cs typeface="Calibri" panose="020F0502020204030204" pitchFamily="34" charset="0"/>
              </a:rPr>
              <a:t>To achieve this goal, we are now only allowing our service manager to authorize discounting parts and labor.</a:t>
            </a:r>
          </a:p>
          <a:p>
            <a:endParaRPr lang="en-US" sz="2000" dirty="0">
              <a:solidFill>
                <a:schemeClr val="tx1"/>
              </a:solidFill>
              <a:latin typeface="Calibri" panose="020F0502020204030204" pitchFamily="34" charset="0"/>
              <a:cs typeface="Calibri" panose="020F0502020204030204" pitchFamily="34" charset="0"/>
            </a:endParaRPr>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5569201" y="1624084"/>
            <a:ext cx="5418752" cy="2940911"/>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2"/>
                </a:solidFill>
                <a:latin typeface="Calibri" panose="020F0502020204030204" pitchFamily="34" charset="0"/>
                <a:cs typeface="Calibri" panose="020F0502020204030204" pitchFamily="34" charset="0"/>
              </a:rPr>
              <a:t>Currently, we have achieved a net profit of $77,214, which accounts for 29.86% of our gross profit, surpassing the recommended 20% benchmark. Our next target is to elevate this figure to 35%. To achieve this goal, we aim to increase our sales of repair work, particularly focusing on higher mileage vehicles. Implementing video MPI (Multi-Point Inspection) will be instrumental in boosting sales by enhancing transparency and communication with each client.</a:t>
            </a:r>
            <a:r>
              <a:rPr lang="en-US" sz="1800" b="0" i="0" u="none" strike="noStrike" baseline="0" dirty="0">
                <a:solidFill>
                  <a:schemeClr val="tx2"/>
                </a:solidFill>
                <a:latin typeface="Calibri" panose="020F0502020204030204" pitchFamily="34" charset="0"/>
                <a:cs typeface="Calibri" panose="020F0502020204030204" pitchFamily="34" charset="0"/>
              </a:rPr>
              <a:t> </a:t>
            </a:r>
          </a:p>
          <a:p>
            <a:r>
              <a:rPr lang="en-US" dirty="0">
                <a:solidFill>
                  <a:schemeClr val="tx2"/>
                </a:solidFill>
                <a:latin typeface="Calibri" panose="020F0502020204030204" pitchFamily="34" charset="0"/>
                <a:cs typeface="Calibri" panose="020F0502020204030204" pitchFamily="34" charset="0"/>
              </a:rPr>
              <a:t>To evaluate these changes, we will monitor financial metrics such as net profit margin and gross profit percentage, track sales performance with a focus on higher mileage vehicle repair work, and gather customer feedback on the implementation of video MPI for transparency and satisfaction assessment.</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cs typeface="Calibri" panose="020F0502020204030204" pitchFamily="34" charset="0"/>
              </a:rPr>
              <a:t>Currently, our technicians are compensated on a flat-rate basis. However, our tech proficiency stands at 71.30%, significantly below the industry standard of 130%. To improve, we must focus on boosting sales and ensuring our service writers actively upsell every customer. Additionally, tracking lost sales, maintaining adequate stock of key parts, and conducting weekly meetings between parts and service teams are essential to maintaining efficiency and meeting customer needs promptly.</a:t>
            </a:r>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5255068" y="723103"/>
            <a:ext cx="6538998" cy="5318258"/>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600" dirty="0">
                <a:solidFill>
                  <a:schemeClr val="tx1"/>
                </a:solidFill>
                <a:latin typeface="Calibri" panose="020F0502020204030204" pitchFamily="34" charset="0"/>
                <a:cs typeface="Calibri" panose="020F0502020204030204" pitchFamily="34" charset="0"/>
              </a:rPr>
              <a:t>Our facility utilization is currently at 68.69%. Our goal it to get to guide at 75%. To increase our facility's utilization we need to:</a:t>
            </a:r>
          </a:p>
          <a:p>
            <a:pPr>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Improve scheduling practices to minimize idle time between appointments and maximize the use of service bays throughout the day.</a:t>
            </a:r>
          </a:p>
          <a:p>
            <a:pPr>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Streamline workflows and processes to reduce turnaround times for repairs and maintenance, allowing us to accommodate more appointments.</a:t>
            </a:r>
          </a:p>
          <a:p>
            <a:pPr>
              <a:buFont typeface="Arial" panose="020B0604020202020204" pitchFamily="34" charset="0"/>
              <a:buChar char="•"/>
            </a:pPr>
            <a:r>
              <a:rPr lang="en-US" sz="1600" dirty="0">
                <a:solidFill>
                  <a:schemeClr val="tx1"/>
                </a:solidFill>
                <a:latin typeface="Calibri" panose="020F0502020204030204" pitchFamily="34" charset="0"/>
                <a:cs typeface="Calibri" panose="020F0502020204030204" pitchFamily="34" charset="0"/>
              </a:rPr>
              <a:t>Encourage customers to schedule appointments during less busy times through incentives or promotions, balancing workload across the day.</a:t>
            </a:r>
          </a:p>
          <a:p>
            <a:pPr>
              <a:buFont typeface="Arial" panose="020B0604020202020204" pitchFamily="34" charset="0"/>
              <a:buChar char="•"/>
            </a:pPr>
            <a:endParaRPr lang="en-US" sz="1600" dirty="0">
              <a:latin typeface="Calibri" panose="020F0502020204030204" pitchFamily="34" charset="0"/>
              <a:cs typeface="Calibri" panose="020F0502020204030204" pitchFamily="34" charset="0"/>
            </a:endParaRPr>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5614987" y="1473200"/>
            <a:ext cx="3728480" cy="4533106"/>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solidFill>
                  <a:schemeClr val="tx2"/>
                </a:solidFill>
                <a:latin typeface="Calibri" panose="020F0502020204030204" pitchFamily="34" charset="0"/>
                <a:cs typeface="Calibri" panose="020F0502020204030204" pitchFamily="34" charset="0"/>
              </a:rPr>
              <a:t>After discussing the 100 repair orders with our Service Manager, we identified significant opportunities for upselling, particularly since 69 out of the 100 vehicles are older than 2020 models. Currently, 50% of the repair orders consist of only one sold item, highlighting a need to reduce this to 25-30% and maximize upselling potential. To address these findings, we plan to introduce video MPI promptly and provide training for our service writers to enhance our service offerings and increase major repair items.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483224" y="723900"/>
            <a:ext cx="5603875" cy="407287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Loyal customers and great service retention.</a:t>
            </a:r>
          </a:p>
          <a:p>
            <a:r>
              <a:rPr lang="en-US" dirty="0"/>
              <a:t>We have a technician at every bay.</a:t>
            </a:r>
          </a:p>
          <a:p>
            <a:r>
              <a:rPr lang="en-US" dirty="0"/>
              <a:t>Implemented express lube this year.</a:t>
            </a:r>
          </a:p>
          <a:p>
            <a:r>
              <a:rPr lang="en-US" dirty="0"/>
              <a:t>KPI above region all year and won the presidents award last year.</a:t>
            </a:r>
          </a:p>
          <a:p>
            <a:r>
              <a:rPr lang="en-US" dirty="0"/>
              <a:t>Four out of our seven service writers have been with us for over five years, providing them with extensive knowledge.</a:t>
            </a:r>
          </a:p>
          <a:p>
            <a:r>
              <a:rPr lang="en-US" dirty="0"/>
              <a:t>Our new service manager, who joined us this year, brings 20 years of experience and has been instrumental in our growth.</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No video MPI.</a:t>
            </a:r>
          </a:p>
          <a:p>
            <a:r>
              <a:rPr lang="en-US" dirty="0"/>
              <a:t>Service writers not willing to help sales associates.</a:t>
            </a:r>
          </a:p>
          <a:p>
            <a:r>
              <a:rPr lang="en-US" dirty="0"/>
              <a:t>The service writers and technicians lack accountability for their actions.</a:t>
            </a:r>
          </a:p>
          <a:p>
            <a:r>
              <a:rPr lang="en-US" dirty="0"/>
              <a:t>The service writers and technicians are resistant to implementing changes.</a:t>
            </a:r>
          </a:p>
          <a:p>
            <a:r>
              <a:rPr lang="en-US" dirty="0"/>
              <a:t>Service hours should align with sales hours.</a:t>
            </a:r>
          </a:p>
          <a:p>
            <a:r>
              <a:rPr lang="en-US" dirty="0"/>
              <a:t>Increase upselling efforts.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334</TotalTime>
  <Words>1563</Words>
  <Application>Microsoft Office PowerPoint</Application>
  <PresentationFormat>Widescreen</PresentationFormat>
  <Paragraphs>96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Jun Park</cp:lastModifiedBy>
  <cp:revision>13</cp:revision>
  <dcterms:created xsi:type="dcterms:W3CDTF">2022-12-04T13:10:55Z</dcterms:created>
  <dcterms:modified xsi:type="dcterms:W3CDTF">2024-07-17T17:35:13Z</dcterms:modified>
</cp:coreProperties>
</file>