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COURTESY TOYOTA</a:t>
            </a:r>
          </a:p>
          <a:p>
            <a:pPr algn="ctr"/>
            <a:r>
              <a:rPr lang="en-US" sz="3200" dirty="0"/>
              <a:t>JULIO RAIMUNDO N443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Facility expansion. </a:t>
            </a:r>
            <a:r>
              <a:rPr lang="en-US" dirty="0" err="1"/>
              <a:t>HPRO</a:t>
            </a:r>
            <a:r>
              <a:rPr lang="en-US" dirty="0"/>
              <a:t>. Increase Staff, (Advisors/Techs)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Getting Denied Expansion of Facility and having to Extend Hours of operation to meet the demands.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The current objectives are being met, moving forward the facility will need to grow to meet the demands of the business flow.</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Plans for expansion of facility have been submitted to cooperate. This will include an additional 15 bays currently have 50, additional 6 express bays, currently have 6.</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marL="0" indent="0">
              <a:buNone/>
            </a:pPr>
            <a:r>
              <a:rPr lang="en-US" dirty="0"/>
              <a:t>Wait for approval of the current plans and implement the changes to accommodate the added demand of the service department.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519938101"/>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Submit plans</a:t>
                      </a:r>
                    </a:p>
                  </a:txBody>
                  <a:tcPr/>
                </a:tc>
                <a:tc>
                  <a:txBody>
                    <a:bodyPr/>
                    <a:lstStyle/>
                    <a:p>
                      <a:r>
                        <a:rPr lang="en-US" dirty="0"/>
                        <a:t>Service Director</a:t>
                      </a:r>
                    </a:p>
                  </a:txBody>
                  <a:tcPr/>
                </a:tc>
                <a:tc>
                  <a:txBody>
                    <a:bodyPr/>
                    <a:lstStyle/>
                    <a:p>
                      <a:r>
                        <a:rPr lang="en-US" dirty="0"/>
                        <a:t>Currently awaiting approval</a:t>
                      </a:r>
                    </a:p>
                  </a:txBody>
                  <a:tcPr/>
                </a:tc>
                <a:extLst>
                  <a:ext uri="{0D108BD9-81ED-4DB2-BD59-A6C34878D82A}">
                    <a16:rowId xmlns:a16="http://schemas.microsoft.com/office/drawing/2014/main" val="240036548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7845787"/>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53012660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40000" lnSpcReduction="20000"/>
          </a:bodyPr>
          <a:lstStyle/>
          <a:p>
            <a:r>
              <a:rPr lang="en-US" dirty="0"/>
              <a:t>Synopsis</a:t>
            </a:r>
          </a:p>
          <a:p>
            <a:pPr marL="0" indent="0">
              <a:buNone/>
            </a:pPr>
            <a:r>
              <a:rPr lang="en-US" dirty="0"/>
              <a:t>After review of all of the data collected during and after class it was very eye opening to see how efficient the Fixed Operation Department was running. From the facility utilization, proficiency, bay utilization, Gross profit percent of all departments, expenses in line with guidelines, and Net to the Bottom.</a:t>
            </a:r>
          </a:p>
          <a:p>
            <a:pPr marL="0" indent="0">
              <a:buNone/>
            </a:pPr>
            <a:r>
              <a:rPr lang="en-US" dirty="0"/>
              <a:t>Asbury Cooperation runs a very tight ship, expectations are set and met. They also give each store their own identity to run. There are guidelines to follow, but Management has the creative freedom to perform as each store/market is different.</a:t>
            </a:r>
          </a:p>
          <a:p>
            <a:pPr marL="0" indent="0">
              <a:buNone/>
            </a:pPr>
            <a:r>
              <a:rPr lang="en-US" dirty="0"/>
              <a:t>Courtesy Toyota has the Highest  C.P. </a:t>
            </a:r>
            <a:r>
              <a:rPr lang="en-US" dirty="0" err="1"/>
              <a:t>R.O</a:t>
            </a:r>
            <a:r>
              <a:rPr lang="en-US" dirty="0"/>
              <a:t>. count in the whole company. With that in mind any little increase in </a:t>
            </a:r>
            <a:r>
              <a:rPr lang="en-US" dirty="0" err="1"/>
              <a:t>HPRO</a:t>
            </a:r>
            <a:r>
              <a:rPr lang="en-US" dirty="0"/>
              <a:t> will make a huge impact to the bottom line of the store.</a:t>
            </a:r>
          </a:p>
          <a:p>
            <a:pPr marL="0" indent="0">
              <a:buNone/>
            </a:pPr>
            <a:r>
              <a:rPr lang="en-US" dirty="0"/>
              <a:t>Current plan for the second half of this year is to keep expenses where they currently stand, Raise the door rate, adjust grid, and increase the menu pricing to reflect the competition around us.</a:t>
            </a:r>
          </a:p>
          <a:p>
            <a:pPr marL="0" indent="0">
              <a:buNone/>
            </a:pPr>
            <a:r>
              <a:rPr lang="en-US" dirty="0"/>
              <a:t>The final piece to the puzzle will be to expand the service department by adding an additional 15 bays, and six additional Express Service Lifts to meet the demand. </a:t>
            </a:r>
          </a:p>
          <a:p>
            <a:pPr marL="0" indent="0">
              <a:buNone/>
            </a:pPr>
            <a:r>
              <a:rPr lang="en-US" dirty="0"/>
              <a:t>Express service has always been my secret sauce to a successful running service department. If a store cant be successful in this arena then the store doesn’t stand a chance. In theory if you cant get the simple stuff done efficiently, what would make that guest come back when they have a real issue?? Or when they are out of Factory Warranty? </a:t>
            </a:r>
          </a:p>
          <a:p>
            <a:pPr marL="0" indent="0">
              <a:buNone/>
            </a:pPr>
            <a:r>
              <a:rPr lang="en-US" dirty="0"/>
              <a:t>Every store I have ever walked into has an issue with Express service and they put in 0 effort to fix it. When I come into a store, this is the first place I start, then watch it grow from there.</a:t>
            </a:r>
          </a:p>
          <a:p>
            <a:pPr marL="0" indent="0">
              <a:buNone/>
            </a:pPr>
            <a:r>
              <a:rPr lang="en-US" dirty="0"/>
              <a:t>Doing the 100 </a:t>
            </a:r>
            <a:r>
              <a:rPr lang="en-US" dirty="0" err="1"/>
              <a:t>R.O</a:t>
            </a:r>
            <a:r>
              <a:rPr lang="en-US" dirty="0"/>
              <a:t>. review also uncovered other areas for growth, eliminating the one line repair order will have a huge impact to the store. During class I remember seeing a slide with a service menu. Sometimes you forget about the little things that make a huge impact. Currently creating the service menu to hand out to every Guest that comes in for service. </a:t>
            </a:r>
          </a:p>
          <a:p>
            <a:pPr marL="0" indent="0">
              <a:buNone/>
            </a:pPr>
            <a:r>
              <a:rPr lang="en-US" dirty="0"/>
              <a:t>To summarize, </a:t>
            </a:r>
          </a:p>
          <a:p>
            <a:pPr marL="0" indent="0">
              <a:buNone/>
            </a:pPr>
            <a:r>
              <a:rPr lang="en-US" dirty="0"/>
              <a:t>This </a:t>
            </a:r>
            <a:r>
              <a:rPr lang="en-US" dirty="0" err="1"/>
              <a:t>CDK</a:t>
            </a:r>
            <a:r>
              <a:rPr lang="en-US" dirty="0"/>
              <a:t> outage has taught everyone at the store a valuable lesson. We depend on this technology to run, doing things the “old School way” was fun for about a day or two max. Doing things manually really sucked. In a store this size dispatching 400 repair orders a day was a huge task. </a:t>
            </a:r>
          </a:p>
          <a:p>
            <a:pPr marL="0" indent="0">
              <a:buNone/>
            </a:pPr>
            <a:r>
              <a:rPr lang="en-US" dirty="0"/>
              <a:t>Happy to announce that as of today 7/12/2024 all systems are a go, and the green light to close all of July Repair orders that were left open in order to close June has been completed!! </a:t>
            </a:r>
          </a:p>
          <a:p>
            <a:pPr marL="0" indent="0">
              <a:buNone/>
            </a:pPr>
            <a:r>
              <a:rPr lang="en-US" dirty="0"/>
              <a:t>Thank you NADA</a:t>
            </a:r>
          </a:p>
          <a:p>
            <a:pPr marL="0" indent="0">
              <a:buNone/>
            </a:pPr>
            <a:r>
              <a:rPr lang="en-US" dirty="0"/>
              <a:t>Julio J.R. Raimundo</a:t>
            </a:r>
          </a:p>
          <a:p>
            <a:pPr marL="0" indent="0">
              <a:buNone/>
            </a:pP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RETENTION (</a:t>
            </a:r>
            <a:r>
              <a:rPr lang="en-US" sz="1800" b="0" i="0" u="none" strike="noStrike" baseline="0" dirty="0" err="1">
                <a:solidFill>
                  <a:schemeClr val="tx1"/>
                </a:solidFill>
                <a:latin typeface="Calibri" panose="020F0502020204030204" pitchFamily="34" charset="0"/>
              </a:rPr>
              <a:t>TLE</a:t>
            </a:r>
            <a:r>
              <a:rPr lang="en-US" sz="1800" b="0" i="0" u="none" strike="noStrike" baseline="0" dirty="0">
                <a:solidFill>
                  <a:schemeClr val="tx1"/>
                </a:solidFill>
                <a:latin typeface="Calibri" panose="020F0502020204030204" pitchFamily="34" charset="0"/>
              </a:rPr>
              <a:t>)</a:t>
            </a:r>
          </a:p>
          <a:p>
            <a:r>
              <a:rPr lang="en-US" sz="1800" b="0" i="0" u="none" strike="noStrike" baseline="0" dirty="0">
                <a:solidFill>
                  <a:schemeClr val="tx1"/>
                </a:solidFill>
                <a:latin typeface="Calibri" panose="020F0502020204030204" pitchFamily="34" charset="0"/>
              </a:rPr>
              <a:t>CONTINUE FOCUS ON ACTIVE, INACTIVE, LOST, AND NEW VIN CUSTOMERS</a:t>
            </a:r>
          </a:p>
          <a:p>
            <a:r>
              <a:rPr lang="en-US" sz="1800" b="0" i="0" u="none" strike="noStrike" baseline="0" dirty="0">
                <a:solidFill>
                  <a:schemeClr val="tx1"/>
                </a:solidFill>
                <a:latin typeface="Calibri" panose="020F0502020204030204" pitchFamily="34" charset="0"/>
              </a:rPr>
              <a:t>CONTINUE USING CURRENT MARKETING STRATEGIES. MARKETPRO3, </a:t>
            </a:r>
            <a:r>
              <a:rPr lang="en-US" sz="1800" b="0" i="0" u="none" strike="noStrike" baseline="0" dirty="0" err="1">
                <a:solidFill>
                  <a:schemeClr val="tx1"/>
                </a:solidFill>
                <a:latin typeface="Calibri" panose="020F0502020204030204" pitchFamily="34" charset="0"/>
              </a:rPr>
              <a:t>AUTOPOINT</a:t>
            </a:r>
            <a:r>
              <a:rPr lang="en-US" sz="1800" b="0" i="0" u="none" strike="noStrike" baseline="0" dirty="0">
                <a:solidFill>
                  <a:schemeClr val="tx1"/>
                </a:solidFill>
                <a:latin typeface="Calibri" panose="020F0502020204030204" pitchFamily="34" charset="0"/>
              </a:rPr>
              <a:t>, AND TOYOTA DIRECT RESPONSE</a:t>
            </a:r>
          </a:p>
          <a:p>
            <a:r>
              <a:rPr lang="en-US" sz="1800" b="0" i="0" u="none" strike="noStrike" baseline="0" dirty="0">
                <a:solidFill>
                  <a:schemeClr val="tx1"/>
                </a:solidFill>
                <a:latin typeface="Calibri" panose="020F0502020204030204" pitchFamily="34" charset="0"/>
              </a:rPr>
              <a:t>CONTINUE MONTHLY MEETINGS WITH ADD AGENCIES AND ADJUST PRICE POINTS IF NEEDE</a:t>
            </a:r>
            <a:r>
              <a:rPr lang="en-US" dirty="0">
                <a:solidFill>
                  <a:schemeClr val="tx1"/>
                </a:solidFill>
                <a:latin typeface="Calibri" panose="020F0502020204030204" pitchFamily="34" charset="0"/>
              </a:rPr>
              <a:t>D TO FLOW MORE TRAFFIC</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Are in line with guidelines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Continue to monitor current practice's and insure the store stays in line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Stay focused </a:t>
            </a: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dirty="0">
                <a:solidFill>
                  <a:srgbClr val="221E1F"/>
                </a:solidFill>
                <a:latin typeface="Calibri" panose="020F0502020204030204" pitchFamily="34" charset="0"/>
              </a:rPr>
              <a:t>Continue to monitor monthly</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4" name="Table 3">
            <a:extLst>
              <a:ext uri="{FF2B5EF4-FFF2-40B4-BE49-F238E27FC236}">
                <a16:creationId xmlns:a16="http://schemas.microsoft.com/office/drawing/2014/main" id="{E7F86BE1-4EEE-4C8E-80AC-AD343EB0982F}"/>
              </a:ext>
            </a:extLst>
          </p:cNvPr>
          <p:cNvGraphicFramePr>
            <a:graphicFrameLocks noGrp="1"/>
          </p:cNvGraphicFramePr>
          <p:nvPr>
            <p:extLst>
              <p:ext uri="{D42A27DB-BD31-4B8C-83A1-F6EECF244321}">
                <p14:modId xmlns:p14="http://schemas.microsoft.com/office/powerpoint/2010/main" val="1407483097"/>
              </p:ext>
            </p:extLst>
          </p:nvPr>
        </p:nvGraphicFramePr>
        <p:xfrm>
          <a:off x="4975668" y="2185194"/>
          <a:ext cx="5918200" cy="1952625"/>
        </p:xfrm>
        <a:graphic>
          <a:graphicData uri="http://schemas.openxmlformats.org/drawingml/2006/table">
            <a:tbl>
              <a:tblPr/>
              <a:tblGrid>
                <a:gridCol w="609600">
                  <a:extLst>
                    <a:ext uri="{9D8B030D-6E8A-4147-A177-3AD203B41FA5}">
                      <a16:colId xmlns:a16="http://schemas.microsoft.com/office/drawing/2014/main" val="475443533"/>
                    </a:ext>
                  </a:extLst>
                </a:gridCol>
                <a:gridCol w="1917700">
                  <a:extLst>
                    <a:ext uri="{9D8B030D-6E8A-4147-A177-3AD203B41FA5}">
                      <a16:colId xmlns:a16="http://schemas.microsoft.com/office/drawing/2014/main" val="4164238294"/>
                    </a:ext>
                  </a:extLst>
                </a:gridCol>
                <a:gridCol w="1104900">
                  <a:extLst>
                    <a:ext uri="{9D8B030D-6E8A-4147-A177-3AD203B41FA5}">
                      <a16:colId xmlns:a16="http://schemas.microsoft.com/office/drawing/2014/main" val="963053740"/>
                    </a:ext>
                  </a:extLst>
                </a:gridCol>
                <a:gridCol w="977900">
                  <a:extLst>
                    <a:ext uri="{9D8B030D-6E8A-4147-A177-3AD203B41FA5}">
                      <a16:colId xmlns:a16="http://schemas.microsoft.com/office/drawing/2014/main" val="914952470"/>
                    </a:ext>
                  </a:extLst>
                </a:gridCol>
                <a:gridCol w="698500">
                  <a:extLst>
                    <a:ext uri="{9D8B030D-6E8A-4147-A177-3AD203B41FA5}">
                      <a16:colId xmlns:a16="http://schemas.microsoft.com/office/drawing/2014/main" val="3297425353"/>
                    </a:ext>
                  </a:extLst>
                </a:gridCol>
                <a:gridCol w="609600">
                  <a:extLst>
                    <a:ext uri="{9D8B030D-6E8A-4147-A177-3AD203B41FA5}">
                      <a16:colId xmlns:a16="http://schemas.microsoft.com/office/drawing/2014/main" val="73760521"/>
                    </a:ext>
                  </a:extLst>
                </a:gridCol>
              </a:tblGrid>
              <a:tr h="333375">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tc>
                  <a:txBody>
                    <a:bodyPr/>
                    <a:lstStyle/>
                    <a:p>
                      <a:pPr algn="ctr" fontAlgn="b"/>
                      <a:r>
                        <a:rPr lang="en-US" sz="10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0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0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8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2181083839"/>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672,848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521,117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77.45%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42.82%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195429238"/>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Customer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890223381"/>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3444845960"/>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93,300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74,888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80.27%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5.94%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499345712"/>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92,271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73,664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79.83%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5.87%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059365517"/>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665,581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497,372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74.73%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42.36%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265970498"/>
                  </a:ext>
                </a:extLst>
              </a:tr>
              <a:tr h="17145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NVI/PDI/Road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47,257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47,257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3.01%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055262404"/>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US" sz="1000" b="0" i="0" u="none" strike="noStrike">
                          <a:effectLst/>
                          <a:latin typeface="Arial" panose="020B0604020202020204" pitchFamily="34" charset="0"/>
                        </a:rPr>
                        <a:t>Unapplied Time/Adj.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1000" b="0" i="0" u="none" strike="noStrike">
                          <a:effectLst/>
                          <a:latin typeface="Arial" panose="020B0604020202020204" pitchFamily="34" charset="0"/>
                        </a:rPr>
                        <a:t> $           (7,243)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67343874"/>
                  </a:ext>
                </a:extLst>
              </a:tr>
              <a:tr h="17145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C00000"/>
                    </a:solidFill>
                  </a:tcPr>
                </a:tc>
                <a:tc>
                  <a:txBody>
                    <a:bodyPr/>
                    <a:lstStyle/>
                    <a:p>
                      <a:pPr algn="r" fontAlgn="b"/>
                      <a:r>
                        <a:rPr lang="en-US" sz="10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1,571,257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a:effectLst/>
                          <a:latin typeface="Arial" panose="020B0604020202020204" pitchFamily="34" charset="0"/>
                        </a:rPr>
                        <a:t> $      1,207,055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a:effectLst/>
                          <a:latin typeface="Arial" panose="020B0604020202020204" pitchFamily="34" charset="0"/>
                        </a:rPr>
                        <a:t>76.82%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0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3924996733"/>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r>
              <a:rPr lang="en-US"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Are in line with guidelines  </a:t>
            </a:r>
          </a:p>
          <a:p>
            <a:r>
              <a:rPr lang="en-US"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Continue to monitor current practice's and insure the store stays in line</a:t>
            </a:r>
          </a:p>
          <a:p>
            <a:r>
              <a:rPr lang="en-US" dirty="0">
                <a:solidFill>
                  <a:srgbClr val="221E1F"/>
                </a:solidFill>
                <a:latin typeface="Calibri" panose="020F0502020204030204" pitchFamily="34" charset="0"/>
              </a:rPr>
              <a:t>Plans to achieve your goals</a:t>
            </a:r>
          </a:p>
          <a:p>
            <a:pPr marL="0" indent="0">
              <a:buNone/>
            </a:pPr>
            <a:r>
              <a:rPr lang="en-US" dirty="0">
                <a:solidFill>
                  <a:srgbClr val="221E1F"/>
                </a:solidFill>
                <a:latin typeface="Calibri" panose="020F0502020204030204" pitchFamily="34" charset="0"/>
              </a:rPr>
              <a:t>Stay focused </a:t>
            </a:r>
          </a:p>
          <a:p>
            <a:r>
              <a:rPr lang="en-US" dirty="0">
                <a:solidFill>
                  <a:srgbClr val="221E1F"/>
                </a:solidFill>
                <a:latin typeface="Calibri" panose="020F0502020204030204" pitchFamily="34" charset="0"/>
              </a:rPr>
              <a:t>Plans to evaluate your changes </a:t>
            </a:r>
          </a:p>
          <a:p>
            <a:pPr marL="0" indent="0">
              <a:buNone/>
            </a:pPr>
            <a:r>
              <a:rPr lang="en-US" dirty="0">
                <a:solidFill>
                  <a:srgbClr val="221E1F"/>
                </a:solidFill>
                <a:latin typeface="Calibri" panose="020F0502020204030204" pitchFamily="34" charset="0"/>
              </a:rPr>
              <a:t>Continue to monitor monthly</a:t>
            </a:r>
          </a:p>
          <a:p>
            <a:pPr algn="l"/>
            <a:endParaRPr lang="en-US" sz="1800" b="0" i="0" u="none" strike="noStrike" baseline="0" dirty="0">
              <a:solidFill>
                <a:srgbClr val="000000"/>
              </a:solidFill>
              <a:latin typeface="Calibri" panose="020F0502020204030204" pitchFamily="34" charset="0"/>
            </a:endParaRPr>
          </a:p>
        </p:txBody>
      </p:sp>
      <p:graphicFrame>
        <p:nvGraphicFramePr>
          <p:cNvPr id="7" name="Content Placeholder 6">
            <a:extLst>
              <a:ext uri="{FF2B5EF4-FFF2-40B4-BE49-F238E27FC236}">
                <a16:creationId xmlns:a16="http://schemas.microsoft.com/office/drawing/2014/main" id="{A317BEF6-0855-49B5-8DE9-B5DD64FC9638}"/>
              </a:ext>
            </a:extLst>
          </p:cNvPr>
          <p:cNvGraphicFramePr>
            <a:graphicFrameLocks noGrp="1"/>
          </p:cNvGraphicFramePr>
          <p:nvPr>
            <p:ph sz="half" idx="2"/>
            <p:extLst>
              <p:ext uri="{D42A27DB-BD31-4B8C-83A1-F6EECF244321}">
                <p14:modId xmlns:p14="http://schemas.microsoft.com/office/powerpoint/2010/main" val="3561933300"/>
              </p:ext>
            </p:extLst>
          </p:nvPr>
        </p:nvGraphicFramePr>
        <p:xfrm>
          <a:off x="5089524" y="2160589"/>
          <a:ext cx="4587875" cy="2844870"/>
        </p:xfrm>
        <a:graphic>
          <a:graphicData uri="http://schemas.openxmlformats.org/drawingml/2006/table">
            <a:tbl>
              <a:tblPr/>
              <a:tblGrid>
                <a:gridCol w="360590">
                  <a:extLst>
                    <a:ext uri="{9D8B030D-6E8A-4147-A177-3AD203B41FA5}">
                      <a16:colId xmlns:a16="http://schemas.microsoft.com/office/drawing/2014/main" val="2192854428"/>
                    </a:ext>
                  </a:extLst>
                </a:gridCol>
                <a:gridCol w="1545390">
                  <a:extLst>
                    <a:ext uri="{9D8B030D-6E8A-4147-A177-3AD203B41FA5}">
                      <a16:colId xmlns:a16="http://schemas.microsoft.com/office/drawing/2014/main" val="2314523652"/>
                    </a:ext>
                  </a:extLst>
                </a:gridCol>
                <a:gridCol w="1120408">
                  <a:extLst>
                    <a:ext uri="{9D8B030D-6E8A-4147-A177-3AD203B41FA5}">
                      <a16:colId xmlns:a16="http://schemas.microsoft.com/office/drawing/2014/main" val="627585901"/>
                    </a:ext>
                  </a:extLst>
                </a:gridCol>
                <a:gridCol w="798451">
                  <a:extLst>
                    <a:ext uri="{9D8B030D-6E8A-4147-A177-3AD203B41FA5}">
                      <a16:colId xmlns:a16="http://schemas.microsoft.com/office/drawing/2014/main" val="3707425630"/>
                    </a:ext>
                  </a:extLst>
                </a:gridCol>
                <a:gridCol w="763036">
                  <a:extLst>
                    <a:ext uri="{9D8B030D-6E8A-4147-A177-3AD203B41FA5}">
                      <a16:colId xmlns:a16="http://schemas.microsoft.com/office/drawing/2014/main" val="2915149257"/>
                    </a:ext>
                  </a:extLst>
                </a:gridCol>
              </a:tblGrid>
              <a:tr h="482044">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tc>
                  <a:txBody>
                    <a:bodyPr/>
                    <a:lstStyle/>
                    <a:p>
                      <a:pPr algn="l" fontAlgn="b"/>
                      <a:r>
                        <a:rPr lang="en-US" sz="8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800" b="0" i="0" u="none" strike="noStrike" dirty="0">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tc>
                  <a:txBody>
                    <a:bodyPr/>
                    <a:lstStyle/>
                    <a:p>
                      <a:pPr algn="ctr" fontAlgn="b"/>
                      <a:r>
                        <a:rPr lang="en-US" sz="8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00000"/>
                    </a:solidFill>
                  </a:tcPr>
                </a:tc>
                <a:extLst>
                  <a:ext uri="{0D108BD9-81ED-4DB2-BD59-A6C34878D82A}">
                    <a16:rowId xmlns:a16="http://schemas.microsoft.com/office/drawing/2014/main" val="3481459959"/>
                  </a:ext>
                </a:extLst>
              </a:tr>
              <a:tr h="234137">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1,207,055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8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9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2157008311"/>
                  </a:ext>
                </a:extLst>
              </a:tr>
              <a:tr h="234137">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60522635"/>
                  </a:ext>
                </a:extLst>
              </a:tr>
              <a:tr h="234137">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Selling Expense 31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328,316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27.20%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60347193"/>
                  </a:ext>
                </a:extLst>
              </a:tr>
              <a:tr h="214277">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78261222"/>
                  </a:ext>
                </a:extLst>
              </a:tr>
              <a:tr h="234137">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66436534"/>
                  </a:ext>
                </a:extLst>
              </a:tr>
              <a:tr h="234137">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Fixed Expense  63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212,101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17.57%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18752772"/>
                  </a:ext>
                </a:extLst>
              </a:tr>
              <a:tr h="247909">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31066892"/>
                  </a:ext>
                </a:extLst>
              </a:tr>
              <a:tr h="234137">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13473996"/>
                  </a:ext>
                </a:extLst>
              </a:tr>
              <a:tr h="247909">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540,417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900" b="0" i="0" u="none" strike="noStrike">
                          <a:effectLst/>
                          <a:latin typeface="Arial" panose="020B0604020202020204" pitchFamily="34" charset="0"/>
                        </a:rPr>
                        <a:t>44.77%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18804130"/>
                  </a:ext>
                </a:extLst>
              </a:tr>
              <a:tr h="247909">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9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666,638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900" b="0" i="0" u="none" strike="noStrike">
                          <a:effectLst/>
                          <a:latin typeface="Arial" panose="020B0604020202020204" pitchFamily="34" charset="0"/>
                        </a:rPr>
                        <a:t>55.23%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1938029"/>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Are in line with guidelines  </a:t>
            </a:r>
          </a:p>
          <a:p>
            <a:r>
              <a:rPr lang="en-US"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Continue to monitor current practice's and insure the store stays in line</a:t>
            </a:r>
          </a:p>
          <a:p>
            <a:r>
              <a:rPr lang="en-US" dirty="0">
                <a:solidFill>
                  <a:srgbClr val="221E1F"/>
                </a:solidFill>
                <a:latin typeface="Calibri" panose="020F0502020204030204" pitchFamily="34" charset="0"/>
              </a:rPr>
              <a:t>Plans to achieve your goals</a:t>
            </a:r>
          </a:p>
          <a:p>
            <a:pPr marL="0" indent="0">
              <a:buNone/>
            </a:pPr>
            <a:r>
              <a:rPr lang="en-US" dirty="0">
                <a:solidFill>
                  <a:srgbClr val="221E1F"/>
                </a:solidFill>
                <a:latin typeface="Calibri" panose="020F0502020204030204" pitchFamily="34" charset="0"/>
              </a:rPr>
              <a:t>Stay focused </a:t>
            </a:r>
          </a:p>
          <a:p>
            <a:r>
              <a:rPr lang="en-US" dirty="0">
                <a:solidFill>
                  <a:srgbClr val="221E1F"/>
                </a:solidFill>
                <a:latin typeface="Calibri" panose="020F0502020204030204" pitchFamily="34" charset="0"/>
              </a:rPr>
              <a:t>Plans to evaluate your changes </a:t>
            </a:r>
          </a:p>
          <a:p>
            <a:pPr marL="0" indent="0">
              <a:buNone/>
            </a:pPr>
            <a:r>
              <a:rPr lang="en-US" dirty="0">
                <a:solidFill>
                  <a:srgbClr val="221E1F"/>
                </a:solidFill>
                <a:latin typeface="Calibri" panose="020F0502020204030204" pitchFamily="34" charset="0"/>
              </a:rPr>
              <a:t>Continue to monitor monthly</a:t>
            </a:r>
          </a:p>
          <a:p>
            <a:endParaRPr lang="en-US" dirty="0"/>
          </a:p>
        </p:txBody>
      </p:sp>
      <p:graphicFrame>
        <p:nvGraphicFramePr>
          <p:cNvPr id="7" name="Content Placeholder 6">
            <a:extLst>
              <a:ext uri="{FF2B5EF4-FFF2-40B4-BE49-F238E27FC236}">
                <a16:creationId xmlns:a16="http://schemas.microsoft.com/office/drawing/2014/main" id="{9D99DFE9-1D73-458D-8E71-918F57C60D1B}"/>
              </a:ext>
            </a:extLst>
          </p:cNvPr>
          <p:cNvGraphicFramePr>
            <a:graphicFrameLocks noGrp="1"/>
          </p:cNvGraphicFramePr>
          <p:nvPr>
            <p:ph sz="half" idx="2"/>
          </p:nvPr>
        </p:nvGraphicFramePr>
        <p:xfrm>
          <a:off x="5089525" y="3015666"/>
          <a:ext cx="4184650" cy="2171280"/>
        </p:xfrm>
        <a:graphic>
          <a:graphicData uri="http://schemas.openxmlformats.org/drawingml/2006/table">
            <a:tbl>
              <a:tblPr/>
              <a:tblGrid>
                <a:gridCol w="420436">
                  <a:extLst>
                    <a:ext uri="{9D8B030D-6E8A-4147-A177-3AD203B41FA5}">
                      <a16:colId xmlns:a16="http://schemas.microsoft.com/office/drawing/2014/main" val="3541003671"/>
                    </a:ext>
                  </a:extLst>
                </a:gridCol>
                <a:gridCol w="913134">
                  <a:extLst>
                    <a:ext uri="{9D8B030D-6E8A-4147-A177-3AD203B41FA5}">
                      <a16:colId xmlns:a16="http://schemas.microsoft.com/office/drawing/2014/main" val="3422422790"/>
                    </a:ext>
                  </a:extLst>
                </a:gridCol>
                <a:gridCol w="256203">
                  <a:extLst>
                    <a:ext uri="{9D8B030D-6E8A-4147-A177-3AD203B41FA5}">
                      <a16:colId xmlns:a16="http://schemas.microsoft.com/office/drawing/2014/main" val="1619177015"/>
                    </a:ext>
                  </a:extLst>
                </a:gridCol>
                <a:gridCol w="919703">
                  <a:extLst>
                    <a:ext uri="{9D8B030D-6E8A-4147-A177-3AD203B41FA5}">
                      <a16:colId xmlns:a16="http://schemas.microsoft.com/office/drawing/2014/main" val="3638540767"/>
                    </a:ext>
                  </a:extLst>
                </a:gridCol>
                <a:gridCol w="420436">
                  <a:extLst>
                    <a:ext uri="{9D8B030D-6E8A-4147-A177-3AD203B41FA5}">
                      <a16:colId xmlns:a16="http://schemas.microsoft.com/office/drawing/2014/main" val="3522936643"/>
                    </a:ext>
                  </a:extLst>
                </a:gridCol>
                <a:gridCol w="834302">
                  <a:extLst>
                    <a:ext uri="{9D8B030D-6E8A-4147-A177-3AD203B41FA5}">
                      <a16:colId xmlns:a16="http://schemas.microsoft.com/office/drawing/2014/main" val="1179314839"/>
                    </a:ext>
                  </a:extLst>
                </a:gridCol>
                <a:gridCol w="420436">
                  <a:extLst>
                    <a:ext uri="{9D8B030D-6E8A-4147-A177-3AD203B41FA5}">
                      <a16:colId xmlns:a16="http://schemas.microsoft.com/office/drawing/2014/main" val="4080545126"/>
                    </a:ext>
                  </a:extLst>
                </a:gridCol>
              </a:tblGrid>
              <a:tr h="125013">
                <a:tc gridSpan="7">
                  <a:txBody>
                    <a:bodyPr/>
                    <a:lstStyle/>
                    <a:p>
                      <a:pPr algn="ctr" fontAlgn="b"/>
                      <a:r>
                        <a:rPr lang="en-US" sz="700" b="1" i="0" u="none" strike="noStrike">
                          <a:solidFill>
                            <a:srgbClr val="FFFFFF"/>
                          </a:solidFill>
                          <a:effectLst/>
                          <a:latin typeface="Arial" panose="020B0604020202020204" pitchFamily="34" charset="0"/>
                        </a:rPr>
                        <a:t>OWNER BASE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39933109"/>
                  </a:ext>
                </a:extLst>
              </a:tr>
              <a:tr h="11843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587259677"/>
                  </a:ext>
                </a:extLst>
              </a:tr>
              <a:tr h="13159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700" b="0" i="0" u="none" strike="noStrike">
                          <a:effectLst/>
                          <a:latin typeface="Arial" panose="020B0604020202020204" pitchFamily="34" charset="0"/>
                        </a:rPr>
                        <a:t>20290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1" i="0" u="none" strike="noStrike">
                          <a:solidFill>
                            <a:srgbClr val="FFFFFF"/>
                          </a:solidFill>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r" fontAlgn="b"/>
                      <a:r>
                        <a:rPr lang="en-US" sz="700" b="0" i="0" u="none" strike="noStrike">
                          <a:effectLst/>
                          <a:latin typeface="Arial" panose="020B0604020202020204" pitchFamily="34" charset="0"/>
                        </a:rPr>
                        <a:t>8</a:t>
                      </a:r>
                    </a:p>
                  </a:txBody>
                  <a:tcPr marL="0" marR="0" marT="0" marB="0" anchor="b">
                    <a:lnL>
                      <a:noFill/>
                    </a:lnL>
                    <a:lnR>
                      <a:noFill/>
                    </a:lnR>
                    <a:lnT>
                      <a:noFill/>
                    </a:lnT>
                    <a:lnB>
                      <a:noFill/>
                    </a:lnB>
                    <a:solidFill>
                      <a:srgbClr val="FFFFCC"/>
                    </a:solidFill>
                  </a:tcPr>
                </a:tc>
                <a:tc>
                  <a:txBody>
                    <a:bodyPr/>
                    <a:lstStyle/>
                    <a:p>
                      <a:pPr algn="ctr" fontAlgn="b"/>
                      <a:r>
                        <a:rPr lang="en-US" sz="700" b="1" i="0" u="none" strike="noStrike">
                          <a:solidFill>
                            <a:srgbClr val="FFFFFF"/>
                          </a:solidFill>
                          <a:effectLst/>
                          <a:latin typeface="Arial" panose="020B0604020202020204" pitchFamily="34" charset="0"/>
                        </a:rPr>
                        <a:t>=</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700" b="0" i="0" u="none" strike="noStrike">
                          <a:effectLst/>
                          <a:latin typeface="Arial" panose="020B0604020202020204" pitchFamily="34" charset="0"/>
                        </a:rPr>
                        <a:t>162,320.0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69766131"/>
                  </a:ext>
                </a:extLst>
              </a:tr>
              <a:tr h="13159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5 Year Owner Base </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Annual Hours Purchased</a:t>
                      </a:r>
                    </a:p>
                  </a:txBody>
                  <a:tcPr marL="0" marR="0" marT="0" marB="0">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Market Potential / Hours</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089345409"/>
                  </a:ext>
                </a:extLst>
              </a:tr>
              <a:tr h="13159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647934960"/>
                  </a:ext>
                </a:extLst>
              </a:tr>
              <a:tr h="13159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700" b="0" i="0" u="none" strike="noStrike">
                          <a:effectLst/>
                          <a:latin typeface="Arial" panose="020B0604020202020204" pitchFamily="34" charset="0"/>
                        </a:rPr>
                        <a:t>162,320.0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1" i="0" u="none" strike="noStrike">
                          <a:solidFill>
                            <a:srgbClr val="FFFFFF"/>
                          </a:solidFill>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700" b="0" i="0" u="none" strike="noStrike">
                          <a:effectLst/>
                          <a:latin typeface="Arial" panose="020B0604020202020204" pitchFamily="34" charset="0"/>
                        </a:rPr>
                        <a:t> $                    117.26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1" i="0" u="none" strike="noStrike">
                          <a:solidFill>
                            <a:srgbClr val="FFFFFF"/>
                          </a:solidFill>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          19,033,600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745730376"/>
                  </a:ext>
                </a:extLst>
              </a:tr>
              <a:tr h="197389">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Market Potentail/ Hours</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Effective Labor Rate</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5 Yr. O.B Sales Potential</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626939544"/>
                  </a:ext>
                </a:extLst>
              </a:tr>
              <a:tr h="13159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277148034"/>
                  </a:ext>
                </a:extLst>
              </a:tr>
              <a:tr h="13159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               3,313,703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1" i="0" u="none" strike="noStrike">
                          <a:solidFill>
                            <a:srgbClr val="FFFFFF"/>
                          </a:solidFill>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7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1" i="0" u="none" strike="noStrike">
                          <a:solidFill>
                            <a:srgbClr val="FFFFFF"/>
                          </a:solidFill>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          39,764,436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157553317"/>
                  </a:ext>
                </a:extLst>
              </a:tr>
              <a:tr h="30266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Avg. Mos. Labor Sales (excluding internal, PDI and NVI)</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Annualized</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Current Labor Sales Trend</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086779138"/>
                  </a:ext>
                </a:extLst>
              </a:tr>
              <a:tr h="12501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807314460"/>
                  </a:ext>
                </a:extLst>
              </a:tr>
              <a:tr h="144752">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             39,764,436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800" b="0" i="0" u="none" strike="noStrike">
                          <a:solidFill>
                            <a:srgbClr val="FFFFFF"/>
                          </a:solidFill>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              19,033,600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1" i="0" u="none" strike="noStrike">
                          <a:solidFill>
                            <a:srgbClr val="FFFFFF"/>
                          </a:solidFill>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700" b="0" i="0" u="none" strike="noStrike">
                          <a:effectLst/>
                          <a:latin typeface="Arial" panose="020B0604020202020204" pitchFamily="34" charset="0"/>
                        </a:rPr>
                        <a:t>208.92%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4242614128"/>
                  </a:ext>
                </a:extLst>
              </a:tr>
              <a:tr h="11843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Labor Sales Trend</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ctr" fontAlgn="t"/>
                      <a:r>
                        <a:rPr lang="en-US" sz="600" b="0" i="0" u="none" strike="noStrike">
                          <a:solidFill>
                            <a:srgbClr val="FFFFFF"/>
                          </a:solidFill>
                          <a:effectLst/>
                          <a:latin typeface="Arial" panose="020B0604020202020204" pitchFamily="34" charset="0"/>
                        </a:rPr>
                        <a:t>5 Yr. O.B. Sales Potential</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ctr" fontAlgn="t"/>
                      <a:r>
                        <a:rPr lang="en-US" sz="700" b="0" i="0" u="none" strike="noStrike">
                          <a:solidFill>
                            <a:srgbClr val="FFFFFF"/>
                          </a:solidFill>
                          <a:effectLst/>
                          <a:latin typeface="Arial" panose="020B0604020202020204" pitchFamily="34" charset="0"/>
                        </a:rPr>
                        <a:t>Ouch</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599677241"/>
                  </a:ext>
                </a:extLst>
              </a:tr>
              <a:tr h="111854">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gridSpan="4">
                  <a:txBody>
                    <a:bodyPr/>
                    <a:lstStyle/>
                    <a:p>
                      <a:pPr algn="l" fontAlgn="b"/>
                      <a:r>
                        <a:rPr lang="en-US" sz="700" b="0" i="1" u="none" strike="noStrike">
                          <a:solidFill>
                            <a:srgbClr val="FFFFFF"/>
                          </a:solidFill>
                          <a:effectLst/>
                          <a:latin typeface="Arial" panose="020B0604020202020204" pitchFamily="34" charset="0"/>
                        </a:rPr>
                        <a:t>*Note: The industry average of 35% is very poor performance.</a:t>
                      </a:r>
                    </a:p>
                  </a:txBody>
                  <a:tcPr marL="0" marR="0" marT="0" marB="0" anchor="b">
                    <a:lnL>
                      <a:noFill/>
                    </a:lnL>
                    <a:lnR>
                      <a:noFill/>
                    </a:lnR>
                    <a:lnT>
                      <a:noFill/>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731867147"/>
                  </a:ext>
                </a:extLst>
              </a:tr>
              <a:tr h="138172">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B21E28"/>
                    </a:solidFill>
                  </a:tcPr>
                </a:tc>
                <a:extLst>
                  <a:ext uri="{0D108BD9-81ED-4DB2-BD59-A6C34878D82A}">
                    <a16:rowId xmlns:a16="http://schemas.microsoft.com/office/drawing/2014/main" val="870048674"/>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Are in line with guidelines  </a:t>
            </a:r>
          </a:p>
          <a:p>
            <a:r>
              <a:rPr lang="en-US"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Expand facility, Add additional bays and Techs</a:t>
            </a:r>
          </a:p>
          <a:p>
            <a:r>
              <a:rPr lang="en-US" dirty="0">
                <a:solidFill>
                  <a:srgbClr val="221E1F"/>
                </a:solidFill>
                <a:latin typeface="Calibri" panose="020F0502020204030204" pitchFamily="34" charset="0"/>
              </a:rPr>
              <a:t>Plans to achieve your goals</a:t>
            </a:r>
          </a:p>
          <a:p>
            <a:pPr marL="0" indent="0">
              <a:buNone/>
            </a:pPr>
            <a:r>
              <a:rPr lang="en-US" dirty="0">
                <a:solidFill>
                  <a:srgbClr val="221E1F"/>
                </a:solidFill>
                <a:latin typeface="Calibri" panose="020F0502020204030204" pitchFamily="34" charset="0"/>
              </a:rPr>
              <a:t>Already submitted expansion plans to cooperate </a:t>
            </a:r>
          </a:p>
          <a:p>
            <a:r>
              <a:rPr lang="en-US" dirty="0">
                <a:solidFill>
                  <a:srgbClr val="221E1F"/>
                </a:solidFill>
                <a:latin typeface="Calibri" panose="020F0502020204030204" pitchFamily="34" charset="0"/>
              </a:rPr>
              <a:t>Plans to evaluate your changes</a:t>
            </a:r>
          </a:p>
          <a:p>
            <a:pPr marL="0" indent="0">
              <a:buNone/>
            </a:pPr>
            <a:r>
              <a:rPr lang="en-US" dirty="0">
                <a:solidFill>
                  <a:srgbClr val="221E1F"/>
                </a:solidFill>
                <a:latin typeface="Calibri" panose="020F0502020204030204" pitchFamily="34" charset="0"/>
              </a:rPr>
              <a:t>Once approved, evaluate additional Facility Utilization </a:t>
            </a:r>
          </a:p>
          <a:p>
            <a:pPr marL="0" indent="0">
              <a:buNone/>
            </a:pPr>
            <a:endParaRPr lang="en-US" dirty="0">
              <a:solidFill>
                <a:srgbClr val="221E1F"/>
              </a:solidFill>
              <a:latin typeface="Calibri" panose="020F0502020204030204" pitchFamily="34" charset="0"/>
            </a:endParaRPr>
          </a:p>
          <a:p>
            <a:pPr marL="0" indent="0">
              <a:buNone/>
            </a:pPr>
            <a:endParaRPr lang="en-US"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0153A92A-725C-4F0B-9464-58F800441332}"/>
              </a:ext>
            </a:extLst>
          </p:cNvPr>
          <p:cNvGraphicFramePr>
            <a:graphicFrameLocks noGrp="1"/>
          </p:cNvGraphicFramePr>
          <p:nvPr>
            <p:ph sz="half" idx="2"/>
          </p:nvPr>
        </p:nvGraphicFramePr>
        <p:xfrm>
          <a:off x="5127324" y="2160588"/>
          <a:ext cx="4109051" cy="3881438"/>
        </p:xfrm>
        <a:graphic>
          <a:graphicData uri="http://schemas.openxmlformats.org/drawingml/2006/table">
            <a:tbl>
              <a:tblPr/>
              <a:tblGrid>
                <a:gridCol w="1279573">
                  <a:extLst>
                    <a:ext uri="{9D8B030D-6E8A-4147-A177-3AD203B41FA5}">
                      <a16:colId xmlns:a16="http://schemas.microsoft.com/office/drawing/2014/main" val="748786002"/>
                    </a:ext>
                  </a:extLst>
                </a:gridCol>
                <a:gridCol w="1009241">
                  <a:extLst>
                    <a:ext uri="{9D8B030D-6E8A-4147-A177-3AD203B41FA5}">
                      <a16:colId xmlns:a16="http://schemas.microsoft.com/office/drawing/2014/main" val="2909777719"/>
                    </a:ext>
                  </a:extLst>
                </a:gridCol>
                <a:gridCol w="910119">
                  <a:extLst>
                    <a:ext uri="{9D8B030D-6E8A-4147-A177-3AD203B41FA5}">
                      <a16:colId xmlns:a16="http://schemas.microsoft.com/office/drawing/2014/main" val="1039882431"/>
                    </a:ext>
                  </a:extLst>
                </a:gridCol>
                <a:gridCol w="576709">
                  <a:extLst>
                    <a:ext uri="{9D8B030D-6E8A-4147-A177-3AD203B41FA5}">
                      <a16:colId xmlns:a16="http://schemas.microsoft.com/office/drawing/2014/main" val="595752090"/>
                    </a:ext>
                  </a:extLst>
                </a:gridCol>
                <a:gridCol w="162199">
                  <a:extLst>
                    <a:ext uri="{9D8B030D-6E8A-4147-A177-3AD203B41FA5}">
                      <a16:colId xmlns:a16="http://schemas.microsoft.com/office/drawing/2014/main" val="3197659349"/>
                    </a:ext>
                  </a:extLst>
                </a:gridCol>
                <a:gridCol w="171210">
                  <a:extLst>
                    <a:ext uri="{9D8B030D-6E8A-4147-A177-3AD203B41FA5}">
                      <a16:colId xmlns:a16="http://schemas.microsoft.com/office/drawing/2014/main" val="579979331"/>
                    </a:ext>
                  </a:extLst>
                </a:gridCol>
              </a:tblGrid>
              <a:tr h="170711">
                <a:tc gridSpan="6">
                  <a:txBody>
                    <a:bodyPr/>
                    <a:lstStyle/>
                    <a:p>
                      <a:pPr algn="ctr" fontAlgn="b"/>
                      <a:r>
                        <a:rPr lang="en-US" sz="9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92704069"/>
                  </a:ext>
                </a:extLst>
              </a:tr>
              <a:tr h="161727">
                <a:tc>
                  <a:txBody>
                    <a:bodyPr/>
                    <a:lstStyle/>
                    <a:p>
                      <a:pPr algn="l" fontAlgn="b"/>
                      <a:r>
                        <a:rPr lang="en-US" sz="9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900" b="0" i="0" u="none" strike="noStrike">
                          <a:effectLst/>
                          <a:latin typeface="Arial" panose="020B060402020202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933559484"/>
                  </a:ext>
                </a:extLst>
              </a:tr>
              <a:tr h="179696">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156798917"/>
                  </a:ext>
                </a:extLst>
              </a:tr>
              <a:tr h="179696">
                <a:tc>
                  <a:txBody>
                    <a:bodyPr/>
                    <a:lstStyle/>
                    <a:p>
                      <a:pPr algn="l" fontAlgn="b"/>
                      <a:r>
                        <a:rPr lang="en-US" sz="9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900" b="0" i="0" u="none" strike="noStrike">
                          <a:effectLst/>
                          <a:latin typeface="Arial" panose="020B060402020202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652987056"/>
                  </a:ext>
                </a:extLst>
              </a:tr>
              <a:tr h="179696">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4042392536"/>
                  </a:ext>
                </a:extLst>
              </a:tr>
              <a:tr h="179696">
                <a:tc>
                  <a:txBody>
                    <a:bodyPr/>
                    <a:lstStyle/>
                    <a:p>
                      <a:pPr algn="l" fontAlgn="b"/>
                      <a:r>
                        <a:rPr lang="en-US" sz="9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9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787273450"/>
                  </a:ext>
                </a:extLst>
              </a:tr>
              <a:tr h="269544">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23646360"/>
                  </a:ext>
                </a:extLst>
              </a:tr>
              <a:tr h="179696">
                <a:tc>
                  <a:txBody>
                    <a:bodyPr/>
                    <a:lstStyle/>
                    <a:p>
                      <a:pPr algn="l" fontAlgn="b"/>
                      <a:r>
                        <a:rPr lang="en-US" sz="9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             117.26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573866855"/>
                  </a:ext>
                </a:extLst>
              </a:tr>
              <a:tr h="179696">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982712761"/>
                  </a:ext>
                </a:extLst>
              </a:tr>
              <a:tr h="413301">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      1,829,253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175456509"/>
                  </a:ext>
                </a:extLst>
              </a:tr>
              <a:tr h="170711">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B21E28"/>
                    </a:solidFill>
                  </a:tcPr>
                </a:tc>
                <a:extLst>
                  <a:ext uri="{0D108BD9-81ED-4DB2-BD59-A6C34878D82A}">
                    <a16:rowId xmlns:a16="http://schemas.microsoft.com/office/drawing/2014/main" val="1731622670"/>
                  </a:ext>
                </a:extLst>
              </a:tr>
              <a:tr h="197666">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5402850"/>
                  </a:ext>
                </a:extLst>
              </a:tr>
              <a:tr h="161727">
                <a:tc gridSpan="6">
                  <a:txBody>
                    <a:bodyPr/>
                    <a:lstStyle/>
                    <a:p>
                      <a:pPr algn="ctr" fontAlgn="b"/>
                      <a:r>
                        <a:rPr lang="en-US" sz="9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35594208"/>
                  </a:ext>
                </a:extLst>
              </a:tr>
              <a:tr h="152742">
                <a:tc>
                  <a:txBody>
                    <a:bodyPr/>
                    <a:lstStyle/>
                    <a:p>
                      <a:pPr algn="l" fontAlgn="b"/>
                      <a:r>
                        <a:rPr lang="en-US" sz="9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        1,571,257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105703971"/>
                  </a:ext>
                </a:extLst>
              </a:tr>
              <a:tr h="188681">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516003480"/>
                  </a:ext>
                </a:extLst>
              </a:tr>
              <a:tr h="161727">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        1,829,253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837538142"/>
                  </a:ext>
                </a:extLst>
              </a:tr>
              <a:tr h="152742">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820759288"/>
                  </a:ext>
                </a:extLst>
              </a:tr>
              <a:tr h="287514">
                <a:tc>
                  <a:txBody>
                    <a:bodyPr/>
                    <a:lstStyle/>
                    <a:p>
                      <a:pPr algn="l" fontAlgn="b"/>
                      <a:r>
                        <a:rPr lang="en-US" sz="9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900" b="0" i="0" u="none" strike="noStrike">
                          <a:effectLst/>
                          <a:latin typeface="Arial" panose="020B0604020202020204" pitchFamily="34" charset="0"/>
                        </a:rPr>
                        <a:t>85.90%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289365086"/>
                  </a:ext>
                </a:extLst>
              </a:tr>
              <a:tr h="152742">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294519638"/>
                  </a:ext>
                </a:extLst>
              </a:tr>
              <a:tr h="16172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B21E28"/>
                    </a:solidFill>
                  </a:tcPr>
                </a:tc>
                <a:extLst>
                  <a:ext uri="{0D108BD9-81ED-4DB2-BD59-A6C34878D82A}">
                    <a16:rowId xmlns:a16="http://schemas.microsoft.com/office/drawing/2014/main" val="1894736689"/>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a:t>
            </a:r>
            <a:r>
              <a:rPr lang="en-US" sz="1600" dirty="0"/>
              <a:t>repair</a:t>
            </a:r>
            <a:r>
              <a:rPr lang="en-US" dirty="0"/>
              <a:t> order analysis.</a:t>
            </a:r>
          </a:p>
          <a:p>
            <a:r>
              <a:rPr lang="en-US" dirty="0"/>
              <a:t>After reviewing the data the store has a good mix of labor, aged units, </a:t>
            </a:r>
          </a:p>
          <a:p>
            <a:r>
              <a:rPr lang="en-US" dirty="0"/>
              <a:t>And higher mileage vehicles. Room for improvement is reducing the amount of 1 line repair orders. Improve the meet and great to maximize the sale potential in the store. </a:t>
            </a:r>
          </a:p>
        </p:txBody>
      </p:sp>
      <p:graphicFrame>
        <p:nvGraphicFramePr>
          <p:cNvPr id="5" name="Content Placeholder 4">
            <a:extLst>
              <a:ext uri="{FF2B5EF4-FFF2-40B4-BE49-F238E27FC236}">
                <a16:creationId xmlns:a16="http://schemas.microsoft.com/office/drawing/2014/main" id="{B925B667-75B8-4DCF-94BF-E21C90444E4F}"/>
              </a:ext>
            </a:extLst>
          </p:cNvPr>
          <p:cNvGraphicFramePr>
            <a:graphicFrameLocks noGrp="1"/>
          </p:cNvGraphicFramePr>
          <p:nvPr>
            <p:ph sz="half" idx="2"/>
          </p:nvPr>
        </p:nvGraphicFramePr>
        <p:xfrm>
          <a:off x="5510625" y="2043661"/>
          <a:ext cx="3342450" cy="4115291"/>
        </p:xfrm>
        <a:graphic>
          <a:graphicData uri="http://schemas.openxmlformats.org/drawingml/2006/table">
            <a:tbl>
              <a:tblPr/>
              <a:tblGrid>
                <a:gridCol w="342578">
                  <a:extLst>
                    <a:ext uri="{9D8B030D-6E8A-4147-A177-3AD203B41FA5}">
                      <a16:colId xmlns:a16="http://schemas.microsoft.com/office/drawing/2014/main" val="3527424536"/>
                    </a:ext>
                  </a:extLst>
                </a:gridCol>
                <a:gridCol w="365725">
                  <a:extLst>
                    <a:ext uri="{9D8B030D-6E8A-4147-A177-3AD203B41FA5}">
                      <a16:colId xmlns:a16="http://schemas.microsoft.com/office/drawing/2014/main" val="949166015"/>
                    </a:ext>
                  </a:extLst>
                </a:gridCol>
                <a:gridCol w="416649">
                  <a:extLst>
                    <a:ext uri="{9D8B030D-6E8A-4147-A177-3AD203B41FA5}">
                      <a16:colId xmlns:a16="http://schemas.microsoft.com/office/drawing/2014/main" val="3358562079"/>
                    </a:ext>
                  </a:extLst>
                </a:gridCol>
                <a:gridCol w="106477">
                  <a:extLst>
                    <a:ext uri="{9D8B030D-6E8A-4147-A177-3AD203B41FA5}">
                      <a16:colId xmlns:a16="http://schemas.microsoft.com/office/drawing/2014/main" val="964134312"/>
                    </a:ext>
                  </a:extLst>
                </a:gridCol>
                <a:gridCol w="413563">
                  <a:extLst>
                    <a:ext uri="{9D8B030D-6E8A-4147-A177-3AD203B41FA5}">
                      <a16:colId xmlns:a16="http://schemas.microsoft.com/office/drawing/2014/main" val="4025494329"/>
                    </a:ext>
                  </a:extLst>
                </a:gridCol>
                <a:gridCol w="106477">
                  <a:extLst>
                    <a:ext uri="{9D8B030D-6E8A-4147-A177-3AD203B41FA5}">
                      <a16:colId xmlns:a16="http://schemas.microsoft.com/office/drawing/2014/main" val="594526778"/>
                    </a:ext>
                  </a:extLst>
                </a:gridCol>
                <a:gridCol w="356466">
                  <a:extLst>
                    <a:ext uri="{9D8B030D-6E8A-4147-A177-3AD203B41FA5}">
                      <a16:colId xmlns:a16="http://schemas.microsoft.com/office/drawing/2014/main" val="1935585582"/>
                    </a:ext>
                  </a:extLst>
                </a:gridCol>
                <a:gridCol w="421278">
                  <a:extLst>
                    <a:ext uri="{9D8B030D-6E8A-4147-A177-3AD203B41FA5}">
                      <a16:colId xmlns:a16="http://schemas.microsoft.com/office/drawing/2014/main" val="1405861305"/>
                    </a:ext>
                  </a:extLst>
                </a:gridCol>
                <a:gridCol w="393502">
                  <a:extLst>
                    <a:ext uri="{9D8B030D-6E8A-4147-A177-3AD203B41FA5}">
                      <a16:colId xmlns:a16="http://schemas.microsoft.com/office/drawing/2014/main" val="275009004"/>
                    </a:ext>
                  </a:extLst>
                </a:gridCol>
                <a:gridCol w="419735">
                  <a:extLst>
                    <a:ext uri="{9D8B030D-6E8A-4147-A177-3AD203B41FA5}">
                      <a16:colId xmlns:a16="http://schemas.microsoft.com/office/drawing/2014/main" val="1301780645"/>
                    </a:ext>
                  </a:extLst>
                </a:gridCol>
              </a:tblGrid>
              <a:tr h="175756">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57560005"/>
                  </a:ext>
                </a:extLst>
              </a:tr>
              <a:tr h="118404">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53568599"/>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39161475"/>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68577567"/>
                  </a:ext>
                </a:extLst>
              </a:tr>
              <a:tr h="177606">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3,464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38.70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89.52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70200372"/>
                  </a:ext>
                </a:extLst>
              </a:tr>
              <a:tr h="177606">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5,728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124.52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96881198"/>
                  </a:ext>
                </a:extLst>
              </a:tr>
              <a:tr h="177606">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14,958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166.20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68600136"/>
                  </a:ext>
                </a:extLst>
              </a:tr>
              <a:tr h="177606">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24,150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174.70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138.24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93315768"/>
                  </a:ext>
                </a:extLst>
              </a:tr>
              <a:tr h="53281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134.04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4358523"/>
                  </a:ext>
                </a:extLst>
              </a:tr>
              <a:tr h="355213">
                <a:tc gridSpan="2">
                  <a:txBody>
                    <a:bodyPr/>
                    <a:lstStyle/>
                    <a:p>
                      <a:pPr algn="ctr" fontAlgn="b"/>
                      <a:r>
                        <a:rPr lang="en-US" sz="600" b="0" i="0" u="none" strike="noStrike">
                          <a:effectLs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95181058"/>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3266491"/>
                  </a:ext>
                </a:extLst>
              </a:tr>
              <a:tr h="115629">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31059264"/>
                  </a:ext>
                </a:extLst>
              </a:tr>
              <a:tr h="97128">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4008.70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16.60%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08687085"/>
                  </a:ext>
                </a:extLst>
              </a:tr>
              <a:tr h="97128">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4008.70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22.95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49250313"/>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89747359"/>
                  </a:ext>
                </a:extLst>
              </a:tr>
              <a:tr h="115629">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14526726"/>
                  </a:ext>
                </a:extLst>
              </a:tr>
              <a:tr h="97128">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24,150.02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966.00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30165798"/>
                  </a:ext>
                </a:extLst>
              </a:tr>
              <a:tr h="92503">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174.70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6.99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64117611"/>
                  </a:ext>
                </a:extLst>
              </a:tr>
              <a:tr h="92503">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18367756"/>
                  </a:ext>
                </a:extLst>
              </a:tr>
              <a:tr h="92503">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38.70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22.15%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35317875"/>
                  </a:ext>
                </a:extLst>
              </a:tr>
              <a:tr h="92503">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26.33%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37974179"/>
                  </a:ext>
                </a:extLst>
              </a:tr>
              <a:tr h="92503">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90.00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78261449"/>
                  </a:ext>
                </a:extLst>
              </a:tr>
              <a:tr h="97128">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82766286"/>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3432538"/>
                  </a:ext>
                </a:extLst>
              </a:tr>
              <a:tr h="115629">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007167985"/>
                  </a:ext>
                </a:extLst>
              </a:tr>
              <a:tr h="106379">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775640065"/>
                  </a:ext>
                </a:extLst>
              </a:tr>
              <a:tr h="97128">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88362626"/>
                  </a:ext>
                </a:extLst>
              </a:tr>
              <a:tr h="101754">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55.00%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92154312"/>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Strong process</a:t>
            </a:r>
          </a:p>
          <a:p>
            <a:r>
              <a:rPr lang="en-US" dirty="0"/>
              <a:t>Proactive management style</a:t>
            </a:r>
          </a:p>
          <a:p>
            <a:r>
              <a:rPr lang="en-US" dirty="0"/>
              <a:t>Warranty and schedules are tight</a:t>
            </a:r>
          </a:p>
          <a:p>
            <a:r>
              <a:rPr lang="en-US" dirty="0" err="1"/>
              <a:t>BDC</a:t>
            </a:r>
            <a:r>
              <a:rPr lang="en-US" dirty="0"/>
              <a:t> Team Keeps the facility standing tall</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Currently we are Running 1.3-1.4 </a:t>
            </a:r>
            <a:r>
              <a:rPr lang="en-US" dirty="0" err="1"/>
              <a:t>HPRO</a:t>
            </a:r>
            <a:r>
              <a:rPr lang="en-US" dirty="0"/>
              <a:t>, any improvement in this area with the amount of volume the store has will make a huge financial impact to the bottom line</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1637</TotalTime>
  <Words>1835</Words>
  <Application>Microsoft Office PowerPoint</Application>
  <PresentationFormat>Widescreen</PresentationFormat>
  <Paragraphs>630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Julio Raimundo</cp:lastModifiedBy>
  <cp:revision>26</cp:revision>
  <dcterms:created xsi:type="dcterms:W3CDTF">2022-12-04T13:10:55Z</dcterms:created>
  <dcterms:modified xsi:type="dcterms:W3CDTF">2024-07-15T21:14:26Z</dcterms:modified>
</cp:coreProperties>
</file>