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031CD0-7D86-46A0-BBDD-0C84EDB2AA0B}" v="1" dt="2024-07-15T22:11:37.4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3214254"/>
            <a:ext cx="7766936" cy="836581"/>
          </a:xfrm>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85000" lnSpcReduction="20000"/>
          </a:bodyPr>
          <a:lstStyle/>
          <a:p>
            <a:pPr algn="ctr"/>
            <a:r>
              <a:rPr lang="en-US" sz="3200" dirty="0"/>
              <a:t>Month of June service evaluation</a:t>
            </a:r>
          </a:p>
          <a:p>
            <a:pPr algn="ctr"/>
            <a:r>
              <a:rPr lang="en-US" sz="2000" dirty="0"/>
              <a:t>Kendall Subaru Marysville Washington</a:t>
            </a:r>
          </a:p>
          <a:p>
            <a:pPr algn="ctr"/>
            <a:r>
              <a:rPr lang="en-US" sz="1800" b="1" kern="1800" dirty="0">
                <a:solidFill>
                  <a:srgbClr val="2C3133"/>
                </a:solidFill>
                <a:effectLst/>
                <a:highlight>
                  <a:srgbClr val="EEEEEE"/>
                </a:highlight>
                <a:latin typeface="Lato" panose="020F0502020204030203" pitchFamily="34" charset="0"/>
                <a:ea typeface="Times New Roman" panose="02020603050405020304" pitchFamily="18" charset="0"/>
                <a:cs typeface="Times New Roman" panose="02020603050405020304" pitchFamily="18" charset="0"/>
              </a:rPr>
              <a:t>(NADA 443) Class 03 - Fixed Operations 2 Service</a:t>
            </a:r>
            <a:endParaRPr lang="en-US" sz="1800" dirty="0">
              <a:effectLst/>
              <a:highlight>
                <a:srgbClr val="EEEEEE"/>
              </a:highlight>
              <a:latin typeface="Calibri" panose="020F0502020204030204" pitchFamily="34" charset="0"/>
              <a:ea typeface="Calibri" panose="020F0502020204030204" pitchFamily="34" charset="0"/>
              <a:cs typeface="Times New Roman" panose="02020603050405020304" pitchFamily="18" charset="0"/>
            </a:endParaRPr>
          </a:p>
          <a:p>
            <a:pPr algn="ctr"/>
            <a:endParaRPr lang="en-US" sz="2000" dirty="0"/>
          </a:p>
        </p:txBody>
      </p:sp>
      <p:sp>
        <p:nvSpPr>
          <p:cNvPr id="4" name="TextBox 3">
            <a:extLst>
              <a:ext uri="{FF2B5EF4-FFF2-40B4-BE49-F238E27FC236}">
                <a16:creationId xmlns:a16="http://schemas.microsoft.com/office/drawing/2014/main" id="{C3D31A9F-41DC-81FA-1EEF-E37ABE5A8C3D}"/>
              </a:ext>
            </a:extLst>
          </p:cNvPr>
          <p:cNvSpPr txBox="1"/>
          <p:nvPr/>
        </p:nvSpPr>
        <p:spPr>
          <a:xfrm>
            <a:off x="854579" y="1016950"/>
            <a:ext cx="9451649" cy="2197304"/>
          </a:xfrm>
          <a:prstGeom prst="rect">
            <a:avLst/>
          </a:prstGeom>
          <a:noFill/>
        </p:spPr>
        <p:txBody>
          <a:bodyPr wrap="square" rtlCol="0">
            <a:spAutoFit/>
          </a:bodyPr>
          <a:lstStyle/>
          <a:p>
            <a:endParaRPr lang="en-US" dirty="0"/>
          </a:p>
        </p:txBody>
      </p:sp>
      <p:pic>
        <p:nvPicPr>
          <p:cNvPr id="6" name="Picture 5">
            <a:extLst>
              <a:ext uri="{FF2B5EF4-FFF2-40B4-BE49-F238E27FC236}">
                <a16:creationId xmlns:a16="http://schemas.microsoft.com/office/drawing/2014/main" id="{193292CD-D1C3-3765-E52E-A9F1BCEA8BF7}"/>
              </a:ext>
            </a:extLst>
          </p:cNvPr>
          <p:cNvPicPr>
            <a:picLocks noChangeAspect="1"/>
          </p:cNvPicPr>
          <p:nvPr/>
        </p:nvPicPr>
        <p:blipFill>
          <a:blip r:embed="rId2"/>
          <a:stretch>
            <a:fillRect/>
          </a:stretch>
        </p:blipFill>
        <p:spPr>
          <a:xfrm>
            <a:off x="1085235" y="1385843"/>
            <a:ext cx="8610600" cy="1676400"/>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sz="1000" dirty="0"/>
              <a:t>*Shop Foreman will help distribute the work to maximize each RO. </a:t>
            </a:r>
          </a:p>
          <a:p>
            <a:r>
              <a:rPr lang="en-US" sz="1000" dirty="0"/>
              <a:t> *BDC of 6 people held to 200 calls a day by Manager</a:t>
            </a:r>
          </a:p>
          <a:p>
            <a:r>
              <a:rPr lang="en-US" sz="1000" dirty="0"/>
              <a:t> *Certifying all Subaru trades and purchases that qualify</a:t>
            </a:r>
          </a:p>
          <a:p>
            <a:r>
              <a:rPr lang="en-US" sz="1000" dirty="0"/>
              <a:t> *Video MPI starts July 21</a:t>
            </a:r>
            <a:r>
              <a:rPr lang="en-US" sz="1000" baseline="30000" dirty="0"/>
              <a:t>st</a:t>
            </a:r>
            <a:r>
              <a:rPr lang="en-US" sz="1000" dirty="0"/>
              <a:t> this can and will add up to 3-5 hours per RO immediately </a:t>
            </a:r>
          </a:p>
          <a:p>
            <a:r>
              <a:rPr lang="en-US" sz="1000" dirty="0"/>
              <a:t> *Hunter Alignment Machines will bring 2.0 hours per job. </a:t>
            </a:r>
          </a:p>
          <a:p>
            <a:r>
              <a:rPr lang="en-US" sz="1000" dirty="0"/>
              <a:t> *Area growth / Subaru Brand </a:t>
            </a:r>
          </a:p>
          <a:p>
            <a:r>
              <a:rPr lang="en-US" sz="1000" dirty="0"/>
              <a:t> * Biggest opportunity to be the number one Subaru dealer in the northwest in at our fingertips. </a:t>
            </a:r>
          </a:p>
          <a:p>
            <a:r>
              <a:rPr lang="en-US" sz="1000" dirty="0"/>
              <a:t>We have been number one 4 or five months a year and it’s time to take it all the way. Service is what is going to take us </a:t>
            </a:r>
          </a:p>
          <a:p>
            <a:r>
              <a:rPr lang="en-US" sz="1000" dirty="0"/>
              <a:t>The rest of the way.  Looking at the Facility potential and were we are has got to be exciting for those who want to put the work in. </a:t>
            </a:r>
          </a:p>
          <a:p>
            <a:endParaRPr lang="en-US" sz="1000"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sz="1200" dirty="0"/>
              <a:t>*If we do not get CSI up we will loose customers and they will not come back for service.</a:t>
            </a:r>
          </a:p>
          <a:p>
            <a:r>
              <a:rPr lang="en-US" sz="1200" dirty="0"/>
              <a:t>*Having enough employees for the amount of volume that is coming. </a:t>
            </a:r>
          </a:p>
          <a:p>
            <a:r>
              <a:rPr lang="en-US" sz="1200" dirty="0"/>
              <a:t>*We do not get volume ramped up fast enough</a:t>
            </a:r>
          </a:p>
          <a:p>
            <a:r>
              <a:rPr lang="en-US" sz="1200" dirty="0"/>
              <a:t>* Technicians leaving do to lack of cars</a:t>
            </a:r>
          </a:p>
          <a:p>
            <a:r>
              <a:rPr lang="en-US" sz="1200" dirty="0"/>
              <a:t>*We will need more loaner cars when volume increases or appointments get put out for weeks</a:t>
            </a:r>
          </a:p>
          <a:p>
            <a:r>
              <a:rPr lang="en-US" sz="1200" dirty="0"/>
              <a:t>*Schedule/absents/vacations/</a:t>
            </a:r>
          </a:p>
          <a:p>
            <a:endParaRPr lang="en-US" sz="1200" dirty="0"/>
          </a:p>
          <a:p>
            <a:endParaRPr lang="en-US" sz="1200"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 </a:t>
            </a:r>
            <a:r>
              <a:rPr lang="en-US" sz="1200" dirty="0"/>
              <a:t>Set a Routine schedule for Service Manager Ryan to follow everyday to get him focused on what is most important and make the changes to move the needle. He is now spending morning hours with advisors listening coaching and helping them up sale and not discount. He spends equal time in the Express shop watching/coaching, keeping them on pace. Same in the </a:t>
            </a:r>
            <a:r>
              <a:rPr lang="en-US" sz="1200" dirty="0" err="1"/>
              <a:t>bdc</a:t>
            </a:r>
            <a:r>
              <a:rPr lang="en-US" sz="1200" dirty="0"/>
              <a:t>.</a:t>
            </a:r>
          </a:p>
          <a:p>
            <a:r>
              <a:rPr lang="en-US" sz="1200" dirty="0"/>
              <a:t>* Bring the BDC team up to scheduling per day averages top of zone. Expectations 200 calls daily</a:t>
            </a:r>
          </a:p>
          <a:p>
            <a:r>
              <a:rPr lang="en-US" sz="1200" dirty="0"/>
              <a:t>*Work one on one with Ryan auditing RO’s to insure Techs being paid correctly and the jobs are not getting discounted to death. </a:t>
            </a:r>
          </a:p>
          <a:p>
            <a:r>
              <a:rPr lang="en-US" sz="1200" dirty="0"/>
              <a:t>* Weekly challenges for alignments for the Techs .</a:t>
            </a:r>
          </a:p>
          <a:p>
            <a:r>
              <a:rPr lang="en-US" sz="1200" dirty="0"/>
              <a:t>*My direct involvement on getting everyone on the same page and following through with changes. Meeting daily with Ryan to make sure he sees the big picture.</a:t>
            </a:r>
          </a:p>
          <a:p>
            <a:r>
              <a:rPr lang="en-US" sz="1200" dirty="0"/>
              <a:t>* To get sales back in the process ..we sale Hours here!!!!!!!!!!!!</a:t>
            </a: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sz="1200" dirty="0"/>
              <a:t>*We meet in Ryan’s office every morning and Run Reynolds reports on EFL, C/P $ pace of every Advisor, discount and hours per RO . Any trends we call in the advisor for a training moment. </a:t>
            </a:r>
          </a:p>
          <a:p>
            <a:r>
              <a:rPr lang="en-US" sz="1200" dirty="0"/>
              <a:t>*We went back to mandatory quality checks from Techs and audit miles in and miles out , then have the advisors check there work before the customer gets car back. Not only help our CSI but be back dollars were killing us 30 days later. </a:t>
            </a:r>
          </a:p>
          <a:p>
            <a:r>
              <a:rPr lang="en-US" sz="1200" dirty="0"/>
              <a:t>*Getting together once a month for customer appreciation day with food for the </a:t>
            </a:r>
            <a:r>
              <a:rPr lang="en-US" sz="1200" dirty="0" err="1"/>
              <a:t>emplyees</a:t>
            </a:r>
            <a:r>
              <a:rPr lang="en-US" sz="1200" dirty="0"/>
              <a:t> is now in play</a:t>
            </a:r>
          </a:p>
          <a:p>
            <a:r>
              <a:rPr lang="en-US" sz="1200" dirty="0"/>
              <a:t>* Send Ryan to NADA Service classes. </a:t>
            </a:r>
          </a:p>
          <a:p>
            <a:r>
              <a:rPr lang="en-US" sz="1200" dirty="0"/>
              <a:t>*Be sure to update email addresses and all other information in the system </a:t>
            </a:r>
          </a:p>
          <a:p>
            <a:r>
              <a:rPr lang="en-US" sz="1200" dirty="0"/>
              <a:t>* Triple or quad the amount of alignments in the store and are already pacing best month ever</a:t>
            </a:r>
          </a:p>
          <a:p>
            <a:r>
              <a:rPr lang="en-US" sz="1200" dirty="0"/>
              <a:t>*Get more efficient threw out the entire service department.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r>
              <a:rPr lang="en-US" sz="1400" dirty="0"/>
              <a:t>June 15</a:t>
            </a:r>
            <a:r>
              <a:rPr lang="en-US" sz="1400" baseline="30000" dirty="0"/>
              <a:t>th/</a:t>
            </a:r>
            <a:r>
              <a:rPr lang="en-US" sz="1400" dirty="0"/>
              <a:t> changed Ryan daily Routine to be at the right places at the right time</a:t>
            </a:r>
          </a:p>
          <a:p>
            <a:r>
              <a:rPr lang="en-US" sz="1400" dirty="0"/>
              <a:t>June 20</a:t>
            </a:r>
            <a:r>
              <a:rPr lang="en-US" sz="1400" baseline="30000" dirty="0"/>
              <a:t>th/</a:t>
            </a:r>
            <a:r>
              <a:rPr lang="en-US" sz="1400" dirty="0"/>
              <a:t> Met with BDC and upped expectations for daily scheduling and outbound calls</a:t>
            </a:r>
          </a:p>
          <a:p>
            <a:r>
              <a:rPr lang="en-US" sz="1400" dirty="0"/>
              <a:t>June 15</a:t>
            </a:r>
            <a:r>
              <a:rPr lang="en-US" sz="1400" baseline="30000" dirty="0"/>
              <a:t>th/</a:t>
            </a:r>
            <a:r>
              <a:rPr lang="en-US" sz="1400" dirty="0"/>
              <a:t> created a dry erase board for express Techs to be able to see weather there recommendations go sold on the RO and a competition was started. </a:t>
            </a:r>
          </a:p>
          <a:p>
            <a:r>
              <a:rPr lang="en-US" sz="1400" dirty="0"/>
              <a:t>July 1</a:t>
            </a:r>
            <a:r>
              <a:rPr lang="en-US" sz="1400" baseline="30000" dirty="0"/>
              <a:t>st</a:t>
            </a:r>
            <a:r>
              <a:rPr lang="en-US" sz="1400" dirty="0"/>
              <a:t> our Hunter Alignment machines went into fully functional and killing it</a:t>
            </a:r>
          </a:p>
          <a:p>
            <a:r>
              <a:rPr lang="en-US" sz="1400" dirty="0"/>
              <a:t>Every day at 7:30am Ryan and I meet to go over every single RO from day before. </a:t>
            </a:r>
          </a:p>
          <a:p>
            <a:r>
              <a:rPr lang="en-US" sz="1400" dirty="0"/>
              <a:t>Put add in recruiting for a Foreman. </a:t>
            </a:r>
          </a:p>
          <a:p>
            <a:r>
              <a:rPr lang="en-US" sz="1400" dirty="0"/>
              <a:t>Technician search is full on. </a:t>
            </a:r>
          </a:p>
          <a:p>
            <a:endParaRPr lang="en-US" sz="1200"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169596669"/>
              </p:ext>
            </p:extLst>
          </p:nvPr>
        </p:nvGraphicFramePr>
        <p:xfrm>
          <a:off x="677334" y="1818624"/>
          <a:ext cx="9132492" cy="4762873"/>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200" dirty="0"/>
                        <a:t>1- keeping the new store New</a:t>
                      </a:r>
                    </a:p>
                    <a:p>
                      <a:r>
                        <a:rPr lang="en-US" sz="1200" dirty="0"/>
                        <a:t>2- Foreman Hire</a:t>
                      </a:r>
                    </a:p>
                  </a:txBody>
                  <a:tcPr/>
                </a:tc>
                <a:tc>
                  <a:txBody>
                    <a:bodyPr/>
                    <a:lstStyle/>
                    <a:p>
                      <a:r>
                        <a:rPr lang="en-US" sz="1400" dirty="0"/>
                        <a:t>Hector </a:t>
                      </a:r>
                      <a:r>
                        <a:rPr lang="en-US" sz="1400" dirty="0" err="1"/>
                        <a:t>maint</a:t>
                      </a:r>
                      <a:r>
                        <a:rPr lang="en-US" sz="1400" dirty="0"/>
                        <a:t>/tech </a:t>
                      </a:r>
                    </a:p>
                    <a:p>
                      <a:r>
                        <a:rPr lang="en-US" sz="1200" dirty="0"/>
                        <a:t>General Manager/ Service Manager</a:t>
                      </a:r>
                    </a:p>
                  </a:txBody>
                  <a:tcPr/>
                </a:tc>
                <a:tc>
                  <a:txBody>
                    <a:bodyPr/>
                    <a:lstStyle/>
                    <a:p>
                      <a:r>
                        <a:rPr lang="en-US" sz="1400" dirty="0"/>
                        <a:t>Done/daily</a:t>
                      </a:r>
                    </a:p>
                    <a:p>
                      <a:r>
                        <a:rPr lang="en-US" sz="1200" dirty="0"/>
                        <a:t>Now </a:t>
                      </a:r>
                      <a:r>
                        <a:rPr lang="en-US" sz="1200" dirty="0" err="1"/>
                        <a:t>recruting</a:t>
                      </a:r>
                      <a:endParaRPr lang="en-US" sz="1200" dirty="0"/>
                    </a:p>
                  </a:txBody>
                  <a:tcPr/>
                </a:tc>
                <a:extLst>
                  <a:ext uri="{0D108BD9-81ED-4DB2-BD59-A6C34878D82A}">
                    <a16:rowId xmlns:a16="http://schemas.microsoft.com/office/drawing/2014/main" val="2400365483"/>
                  </a:ext>
                </a:extLst>
              </a:tr>
              <a:tr h="582617">
                <a:tc>
                  <a:txBody>
                    <a:bodyPr/>
                    <a:lstStyle/>
                    <a:p>
                      <a:r>
                        <a:rPr lang="en-US" sz="1200" dirty="0"/>
                        <a:t>3- Door rate increase by 10.00</a:t>
                      </a:r>
                    </a:p>
                    <a:p>
                      <a:r>
                        <a:rPr lang="en-US" sz="1200" dirty="0"/>
                        <a:t>4- Increase C/Pay sales main</a:t>
                      </a:r>
                    </a:p>
                  </a:txBody>
                  <a:tcPr/>
                </a:tc>
                <a:tc>
                  <a:txBody>
                    <a:bodyPr/>
                    <a:lstStyle/>
                    <a:p>
                      <a:r>
                        <a:rPr lang="en-US" sz="1200" dirty="0"/>
                        <a:t>General Manager</a:t>
                      </a:r>
                    </a:p>
                    <a:p>
                      <a:r>
                        <a:rPr lang="en-US" sz="1200" dirty="0"/>
                        <a:t>Service manager /training advisors </a:t>
                      </a:r>
                    </a:p>
                  </a:txBody>
                  <a:tcPr/>
                </a:tc>
                <a:tc>
                  <a:txBody>
                    <a:bodyPr/>
                    <a:lstStyle/>
                    <a:p>
                      <a:r>
                        <a:rPr lang="en-US" sz="1200" dirty="0"/>
                        <a:t>Done July 1</a:t>
                      </a:r>
                      <a:r>
                        <a:rPr lang="en-US" sz="1200" baseline="30000" dirty="0"/>
                        <a:t>st</a:t>
                      </a:r>
                      <a:endParaRPr lang="en-US" sz="1200" dirty="0"/>
                    </a:p>
                    <a:p>
                      <a:r>
                        <a:rPr lang="en-US" sz="1200" dirty="0"/>
                        <a:t>July 1</a:t>
                      </a:r>
                      <a:r>
                        <a:rPr lang="en-US" sz="1200" baseline="30000" dirty="0"/>
                        <a:t>st</a:t>
                      </a:r>
                      <a:r>
                        <a:rPr lang="en-US" sz="1200" dirty="0"/>
                        <a:t> - ongoing</a:t>
                      </a:r>
                    </a:p>
                  </a:txBody>
                  <a:tcPr/>
                </a:tc>
                <a:extLst>
                  <a:ext uri="{0D108BD9-81ED-4DB2-BD59-A6C34878D82A}">
                    <a16:rowId xmlns:a16="http://schemas.microsoft.com/office/drawing/2014/main" val="107845787"/>
                  </a:ext>
                </a:extLst>
              </a:tr>
              <a:tr h="565004">
                <a:tc>
                  <a:txBody>
                    <a:bodyPr/>
                    <a:lstStyle/>
                    <a:p>
                      <a:r>
                        <a:rPr lang="en-US" sz="1200" dirty="0"/>
                        <a:t>5- Kill discounting throw away</a:t>
                      </a:r>
                    </a:p>
                    <a:p>
                      <a:r>
                        <a:rPr lang="en-US" sz="1200" dirty="0"/>
                        <a:t>6. Training Advisor/ basic sales</a:t>
                      </a:r>
                    </a:p>
                  </a:txBody>
                  <a:tcPr/>
                </a:tc>
                <a:tc>
                  <a:txBody>
                    <a:bodyPr/>
                    <a:lstStyle/>
                    <a:p>
                      <a:r>
                        <a:rPr lang="en-US" sz="1200" dirty="0"/>
                        <a:t>All Managers</a:t>
                      </a:r>
                    </a:p>
                    <a:p>
                      <a:r>
                        <a:rPr lang="en-US" sz="1200" dirty="0"/>
                        <a:t>All Managers</a:t>
                      </a:r>
                    </a:p>
                  </a:txBody>
                  <a:tcPr/>
                </a:tc>
                <a:tc>
                  <a:txBody>
                    <a:bodyPr/>
                    <a:lstStyle/>
                    <a:p>
                      <a:r>
                        <a:rPr lang="en-US" sz="1200" dirty="0"/>
                        <a:t>July 1</a:t>
                      </a:r>
                      <a:r>
                        <a:rPr lang="en-US" sz="1200" baseline="30000" dirty="0"/>
                        <a:t>st</a:t>
                      </a:r>
                      <a:r>
                        <a:rPr lang="en-US" sz="1200" dirty="0"/>
                        <a:t>  ongoing</a:t>
                      </a:r>
                    </a:p>
                    <a:p>
                      <a:r>
                        <a:rPr lang="en-US" sz="1200" dirty="0"/>
                        <a:t>July 1</a:t>
                      </a:r>
                      <a:r>
                        <a:rPr lang="en-US" sz="1200" baseline="30000" dirty="0"/>
                        <a:t>st</a:t>
                      </a:r>
                      <a:r>
                        <a:rPr lang="en-US" sz="1200" dirty="0"/>
                        <a:t> ongoing</a:t>
                      </a:r>
                    </a:p>
                  </a:txBody>
                  <a:tcPr/>
                </a:tc>
                <a:extLst>
                  <a:ext uri="{0D108BD9-81ED-4DB2-BD59-A6C34878D82A}">
                    <a16:rowId xmlns:a16="http://schemas.microsoft.com/office/drawing/2014/main" val="1530126605"/>
                  </a:ext>
                </a:extLst>
              </a:tr>
              <a:tr h="565004">
                <a:tc>
                  <a:txBody>
                    <a:bodyPr/>
                    <a:lstStyle/>
                    <a:p>
                      <a:r>
                        <a:rPr lang="en-US" sz="1200" dirty="0"/>
                        <a:t>7. Open communication /CULTURE CHANGE appreciation days for lunch</a:t>
                      </a:r>
                    </a:p>
                    <a:p>
                      <a:r>
                        <a:rPr lang="en-US" sz="1200" dirty="0"/>
                        <a:t>8- BDC numbers are gone over every day</a:t>
                      </a:r>
                    </a:p>
                  </a:txBody>
                  <a:tcPr/>
                </a:tc>
                <a:tc>
                  <a:txBody>
                    <a:bodyPr/>
                    <a:lstStyle/>
                    <a:p>
                      <a:r>
                        <a:rPr lang="en-US" sz="1200" dirty="0"/>
                        <a:t>General Manager</a:t>
                      </a:r>
                    </a:p>
                    <a:p>
                      <a:endParaRPr lang="en-US" sz="1200" dirty="0"/>
                    </a:p>
                    <a:p>
                      <a:r>
                        <a:rPr lang="en-US" sz="1200" dirty="0"/>
                        <a:t>All managers</a:t>
                      </a:r>
                    </a:p>
                  </a:txBody>
                  <a:tcPr/>
                </a:tc>
                <a:tc>
                  <a:txBody>
                    <a:bodyPr/>
                    <a:lstStyle/>
                    <a:p>
                      <a:r>
                        <a:rPr lang="en-US" sz="1200" dirty="0"/>
                        <a:t>July 1</a:t>
                      </a:r>
                      <a:r>
                        <a:rPr lang="en-US" sz="1200" baseline="30000" dirty="0"/>
                        <a:t>st</a:t>
                      </a:r>
                      <a:r>
                        <a:rPr lang="en-US" sz="1200" dirty="0"/>
                        <a:t> forever</a:t>
                      </a:r>
                    </a:p>
                    <a:p>
                      <a:endParaRPr lang="en-US" sz="1200" dirty="0"/>
                    </a:p>
                    <a:p>
                      <a:r>
                        <a:rPr lang="en-US" sz="1200" dirty="0"/>
                        <a:t>July 1</a:t>
                      </a:r>
                      <a:r>
                        <a:rPr lang="en-US" sz="1200" baseline="30000" dirty="0"/>
                        <a:t>st</a:t>
                      </a:r>
                      <a:r>
                        <a:rPr lang="en-US" sz="1200" dirty="0"/>
                        <a:t>  weekly</a:t>
                      </a:r>
                    </a:p>
                  </a:txBody>
                  <a:tcPr/>
                </a:tc>
                <a:extLst>
                  <a:ext uri="{0D108BD9-81ED-4DB2-BD59-A6C34878D82A}">
                    <a16:rowId xmlns:a16="http://schemas.microsoft.com/office/drawing/2014/main" val="1950345431"/>
                  </a:ext>
                </a:extLst>
              </a:tr>
              <a:tr h="565004">
                <a:tc>
                  <a:txBody>
                    <a:bodyPr/>
                    <a:lstStyle/>
                    <a:p>
                      <a:r>
                        <a:rPr lang="en-US" sz="1200" dirty="0"/>
                        <a:t>9- Get Media and advertising pumped up</a:t>
                      </a:r>
                    </a:p>
                    <a:p>
                      <a:r>
                        <a:rPr lang="en-US" sz="1200" dirty="0"/>
                        <a:t>10.Challenge record breaking alignment</a:t>
                      </a:r>
                    </a:p>
                    <a:p>
                      <a:r>
                        <a:rPr lang="en-US" sz="1200" dirty="0"/>
                        <a:t>Daily, weekly , monthly, yearly</a:t>
                      </a:r>
                    </a:p>
                  </a:txBody>
                  <a:tcPr/>
                </a:tc>
                <a:tc>
                  <a:txBody>
                    <a:bodyPr/>
                    <a:lstStyle/>
                    <a:p>
                      <a:r>
                        <a:rPr lang="en-US" sz="1200" dirty="0"/>
                        <a:t>General Manager</a:t>
                      </a:r>
                    </a:p>
                    <a:p>
                      <a:r>
                        <a:rPr lang="en-US" sz="1200" dirty="0"/>
                        <a:t>All managers</a:t>
                      </a:r>
                    </a:p>
                  </a:txBody>
                  <a:tcPr/>
                </a:tc>
                <a:tc>
                  <a:txBody>
                    <a:bodyPr/>
                    <a:lstStyle/>
                    <a:p>
                      <a:r>
                        <a:rPr lang="en-US" sz="1200" dirty="0"/>
                        <a:t>July 3</a:t>
                      </a:r>
                      <a:r>
                        <a:rPr lang="en-US" sz="1200" baseline="30000" dirty="0"/>
                        <a:t>rd</a:t>
                      </a:r>
                      <a:r>
                        <a:rPr lang="en-US" sz="1200" dirty="0"/>
                        <a:t> approved ongoing</a:t>
                      </a:r>
                    </a:p>
                    <a:p>
                      <a:r>
                        <a:rPr lang="en-US" sz="1200" dirty="0"/>
                        <a:t>July 1</a:t>
                      </a:r>
                      <a:r>
                        <a:rPr lang="en-US" sz="1200" baseline="30000" dirty="0"/>
                        <a:t>st</a:t>
                      </a:r>
                      <a:r>
                        <a:rPr lang="en-US" sz="1200" dirty="0"/>
                        <a:t>.</a:t>
                      </a:r>
                    </a:p>
                    <a:p>
                      <a:endParaRPr lang="en-US" sz="1200" dirty="0"/>
                    </a:p>
                  </a:txBody>
                  <a:tcPr/>
                </a:tc>
                <a:extLst>
                  <a:ext uri="{0D108BD9-81ED-4DB2-BD59-A6C34878D82A}">
                    <a16:rowId xmlns:a16="http://schemas.microsoft.com/office/drawing/2014/main" val="1960891333"/>
                  </a:ext>
                </a:extLst>
              </a:tr>
              <a:tr h="565004">
                <a:tc>
                  <a:txBody>
                    <a:bodyPr/>
                    <a:lstStyle/>
                    <a:p>
                      <a:r>
                        <a:rPr lang="en-US" sz="1200" dirty="0"/>
                        <a:t>11-Quality checks every RO.</a:t>
                      </a:r>
                    </a:p>
                  </a:txBody>
                  <a:tcPr/>
                </a:tc>
                <a:tc>
                  <a:txBody>
                    <a:bodyPr/>
                    <a:lstStyle/>
                    <a:p>
                      <a:r>
                        <a:rPr lang="en-US" sz="1200" dirty="0"/>
                        <a:t>Ryan service Manager</a:t>
                      </a:r>
                    </a:p>
                  </a:txBody>
                  <a:tcPr/>
                </a:tc>
                <a:tc>
                  <a:txBody>
                    <a:bodyPr/>
                    <a:lstStyle/>
                    <a:p>
                      <a:r>
                        <a:rPr lang="en-US" sz="1200" dirty="0"/>
                        <a:t>June 1st</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sz="1200" dirty="0"/>
              <a:t>This was quite an eye opening experience for me. The level of a service department running itself was horrible to find. Every advisor doing thigs there own way , discounting differently customer to customer. It was a true bleed out situation. Timing for this class could not have been better to help open my eyes and ask questions that have yielded the opportunity to bring Gross Profit back to Service. This will become the department that makes more and keeps more for the whole store quickly. We have a chance to bring our horrific proficiency up to NADA standard 125 but it will be a Grind. Six months left in the year and can’t wait to start making a difference. We are a beautiful Subaru Facility with potential that has to get going quickly so implementing these new ideas and equipment and processes are curtail. Love the team just need to get more and keep them trained and happy. Increasing our hours from 2000-3400 is great but now we need to get to 4000 hours. At the end of the day we want to be efficient so we can be here along time to service our Subaru customer at the highest level so they will send there friends and family.</a:t>
            </a:r>
          </a:p>
          <a:p>
            <a:endParaRPr lang="en-US" sz="1200" dirty="0"/>
          </a:p>
          <a:p>
            <a:pPr marL="0" indent="0">
              <a:buNone/>
            </a:pPr>
            <a:r>
              <a:rPr lang="en-US" sz="1200" dirty="0"/>
              <a:t>This is obviously my very first power point  LOL</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4599134"/>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a:t>
            </a:r>
          </a:p>
          <a:p>
            <a:pPr marL="0" indent="0">
              <a:buNone/>
            </a:pPr>
            <a:r>
              <a:rPr lang="en-US" sz="1000" b="0" i="0" u="none" strike="noStrike" baseline="0" dirty="0">
                <a:solidFill>
                  <a:schemeClr val="tx1"/>
                </a:solidFill>
                <a:latin typeface="Calibri" panose="020F0502020204030204" pitchFamily="34" charset="0"/>
              </a:rPr>
              <a:t>HEADQUARTERS IN IDAHO DO ALL ADVERTISING AND MARKETING.  WE FEEL LEFT OUT ON A LOT OF STRATIGY AND MARKETING.</a:t>
            </a:r>
          </a:p>
          <a:p>
            <a:pPr marL="0" indent="0">
              <a:buNone/>
            </a:pPr>
            <a:r>
              <a:rPr lang="en-US" sz="1000" dirty="0">
                <a:solidFill>
                  <a:schemeClr val="tx1"/>
                </a:solidFill>
                <a:latin typeface="Calibri" panose="020F0502020204030204" pitchFamily="34" charset="0"/>
              </a:rPr>
              <a:t>We use social media every way we can, direct mail, email blasts, Subaru “SAF” pays 60% of most advertising.  Auto trader , Cars guru.</a:t>
            </a:r>
          </a:p>
          <a:p>
            <a:pPr marL="0" indent="0">
              <a:buNone/>
            </a:pPr>
            <a:r>
              <a:rPr lang="en-US" sz="1000" b="0" i="0" u="none" strike="noStrike" baseline="0" dirty="0">
                <a:solidFill>
                  <a:schemeClr val="tx1"/>
                </a:solidFill>
                <a:latin typeface="Calibri" panose="020F0502020204030204" pitchFamily="34" charset="0"/>
              </a:rPr>
              <a:t>We have a 6 man BDC calling making appointments. </a:t>
            </a:r>
          </a:p>
          <a:p>
            <a:r>
              <a:rPr lang="en-US" sz="1800" b="0" i="0" u="none" strike="noStrike" baseline="0" dirty="0">
                <a:solidFill>
                  <a:schemeClr val="tx1"/>
                </a:solidFill>
                <a:latin typeface="Calibri" panose="020F0502020204030204" pitchFamily="34" charset="0"/>
              </a:rPr>
              <a:t>Goals for improvement</a:t>
            </a:r>
            <a:endParaRPr lang="en-US" sz="100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 </a:t>
            </a:r>
            <a:r>
              <a:rPr lang="en-US" sz="1000" dirty="0">
                <a:solidFill>
                  <a:schemeClr val="tx1"/>
                </a:solidFill>
                <a:latin typeface="Calibri" panose="020F0502020204030204" pitchFamily="34" charset="0"/>
              </a:rPr>
              <a:t>Bring in advertising to a Store Level for all decisions. Use all allotted funds from Subaru instead of throwing away from lack of use.</a:t>
            </a:r>
          </a:p>
          <a:p>
            <a:r>
              <a:rPr lang="en-US" sz="1000" b="0" i="0" u="none" strike="noStrike" baseline="0" dirty="0">
                <a:solidFill>
                  <a:schemeClr val="tx1"/>
                </a:solidFill>
                <a:latin typeface="Calibri" panose="020F0502020204030204" pitchFamily="34" charset="0"/>
              </a:rPr>
              <a:t>Work side by side with budget dollars and focus on being a new store, Grand Opening . Use the BDC to maximize appointment setting.</a:t>
            </a:r>
          </a:p>
          <a:p>
            <a:r>
              <a:rPr lang="en-US" sz="900" dirty="0">
                <a:solidFill>
                  <a:schemeClr val="tx1"/>
                </a:solidFill>
                <a:latin typeface="Calibri" panose="020F0502020204030204" pitchFamily="34" charset="0"/>
              </a:rPr>
              <a:t>Increase door rate from 179.88 to 189.88 starting July 1</a:t>
            </a:r>
            <a:r>
              <a:rPr lang="en-US" sz="900" baseline="30000" dirty="0">
                <a:solidFill>
                  <a:schemeClr val="tx1"/>
                </a:solidFill>
                <a:latin typeface="Calibri" panose="020F0502020204030204" pitchFamily="34" charset="0"/>
              </a:rPr>
              <a:t>st</a:t>
            </a:r>
            <a:r>
              <a:rPr lang="en-US" sz="900" dirty="0">
                <a:solidFill>
                  <a:schemeClr val="tx1"/>
                </a:solidFill>
                <a:latin typeface="Calibri" panose="020F0502020204030204" pitchFamily="34" charset="0"/>
              </a:rPr>
              <a:t> 2024. </a:t>
            </a:r>
            <a:endParaRPr lang="en-US" sz="1000" b="0" i="0" u="none" strike="noStrike" baseline="0" dirty="0">
              <a:solidFill>
                <a:schemeClr val="tx1"/>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pPr marL="0" indent="0">
              <a:buNone/>
            </a:pPr>
            <a:r>
              <a:rPr lang="en-US" sz="1800" b="0" i="0" u="none" strike="noStrike" baseline="0" dirty="0">
                <a:solidFill>
                  <a:schemeClr val="tx1"/>
                </a:solidFill>
                <a:latin typeface="Calibri" panose="020F0502020204030204" pitchFamily="34" charset="0"/>
              </a:rPr>
              <a:t>	Plans to achieve your goals </a:t>
            </a:r>
          </a:p>
          <a:p>
            <a:r>
              <a:rPr lang="en-US" sz="1000" dirty="0">
                <a:solidFill>
                  <a:schemeClr val="tx1"/>
                </a:solidFill>
                <a:latin typeface="Calibri" panose="020F0502020204030204" pitchFamily="34" charset="0"/>
              </a:rPr>
              <a:t>Meet with Owners and talk about our zone and be involved in decisions for Radio, TV, and our web design. By July 1</a:t>
            </a:r>
            <a:r>
              <a:rPr lang="en-US" sz="1000" baseline="30000" dirty="0">
                <a:solidFill>
                  <a:schemeClr val="tx1"/>
                </a:solidFill>
                <a:latin typeface="Calibri" panose="020F0502020204030204" pitchFamily="34" charset="0"/>
              </a:rPr>
              <a:t>st</a:t>
            </a:r>
            <a:r>
              <a:rPr lang="en-US" sz="1000" dirty="0">
                <a:solidFill>
                  <a:schemeClr val="tx1"/>
                </a:solidFill>
                <a:latin typeface="Calibri" panose="020F0502020204030204" pitchFamily="34" charset="0"/>
              </a:rPr>
              <a:t> 2024 have </a:t>
            </a:r>
          </a:p>
          <a:p>
            <a:r>
              <a:rPr lang="en-US" sz="1000" b="0" i="0" u="none" strike="noStrike" baseline="0" dirty="0">
                <a:solidFill>
                  <a:schemeClr val="tx1"/>
                </a:solidFill>
                <a:latin typeface="Calibri" panose="020F0502020204030204" pitchFamily="34" charset="0"/>
              </a:rPr>
              <a:t>A </a:t>
            </a:r>
            <a:r>
              <a:rPr lang="en-US" sz="1000" b="0" i="0" u="none" strike="noStrike" baseline="0" dirty="0" err="1">
                <a:solidFill>
                  <a:schemeClr val="tx1"/>
                </a:solidFill>
                <a:latin typeface="Calibri" panose="020F0502020204030204" pitchFamily="34" charset="0"/>
              </a:rPr>
              <a:t>layed</a:t>
            </a:r>
            <a:r>
              <a:rPr lang="en-US" sz="1000" b="0" i="0" u="none" strike="noStrike" baseline="0" dirty="0">
                <a:solidFill>
                  <a:schemeClr val="tx1"/>
                </a:solidFill>
                <a:latin typeface="Calibri" panose="020F0502020204030204" pitchFamily="34" charset="0"/>
              </a:rPr>
              <a:t> out campaign that includes the above.  We have a zoom meeting with 116 West advertising marketing company to discuss game plan for July. August. Hold our</a:t>
            </a:r>
          </a:p>
          <a:p>
            <a:r>
              <a:rPr lang="en-US" sz="1000" b="0" i="0" u="none" strike="noStrike" baseline="0" dirty="0">
                <a:solidFill>
                  <a:schemeClr val="tx1"/>
                </a:solidFill>
                <a:latin typeface="Calibri" panose="020F0502020204030204" pitchFamily="34" charset="0"/>
              </a:rPr>
              <a:t>BDC to 200 minimum calls a day, using mining tools  like our Subaru care connect and our own data base.</a:t>
            </a:r>
          </a:p>
          <a:p>
            <a:r>
              <a:rPr lang="en-US" sz="1800" b="0" i="0" u="none" strike="noStrike" baseline="0" dirty="0">
                <a:solidFill>
                  <a:schemeClr val="tx1"/>
                </a:solidFill>
                <a:latin typeface="Calibri" panose="020F0502020204030204" pitchFamily="34" charset="0"/>
              </a:rPr>
              <a:t>Plans to evaluate your changes </a:t>
            </a:r>
          </a:p>
          <a:p>
            <a:r>
              <a:rPr lang="en-US" sz="1000" b="0" i="0" u="none" strike="noStrike" baseline="0" dirty="0">
                <a:solidFill>
                  <a:schemeClr val="tx1"/>
                </a:solidFill>
                <a:latin typeface="Calibri" panose="020F0502020204030204" pitchFamily="34" charset="0"/>
              </a:rPr>
              <a:t>Daily Pace meetings with Managers, retention tools, manifests, daily sales reports to watch increase using reverse Risk, Service pulse. </a:t>
            </a:r>
          </a:p>
          <a:p>
            <a:r>
              <a:rPr lang="en-US" sz="1000" dirty="0">
                <a:solidFill>
                  <a:schemeClr val="tx1"/>
                </a:solidFill>
                <a:latin typeface="Calibri" panose="020F0502020204030204" pitchFamily="34" charset="0"/>
              </a:rPr>
              <a:t>Talk to each campaign to see the ROI. </a:t>
            </a:r>
            <a:endParaRPr lang="en-US" sz="1000" b="0" i="0" u="none" strike="noStrike" baseline="0" dirty="0">
              <a:solidFill>
                <a:schemeClr val="tx1"/>
              </a:solidFill>
              <a:latin typeface="Calibri" panose="020F0502020204030204" pitchFamily="34" charset="0"/>
            </a:endParaRPr>
          </a:p>
          <a:p>
            <a:endParaRPr lang="en-US" sz="1000" b="0" i="0" u="none" strike="noStrike" baseline="0" dirty="0">
              <a:solidFill>
                <a:schemeClr val="tx1"/>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r>
              <a:rPr lang="en-US" sz="1000" dirty="0">
                <a:solidFill>
                  <a:srgbClr val="221E1F"/>
                </a:solidFill>
                <a:latin typeface="Calibri" panose="020F0502020204030204" pitchFamily="34" charset="0"/>
              </a:rPr>
              <a:t>12 Flat Rate Techs 4 Hourly Apprentices.</a:t>
            </a:r>
            <a:endParaRPr lang="en-US" sz="10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a:t>
            </a:r>
          </a:p>
          <a:p>
            <a:r>
              <a:rPr lang="en-US" sz="1000" dirty="0">
                <a:solidFill>
                  <a:srgbClr val="221E1F"/>
                </a:solidFill>
                <a:latin typeface="Calibri" panose="020F0502020204030204" pitchFamily="34" charset="0"/>
              </a:rPr>
              <a:t>: Increase sells and keep a higher % to 75% of gross sales, lower unapplied time , have some one designated to check hours per R.O are being estimated correctly and efficiently.  Introduce an EV rate as more and more come into the market. Start using our bran new Hunter alignment racks and drive through analyzer.  </a:t>
            </a:r>
            <a:endParaRPr lang="en-US" sz="10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r>
              <a:rPr lang="en-US" sz="1000" b="0" i="0" u="none" strike="noStrike" baseline="0" dirty="0">
                <a:solidFill>
                  <a:srgbClr val="221E1F"/>
                </a:solidFill>
                <a:latin typeface="Calibri" panose="020F0502020204030204" pitchFamily="34" charset="0"/>
              </a:rPr>
              <a:t>Get rid of the hourly tech’s, and increase sales gross by upselling. Mandatory use of SPG or other tools to estimate hours correctly, implement Service manager spend time with techs and advisors daily. Weekly challenges for Alignment sales by tech. Training 4 techs from Express to do alignments. Increase </a:t>
            </a:r>
            <a:r>
              <a:rPr lang="en-US" sz="1000" b="0" i="0" u="none" strike="noStrike" baseline="0" dirty="0" err="1">
                <a:solidFill>
                  <a:srgbClr val="221E1F"/>
                </a:solidFill>
                <a:latin typeface="Calibri" panose="020F0502020204030204" pitchFamily="34" charset="0"/>
              </a:rPr>
              <a:t>ave</a:t>
            </a:r>
            <a:r>
              <a:rPr lang="en-US" sz="1000" b="0" i="0" u="none" strike="noStrike" baseline="0" dirty="0">
                <a:solidFill>
                  <a:srgbClr val="221E1F"/>
                </a:solidFill>
                <a:latin typeface="Calibri" panose="020F0502020204030204" pitchFamily="34" charset="0"/>
              </a:rPr>
              <a:t> 36 a month to 75 by end of July. </a:t>
            </a:r>
          </a:p>
          <a:p>
            <a:endParaRPr lang="en-US" sz="1000" b="0" i="0" u="none" strike="noStrike" baseline="0" dirty="0">
              <a:solidFill>
                <a:srgbClr val="221E1F"/>
              </a:solidFill>
              <a:latin typeface="Calibri" panose="020F0502020204030204" pitchFamily="34" charset="0"/>
            </a:endParaRPr>
          </a:p>
          <a:p>
            <a:pPr marL="0" indent="0">
              <a:buNone/>
            </a:pPr>
            <a:r>
              <a:rPr lang="en-US" sz="1000" b="0" i="0" u="none" strike="noStrike" baseline="0"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sz="1000" dirty="0">
                <a:solidFill>
                  <a:srgbClr val="221E1F"/>
                </a:solidFill>
                <a:latin typeface="Calibri" panose="020F0502020204030204" pitchFamily="34" charset="0"/>
              </a:rPr>
              <a:t>Service Manager inspects all Ro’s for correct hours being flagged to every day. Increase items per Ro.  Use the proper Tech for every Job by how much they get paid and assign based on qualification. No more hourly not flagging themselves for the time the worked. Kill crazy discounting by advisors, take away some of the permissions to adjust hourly rates to get around discounting. Daily RO checks.</a:t>
            </a:r>
            <a:endParaRPr lang="en-US" sz="1100" b="0" i="0" u="none" strike="noStrike" baseline="0" dirty="0">
              <a:solidFill>
                <a:srgbClr val="221E1F"/>
              </a:solidFill>
              <a:latin typeface="Calibri" panose="020F0502020204030204" pitchFamily="34" charset="0"/>
            </a:endParaRPr>
          </a:p>
          <a:p>
            <a:endParaRPr lang="en-US" dirty="0"/>
          </a:p>
        </p:txBody>
      </p:sp>
      <p:pic>
        <p:nvPicPr>
          <p:cNvPr id="12" name="Content Placeholder 11">
            <a:extLst>
              <a:ext uri="{FF2B5EF4-FFF2-40B4-BE49-F238E27FC236}">
                <a16:creationId xmlns:a16="http://schemas.microsoft.com/office/drawing/2014/main" id="{BE81CE94-80C8-1AD4-EF75-3213A2ACCB96}"/>
              </a:ext>
            </a:extLst>
          </p:cNvPr>
          <p:cNvPicPr>
            <a:picLocks noGrp="1" noChangeAspect="1"/>
          </p:cNvPicPr>
          <p:nvPr>
            <p:ph sz="quarter" idx="4"/>
          </p:nvPr>
        </p:nvPicPr>
        <p:blipFill>
          <a:blip r:embed="rId2"/>
          <a:stretch>
            <a:fillRect/>
          </a:stretch>
        </p:blipFill>
        <p:spPr>
          <a:xfrm>
            <a:off x="6523631" y="2405573"/>
            <a:ext cx="4186237" cy="235377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900" dirty="0">
                <a:solidFill>
                  <a:srgbClr val="221E1F"/>
                </a:solidFill>
                <a:latin typeface="Calibri" panose="020F0502020204030204" pitchFamily="34" charset="0"/>
              </a:rPr>
              <a:t>I have never been involved in the expense side of the dealership, this is my</a:t>
            </a:r>
          </a:p>
          <a:p>
            <a:r>
              <a:rPr lang="en-US" sz="900" b="0" i="0" u="none" strike="noStrike" baseline="0" dirty="0">
                <a:solidFill>
                  <a:srgbClr val="221E1F"/>
                </a:solidFill>
                <a:latin typeface="Calibri" panose="020F0502020204030204" pitchFamily="34" charset="0"/>
              </a:rPr>
              <a:t>3</a:t>
            </a:r>
            <a:r>
              <a:rPr lang="en-US" sz="900" b="0" i="0" u="none" strike="noStrike" baseline="30000" dirty="0">
                <a:solidFill>
                  <a:srgbClr val="221E1F"/>
                </a:solidFill>
                <a:latin typeface="Calibri" panose="020F0502020204030204" pitchFamily="34" charset="0"/>
              </a:rPr>
              <a:t>rd</a:t>
            </a:r>
            <a:r>
              <a:rPr lang="en-US" sz="900" b="0" i="0" u="none" strike="noStrike" baseline="0" dirty="0">
                <a:solidFill>
                  <a:srgbClr val="221E1F"/>
                </a:solidFill>
                <a:latin typeface="Calibri" panose="020F0502020204030204" pitchFamily="34" charset="0"/>
              </a:rPr>
              <a:t> month as GM and learning everyday. I understand fixed is fixed but some of the semi fixed I can work on.   This is a bran new store so equipment and many other expenses are blown up for a while.</a:t>
            </a:r>
          </a:p>
          <a:p>
            <a:r>
              <a:rPr lang="en-US" sz="1800" b="0" i="0" u="none" strike="noStrike" baseline="0" dirty="0">
                <a:solidFill>
                  <a:srgbClr val="221E1F"/>
                </a:solidFill>
                <a:latin typeface="Calibri" panose="020F0502020204030204" pitchFamily="34" charset="0"/>
              </a:rPr>
              <a:t>Goals for improvement </a:t>
            </a:r>
          </a:p>
          <a:p>
            <a:r>
              <a:rPr lang="en-US" sz="1000" dirty="0">
                <a:solidFill>
                  <a:srgbClr val="221E1F"/>
                </a:solidFill>
                <a:latin typeface="Calibri" panose="020F0502020204030204" pitchFamily="34" charset="0"/>
              </a:rPr>
              <a:t>Keeping more of what we gross by controlling expenses. </a:t>
            </a:r>
          </a:p>
          <a:p>
            <a:r>
              <a:rPr lang="en-US" sz="1000" b="0" i="0" u="none" strike="noStrike" baseline="0" dirty="0">
                <a:solidFill>
                  <a:srgbClr val="221E1F"/>
                </a:solidFill>
                <a:latin typeface="Calibri" panose="020F0502020204030204" pitchFamily="34" charset="0"/>
              </a:rPr>
              <a:t>Goal is to bring Gros % of sales from 53.7 May to 75.1 by end of July</a:t>
            </a:r>
          </a:p>
          <a:p>
            <a:r>
              <a:rPr lang="en-US" sz="1000" b="0" i="0" u="none" strike="noStrike" baseline="0" dirty="0">
                <a:solidFill>
                  <a:srgbClr val="221E1F"/>
                </a:solidFill>
                <a:latin typeface="Calibri" panose="020F0502020204030204" pitchFamily="34" charset="0"/>
              </a:rPr>
              <a:t>Keep more money  not throw it away.</a:t>
            </a:r>
          </a:p>
          <a:p>
            <a:r>
              <a:rPr lang="en-US" sz="1000" b="0" i="0" u="none" strike="noStrike" baseline="0" dirty="0">
                <a:solidFill>
                  <a:srgbClr val="221E1F"/>
                </a:solidFill>
                <a:latin typeface="Calibri" panose="020F0502020204030204" pitchFamily="34" charset="0"/>
              </a:rPr>
              <a:t>Increase hours from 2044 a month in main to 3500.</a:t>
            </a:r>
          </a:p>
          <a:p>
            <a:r>
              <a:rPr lang="en-US" sz="1800" b="0" i="0" u="none" strike="noStrike" baseline="0" dirty="0">
                <a:solidFill>
                  <a:srgbClr val="221E1F"/>
                </a:solidFill>
                <a:latin typeface="Calibri" panose="020F0502020204030204" pitchFamily="34" charset="0"/>
              </a:rPr>
              <a:t>Plans to achieve your goals </a:t>
            </a:r>
          </a:p>
          <a:p>
            <a:r>
              <a:rPr lang="en-US" sz="1000" dirty="0">
                <a:solidFill>
                  <a:srgbClr val="221E1F"/>
                </a:solidFill>
                <a:latin typeface="Calibri" panose="020F0502020204030204" pitchFamily="34" charset="0"/>
              </a:rPr>
              <a:t>We stopped allowing vendors to go out on the lot and make their lists of work they think is needed as of July 1</a:t>
            </a:r>
            <a:r>
              <a:rPr lang="en-US" sz="1000" baseline="30000" dirty="0">
                <a:solidFill>
                  <a:srgbClr val="221E1F"/>
                </a:solidFill>
                <a:latin typeface="Calibri" panose="020F0502020204030204" pitchFamily="34" charset="0"/>
              </a:rPr>
              <a:t>st</a:t>
            </a:r>
            <a:r>
              <a:rPr lang="en-US" sz="1000" dirty="0">
                <a:solidFill>
                  <a:srgbClr val="221E1F"/>
                </a:solidFill>
                <a:latin typeface="Calibri" panose="020F0502020204030204" pitchFamily="34" charset="0"/>
              </a:rPr>
              <a:t>. Managers are to get up and check work.  Created a quality check for technicians, and audit miles in and miles out assuring drive after job done. This will stop the come back costly return.  Audit discounting daily by checking RO’s. </a:t>
            </a:r>
          </a:p>
          <a:p>
            <a:r>
              <a:rPr lang="en-US" sz="1000" b="0" i="0" u="none" strike="noStrike" baseline="0" dirty="0">
                <a:solidFill>
                  <a:srgbClr val="221E1F"/>
                </a:solidFill>
                <a:latin typeface="Calibri" panose="020F0502020204030204" pitchFamily="34" charset="0"/>
              </a:rPr>
              <a:t>Utilize new equipment  for up sales (Hunter Alignment racks)</a:t>
            </a:r>
          </a:p>
          <a:p>
            <a:r>
              <a:rPr lang="en-US" sz="1800" b="0" i="0" u="none" strike="noStrike" baseline="0" dirty="0">
                <a:solidFill>
                  <a:srgbClr val="221E1F"/>
                </a:solidFill>
                <a:latin typeface="Calibri" panose="020F0502020204030204" pitchFamily="34" charset="0"/>
              </a:rPr>
              <a:t>Plans to evaluate your </a:t>
            </a:r>
            <a:r>
              <a:rPr lang="en-US" dirty="0">
                <a:solidFill>
                  <a:srgbClr val="221E1F"/>
                </a:solidFill>
                <a:latin typeface="Calibri" panose="020F0502020204030204" pitchFamily="34" charset="0"/>
              </a:rPr>
              <a:t>changes </a:t>
            </a:r>
          </a:p>
          <a:p>
            <a:r>
              <a:rPr lang="en-US" sz="1000" dirty="0">
                <a:solidFill>
                  <a:srgbClr val="221E1F"/>
                </a:solidFill>
                <a:latin typeface="Calibri" panose="020F0502020204030204" pitchFamily="34" charset="0"/>
              </a:rPr>
              <a:t>Continue to be aware of rising expenses and stop it. Monitor recon dollars weekly, Book more K services for more hours. Evaluate what more technicians would do for total gross with the work we have.</a:t>
            </a:r>
            <a:endParaRPr lang="en-US" sz="1600" dirty="0">
              <a:solidFill>
                <a:srgbClr val="221E1F"/>
              </a:solidFill>
              <a:latin typeface="Calibri" panose="020F0502020204030204" pitchFamily="34" charset="0"/>
            </a:endParaRPr>
          </a:p>
          <a:p>
            <a:endParaRPr lang="en-US" sz="13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7D309749-C325-1899-A25F-CC663BD6A869}"/>
              </a:ext>
            </a:extLst>
          </p:cNvPr>
          <p:cNvPicPr>
            <a:picLocks noGrp="1" noChangeAspect="1"/>
          </p:cNvPicPr>
          <p:nvPr>
            <p:ph sz="half" idx="2"/>
          </p:nvPr>
        </p:nvPicPr>
        <p:blipFill>
          <a:blip r:embed="rId2"/>
          <a:stretch>
            <a:fillRect/>
          </a:stretch>
        </p:blipFill>
        <p:spPr>
          <a:xfrm>
            <a:off x="5367337" y="2596356"/>
            <a:ext cx="3629025" cy="30099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40979"/>
            <a:ext cx="8596668" cy="84178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5458" y="619126"/>
            <a:ext cx="4775911" cy="6238874"/>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endParaRPr lang="en-US" sz="1000" b="0" i="0" u="none" strike="noStrike" baseline="0" dirty="0">
              <a:solidFill>
                <a:srgbClr val="221E1F"/>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Our Tech proficiency is at 108.87- we have 42 bays and do not have them all full</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endParaRPr lang="en-US" sz="1000" b="0" i="0" u="none" strike="noStrike" baseline="0" dirty="0">
              <a:solidFill>
                <a:srgbClr val="221E1F"/>
              </a:solidFill>
              <a:latin typeface="Calibri" panose="020F0502020204030204" pitchFamily="34" charset="0"/>
            </a:endParaRPr>
          </a:p>
          <a:p>
            <a:r>
              <a:rPr lang="en-US" sz="1000" dirty="0">
                <a:solidFill>
                  <a:srgbClr val="221E1F"/>
                </a:solidFill>
                <a:latin typeface="Calibri" panose="020F0502020204030204" pitchFamily="34" charset="0"/>
              </a:rPr>
              <a:t>Lift the stores tech proficiency to  120% and then get to guide 125% by August 1</a:t>
            </a:r>
            <a:r>
              <a:rPr lang="en-US" sz="1000" baseline="30000" dirty="0">
                <a:solidFill>
                  <a:srgbClr val="221E1F"/>
                </a:solidFill>
                <a:latin typeface="Calibri" panose="020F0502020204030204" pitchFamily="34" charset="0"/>
              </a:rPr>
              <a:t>st</a:t>
            </a:r>
            <a:r>
              <a:rPr lang="en-US" sz="1000" dirty="0">
                <a:solidFill>
                  <a:srgbClr val="221E1F"/>
                </a:solidFill>
                <a:latin typeface="Calibri" panose="020F0502020204030204" pitchFamily="34" charset="0"/>
              </a:rPr>
              <a:t> 2024</a:t>
            </a:r>
          </a:p>
          <a:p>
            <a:r>
              <a:rPr lang="en-US" sz="1000" dirty="0">
                <a:solidFill>
                  <a:srgbClr val="221E1F"/>
                </a:solidFill>
                <a:latin typeface="Calibri" panose="020F0502020204030204" pitchFamily="34" charset="0"/>
              </a:rPr>
              <a:t>Keep all certifiable Subarus foe main and not give to centralized UVI.  </a:t>
            </a:r>
          </a:p>
          <a:p>
            <a:r>
              <a:rPr lang="en-US" sz="1000" dirty="0">
                <a:solidFill>
                  <a:srgbClr val="221E1F"/>
                </a:solidFill>
                <a:latin typeface="Calibri" panose="020F0502020204030204" pitchFamily="34" charset="0"/>
              </a:rPr>
              <a:t>Bring in a Forman to better distribute the Ro’s to the right Techs by hour/qualified</a:t>
            </a:r>
          </a:p>
          <a:p>
            <a:r>
              <a:rPr lang="en-US" sz="1000" dirty="0">
                <a:solidFill>
                  <a:srgbClr val="221E1F"/>
                </a:solidFill>
                <a:latin typeface="Calibri" panose="020F0502020204030204" pitchFamily="34" charset="0"/>
              </a:rPr>
              <a:t>Hire 7 new techs to fill the bays.  Some master techs do use 2 bays now</a:t>
            </a:r>
          </a:p>
          <a:p>
            <a:r>
              <a:rPr lang="en-US" sz="1000" dirty="0">
                <a:solidFill>
                  <a:srgbClr val="221E1F"/>
                </a:solidFill>
                <a:latin typeface="Calibri" panose="020F0502020204030204" pitchFamily="34" charset="0"/>
              </a:rPr>
              <a:t>Increase hours from 2000-3500 by August 1</a:t>
            </a:r>
            <a:r>
              <a:rPr lang="en-US" sz="1000" baseline="30000" dirty="0">
                <a:solidFill>
                  <a:srgbClr val="221E1F"/>
                </a:solidFill>
                <a:latin typeface="Calibri" panose="020F0502020204030204" pitchFamily="34" charset="0"/>
              </a:rPr>
              <a:t>st </a:t>
            </a:r>
            <a:endParaRPr lang="en-US" sz="1000" dirty="0">
              <a:solidFill>
                <a:srgbClr val="221E1F"/>
              </a:solidFill>
              <a:latin typeface="Calibri" panose="020F0502020204030204" pitchFamily="34" charset="0"/>
            </a:endParaRPr>
          </a:p>
          <a:p>
            <a:pPr marL="0" indent="0">
              <a:buNone/>
            </a:pPr>
            <a:r>
              <a:rPr lang="en-US" sz="1000"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Plans to achieve your goals </a:t>
            </a:r>
            <a:endParaRPr lang="en-US" sz="1000" b="0" i="0" u="none" strike="noStrike" baseline="0" dirty="0">
              <a:solidFill>
                <a:srgbClr val="221E1F"/>
              </a:solidFill>
              <a:latin typeface="Calibri" panose="020F0502020204030204" pitchFamily="34" charset="0"/>
            </a:endParaRPr>
          </a:p>
          <a:p>
            <a:pPr marL="0" indent="0">
              <a:buNone/>
            </a:pPr>
            <a:r>
              <a:rPr lang="en-US" sz="1000" dirty="0">
                <a:solidFill>
                  <a:srgbClr val="221E1F"/>
                </a:solidFill>
                <a:latin typeface="Calibri" panose="020F0502020204030204" pitchFamily="34" charset="0"/>
              </a:rPr>
              <a:t>Make a schedule for Ryan service manager that he follows every day like a routine. This places him in the drive in morning hours and with techs in shop after. Time in BDC and then lunch. After quality checks of work done he reviews RO;s for the day. Dispatch will cover the Foreman Job until we find one starting July 1</a:t>
            </a:r>
            <a:r>
              <a:rPr lang="en-US" sz="1000" baseline="30000" dirty="0">
                <a:solidFill>
                  <a:srgbClr val="221E1F"/>
                </a:solidFill>
                <a:latin typeface="Calibri" panose="020F0502020204030204" pitchFamily="34" charset="0"/>
              </a:rPr>
              <a:t>st</a:t>
            </a:r>
            <a:r>
              <a:rPr lang="en-US" sz="1000" dirty="0">
                <a:solidFill>
                  <a:srgbClr val="221E1F"/>
                </a:solidFill>
                <a:latin typeface="Calibri" panose="020F0502020204030204" pitchFamily="34" charset="0"/>
              </a:rPr>
              <a:t> . Review all the above with Ryan on a daily until we meet goals.  Starting Video MPI in our store on July 21</a:t>
            </a:r>
            <a:r>
              <a:rPr lang="en-US" sz="1000" baseline="30000" dirty="0">
                <a:solidFill>
                  <a:srgbClr val="221E1F"/>
                </a:solidFill>
                <a:latin typeface="Calibri" panose="020F0502020204030204" pitchFamily="34" charset="0"/>
              </a:rPr>
              <a:t>st</a:t>
            </a:r>
            <a:r>
              <a:rPr lang="en-US" sz="1000" dirty="0">
                <a:solidFill>
                  <a:srgbClr val="221E1F"/>
                </a:solidFill>
                <a:latin typeface="Calibri" panose="020F0502020204030204" pitchFamily="34" charset="0"/>
              </a:rPr>
              <a:t> to increase hours per RO and overall proficiency</a:t>
            </a:r>
          </a:p>
          <a:p>
            <a:pPr marL="0" indent="0">
              <a:buNone/>
            </a:pPr>
            <a:r>
              <a:rPr lang="en-US" sz="1000" dirty="0">
                <a:solidFill>
                  <a:srgbClr val="221E1F"/>
                </a:solidFill>
                <a:latin typeface="Calibri" panose="020F0502020204030204" pitchFamily="34" charset="0"/>
              </a:rPr>
              <a:t>	</a:t>
            </a:r>
            <a:endParaRPr lang="en-US" dirty="0">
              <a:solidFill>
                <a:srgbClr val="221E1F"/>
              </a:solidFill>
              <a:latin typeface="Calibri" panose="020F0502020204030204" pitchFamily="34" charset="0"/>
            </a:endParaRPr>
          </a:p>
          <a:p>
            <a:pPr marL="0" indent="0">
              <a:buNone/>
            </a:pPr>
            <a:r>
              <a:rPr lang="en-US" b="0" i="0" u="none" strike="noStrike" baseline="0" dirty="0">
                <a:solidFill>
                  <a:srgbClr val="221E1F"/>
                </a:solidFill>
                <a:latin typeface="Calibri" panose="020F0502020204030204" pitchFamily="34" charset="0"/>
              </a:rPr>
              <a:t>Plans to evaluate your changes</a:t>
            </a:r>
            <a:endParaRPr lang="en-US" sz="1000" b="0" i="0" u="none" strike="noStrike" baseline="0" dirty="0">
              <a:solidFill>
                <a:srgbClr val="221E1F"/>
              </a:solidFill>
              <a:latin typeface="Calibri" panose="020F0502020204030204" pitchFamily="34" charset="0"/>
            </a:endParaRPr>
          </a:p>
          <a:p>
            <a:pPr marL="0" indent="0">
              <a:buNone/>
            </a:pPr>
            <a:r>
              <a:rPr lang="en-US" sz="1000" b="0" i="0" u="none" strike="noStrike" baseline="0" dirty="0">
                <a:solidFill>
                  <a:srgbClr val="221E1F"/>
                </a:solidFill>
                <a:latin typeface="Calibri" panose="020F0502020204030204" pitchFamily="34" charset="0"/>
              </a:rPr>
              <a:t>Run reports </a:t>
            </a:r>
            <a:r>
              <a:rPr lang="en-US" sz="1000" dirty="0">
                <a:solidFill>
                  <a:srgbClr val="221E1F"/>
                </a:solidFill>
                <a:latin typeface="Calibri" panose="020F0502020204030204" pitchFamily="34" charset="0"/>
              </a:rPr>
              <a:t>daily showing were we are pacing for efficiency and for hours and gross for the store to keep the pressure on. Bring to light the metrics that move us toward our goals. </a:t>
            </a:r>
            <a:r>
              <a:rPr lang="en-US" b="0" i="0" u="none" strike="noStrike" baseline="0" dirty="0">
                <a:solidFill>
                  <a:srgbClr val="221E1F"/>
                </a:solidFill>
                <a:latin typeface="Calibri" panose="020F0502020204030204" pitchFamily="34" charset="0"/>
              </a:rPr>
              <a:t> </a:t>
            </a:r>
          </a:p>
          <a:p>
            <a:pPr marL="0" indent="0">
              <a:buNone/>
            </a:pPr>
            <a:endParaRPr lang="en-US"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563ACB63-E2FC-8386-F18D-37885C49CFBE}"/>
              </a:ext>
            </a:extLst>
          </p:cNvPr>
          <p:cNvSpPr>
            <a:spLocks noGrp="1"/>
          </p:cNvSpPr>
          <p:nvPr>
            <p:ph sz="half" idx="2"/>
          </p:nvPr>
        </p:nvSpPr>
        <p:spPr/>
        <p:txBody>
          <a:bodyPr>
            <a:normAutofit/>
          </a:bodyPr>
          <a:lstStyle/>
          <a:p>
            <a:endParaRPr lang="en-US"/>
          </a:p>
        </p:txBody>
      </p:sp>
      <p:pic>
        <p:nvPicPr>
          <p:cNvPr id="8" name="Picture 7">
            <a:extLst>
              <a:ext uri="{FF2B5EF4-FFF2-40B4-BE49-F238E27FC236}">
                <a16:creationId xmlns:a16="http://schemas.microsoft.com/office/drawing/2014/main" id="{93311947-087B-09FD-D262-E5878FCB2173}"/>
              </a:ext>
            </a:extLst>
          </p:cNvPr>
          <p:cNvPicPr>
            <a:picLocks noChangeAspect="1"/>
          </p:cNvPicPr>
          <p:nvPr/>
        </p:nvPicPr>
        <p:blipFill>
          <a:blip r:embed="rId2"/>
          <a:stretch>
            <a:fillRect/>
          </a:stretch>
        </p:blipFill>
        <p:spPr>
          <a:xfrm>
            <a:off x="4770148" y="478146"/>
            <a:ext cx="7324725" cy="623887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72570" y="974221"/>
            <a:ext cx="4341262" cy="565731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endParaRPr lang="en-US" sz="1000" b="0" i="0" u="none" strike="noStrike" baseline="0" dirty="0">
              <a:solidFill>
                <a:srgbClr val="221E1F"/>
              </a:solidFill>
              <a:latin typeface="Calibri" panose="020F0502020204030204" pitchFamily="34" charset="0"/>
            </a:endParaRPr>
          </a:p>
          <a:p>
            <a:r>
              <a:rPr lang="en-US" sz="1000" dirty="0">
                <a:solidFill>
                  <a:srgbClr val="221E1F"/>
                </a:solidFill>
                <a:latin typeface="Calibri" panose="020F0502020204030204" pitchFamily="34" charset="0"/>
              </a:rPr>
              <a:t>Running 16 techs and 42 bays …we need techs now and more cars. We are not any whare near efficient at </a:t>
            </a:r>
          </a:p>
          <a:p>
            <a:r>
              <a:rPr lang="en-US" sz="1000" b="0" i="0" u="none" strike="noStrike" baseline="0" dirty="0">
                <a:solidFill>
                  <a:srgbClr val="221E1F"/>
                </a:solidFill>
                <a:latin typeface="Calibri" panose="020F0502020204030204" pitchFamily="34" charset="0"/>
              </a:rPr>
              <a:t>Bran new store </a:t>
            </a:r>
            <a:r>
              <a:rPr lang="en-US" sz="1000" dirty="0">
                <a:solidFill>
                  <a:srgbClr val="221E1F"/>
                </a:solidFill>
                <a:latin typeface="Calibri" panose="020F0502020204030204" pitchFamily="34" charset="0"/>
              </a:rPr>
              <a:t>twice the size as last one makes it a challenge to get the volume of business up. Things are increasing the first 120 days of being open.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a:t>
            </a:r>
            <a:endParaRPr lang="en-US" sz="1000" b="0" i="0" u="none" strike="noStrike" baseline="0" dirty="0">
              <a:solidFill>
                <a:srgbClr val="221E1F"/>
              </a:solidFill>
              <a:latin typeface="Calibri" panose="020F0502020204030204" pitchFamily="34" charset="0"/>
            </a:endParaRPr>
          </a:p>
          <a:p>
            <a:pPr marL="0" indent="0">
              <a:buNone/>
            </a:pPr>
            <a:r>
              <a:rPr lang="en-US" sz="1100" b="0" i="0" u="none" strike="noStrike" baseline="0" dirty="0">
                <a:solidFill>
                  <a:srgbClr val="221E1F"/>
                </a:solidFill>
                <a:latin typeface="Calibri" panose="020F0502020204030204" pitchFamily="34" charset="0"/>
              </a:rPr>
              <a:t>Get car count up immediately.</a:t>
            </a:r>
          </a:p>
          <a:p>
            <a:pPr marL="0" indent="0">
              <a:buNone/>
            </a:pPr>
            <a:r>
              <a:rPr lang="en-US" sz="1100" b="0" i="0" u="none" strike="noStrike" baseline="0" dirty="0">
                <a:solidFill>
                  <a:srgbClr val="221E1F"/>
                </a:solidFill>
                <a:latin typeface="Calibri" panose="020F0502020204030204" pitchFamily="34" charset="0"/>
              </a:rPr>
              <a:t>Implement Video MPI now.</a:t>
            </a:r>
          </a:p>
          <a:p>
            <a:pPr marL="0" indent="0">
              <a:buNone/>
            </a:pPr>
            <a:r>
              <a:rPr lang="en-US" sz="1100" b="0" i="0" u="none" strike="noStrike" baseline="0" dirty="0">
                <a:solidFill>
                  <a:srgbClr val="221E1F"/>
                </a:solidFill>
                <a:latin typeface="Calibri" panose="020F0502020204030204" pitchFamily="34" charset="0"/>
              </a:rPr>
              <a:t>Correct unapplied time issues to bring up ELR.</a:t>
            </a:r>
          </a:p>
          <a:p>
            <a:pPr marL="0" indent="0">
              <a:buNone/>
            </a:pPr>
            <a:r>
              <a:rPr lang="en-US" sz="1100" b="0" i="0" u="none" strike="noStrike" baseline="0" dirty="0">
                <a:solidFill>
                  <a:srgbClr val="221E1F"/>
                </a:solidFill>
                <a:latin typeface="Calibri" panose="020F0502020204030204" pitchFamily="34" charset="0"/>
              </a:rPr>
              <a:t>Bring potential for Facility to 100%</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t>
            </a:r>
            <a:r>
              <a:rPr lang="en-US" dirty="0">
                <a:solidFill>
                  <a:srgbClr val="221E1F"/>
                </a:solidFill>
                <a:latin typeface="Calibri" panose="020F0502020204030204" pitchFamily="34" charset="0"/>
              </a:rPr>
              <a:t>Achieve</a:t>
            </a:r>
            <a:r>
              <a:rPr lang="en-US" sz="1800" b="0" i="0" u="none" strike="noStrike" baseline="0" dirty="0">
                <a:solidFill>
                  <a:srgbClr val="221E1F"/>
                </a:solidFill>
                <a:latin typeface="Calibri" panose="020F0502020204030204" pitchFamily="34" charset="0"/>
              </a:rPr>
              <a:t> your changes </a:t>
            </a:r>
            <a:endParaRPr lang="en-US" sz="1000" b="0" i="0" u="none" strike="noStrike" baseline="0" dirty="0">
              <a:solidFill>
                <a:srgbClr val="221E1F"/>
              </a:solidFill>
              <a:latin typeface="Calibri" panose="020F0502020204030204" pitchFamily="34" charset="0"/>
            </a:endParaRPr>
          </a:p>
          <a:p>
            <a:r>
              <a:rPr lang="en-US" sz="1000" dirty="0">
                <a:solidFill>
                  <a:srgbClr val="221E1F"/>
                </a:solidFill>
                <a:latin typeface="Calibri" panose="020F0502020204030204" pitchFamily="34" charset="0"/>
              </a:rPr>
              <a:t>Hired “Quick Video” on July 10</a:t>
            </a:r>
            <a:r>
              <a:rPr lang="en-US" sz="1000" baseline="30000" dirty="0">
                <a:solidFill>
                  <a:srgbClr val="221E1F"/>
                </a:solidFill>
                <a:latin typeface="Calibri" panose="020F0502020204030204" pitchFamily="34" charset="0"/>
              </a:rPr>
              <a:t>th</a:t>
            </a:r>
            <a:r>
              <a:rPr lang="en-US" sz="1000" dirty="0">
                <a:solidFill>
                  <a:srgbClr val="221E1F"/>
                </a:solidFill>
                <a:latin typeface="Calibri" panose="020F0502020204030204" pitchFamily="34" charset="0"/>
              </a:rPr>
              <a:t> . Setting up and training on July 21</a:t>
            </a:r>
            <a:r>
              <a:rPr lang="en-US" sz="1000" baseline="30000" dirty="0">
                <a:solidFill>
                  <a:srgbClr val="221E1F"/>
                </a:solidFill>
                <a:latin typeface="Calibri" panose="020F0502020204030204" pitchFamily="34" charset="0"/>
              </a:rPr>
              <a:t>st</a:t>
            </a:r>
            <a:r>
              <a:rPr lang="en-US" sz="1000" dirty="0">
                <a:solidFill>
                  <a:srgbClr val="221E1F"/>
                </a:solidFill>
                <a:latin typeface="Calibri" panose="020F0502020204030204" pitchFamily="34" charset="0"/>
              </a:rPr>
              <a:t>. </a:t>
            </a:r>
          </a:p>
          <a:p>
            <a:r>
              <a:rPr lang="en-US" sz="1000" dirty="0">
                <a:solidFill>
                  <a:srgbClr val="221E1F"/>
                </a:solidFill>
                <a:latin typeface="Calibri" panose="020F0502020204030204" pitchFamily="34" charset="0"/>
              </a:rPr>
              <a:t>Massive media campaigns GRAND OPENING gala scheduled for July 25</a:t>
            </a:r>
            <a:r>
              <a:rPr lang="en-US" sz="1000" baseline="30000" dirty="0">
                <a:solidFill>
                  <a:srgbClr val="221E1F"/>
                </a:solidFill>
                <a:latin typeface="Calibri" panose="020F0502020204030204" pitchFamily="34" charset="0"/>
              </a:rPr>
              <a:t>th</a:t>
            </a:r>
            <a:r>
              <a:rPr lang="en-US" sz="1000" dirty="0">
                <a:solidFill>
                  <a:srgbClr val="221E1F"/>
                </a:solidFill>
                <a:latin typeface="Calibri" panose="020F0502020204030204" pitchFamily="34" charset="0"/>
              </a:rPr>
              <a:t>.</a:t>
            </a:r>
          </a:p>
          <a:p>
            <a:r>
              <a:rPr lang="en-US" sz="1000" b="0" i="0" u="none" strike="noStrike" baseline="0" dirty="0">
                <a:solidFill>
                  <a:srgbClr val="221E1F"/>
                </a:solidFill>
                <a:latin typeface="Calibri" panose="020F0502020204030204" pitchFamily="34" charset="0"/>
              </a:rPr>
              <a:t>Radio stations and the Governor, Subaru Officials and community leaders are all going to be there.  </a:t>
            </a:r>
            <a:r>
              <a:rPr lang="en-US" sz="1000" dirty="0">
                <a:solidFill>
                  <a:srgbClr val="221E1F"/>
                </a:solidFill>
                <a:latin typeface="Calibri" panose="020F0502020204030204" pitchFamily="34" charset="0"/>
              </a:rPr>
              <a:t>Coupons for oil serviced are going out July 15</a:t>
            </a:r>
            <a:r>
              <a:rPr lang="en-US" sz="1000" baseline="30000" dirty="0">
                <a:solidFill>
                  <a:srgbClr val="221E1F"/>
                </a:solidFill>
                <a:latin typeface="Calibri" panose="020F0502020204030204" pitchFamily="34" charset="0"/>
              </a:rPr>
              <a:t>th</a:t>
            </a:r>
            <a:r>
              <a:rPr lang="en-US" sz="1000" dirty="0">
                <a:solidFill>
                  <a:srgbClr val="221E1F"/>
                </a:solidFill>
                <a:latin typeface="Calibri" panose="020F0502020204030204" pitchFamily="34" charset="0"/>
              </a:rPr>
              <a:t>. Increase hours per RO by using Video MPI.                                                           Focus daily on unapplied time and Effective labor rates, and up sales. </a:t>
            </a:r>
          </a:p>
          <a:p>
            <a:endParaRPr lang="en-US" sz="10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EA649A57-3EC2-111A-87EF-894481715A1D}"/>
              </a:ext>
            </a:extLst>
          </p:cNvPr>
          <p:cNvPicPr>
            <a:picLocks noGrp="1" noChangeAspect="1"/>
          </p:cNvPicPr>
          <p:nvPr>
            <p:ph sz="half" idx="2"/>
          </p:nvPr>
        </p:nvPicPr>
        <p:blipFill>
          <a:blip r:embed="rId2"/>
          <a:stretch>
            <a:fillRect/>
          </a:stretch>
        </p:blipFill>
        <p:spPr>
          <a:xfrm>
            <a:off x="5625965" y="2160588"/>
            <a:ext cx="3111770"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Review with Ryan Service Manager</a:t>
            </a:r>
            <a:endParaRPr lang="en-US" sz="1050" dirty="0"/>
          </a:p>
          <a:p>
            <a:r>
              <a:rPr lang="en-US" sz="1050" dirty="0"/>
              <a:t>* Having our 300,000 dollar Hunter alignment rack and Pre check condition reports for customers finally up and running July 1</a:t>
            </a:r>
            <a:r>
              <a:rPr lang="en-US" sz="1050" baseline="30000" dirty="0"/>
              <a:t>st</a:t>
            </a:r>
            <a:r>
              <a:rPr lang="en-US" sz="1050" dirty="0"/>
              <a:t> will bring our monthly count of 36 to 100 by the end of the month.  We are pacing 126 as of July 15</a:t>
            </a:r>
            <a:r>
              <a:rPr lang="en-US" sz="1050" baseline="30000" dirty="0"/>
              <a:t>th</a:t>
            </a:r>
            <a:r>
              <a:rPr lang="en-US" sz="1050" dirty="0"/>
              <a:t>.  We are adding an additional 2.0 hours per Alignment sold plus any possible worn suspension up sales. </a:t>
            </a:r>
          </a:p>
          <a:p>
            <a:r>
              <a:rPr lang="en-US" sz="1050" dirty="0"/>
              <a:t>* We are not utilizing the apprentice program to help the store. We even caught Flat Rate </a:t>
            </a:r>
            <a:r>
              <a:rPr lang="en-US" sz="1050" dirty="0" err="1"/>
              <a:t>Tecks</a:t>
            </a:r>
            <a:r>
              <a:rPr lang="en-US" sz="1050" dirty="0"/>
              <a:t> taking all the hours and letting hourly apprentice do the work. We need to get this turned around. Maximize shop hours available.</a:t>
            </a:r>
          </a:p>
          <a:p>
            <a:r>
              <a:rPr lang="en-US" sz="1050" dirty="0"/>
              <a:t>*Every RO is to be reviewed by Manager.</a:t>
            </a:r>
          </a:p>
          <a:p>
            <a:r>
              <a:rPr lang="en-US" sz="1050" dirty="0"/>
              <a:t>* Just short of theft is happening from the advisors with the amount of discount given away. If there not giving discounts they are chopping rate from 179.00 rate down to 65.00 on some Ro’s.  </a:t>
            </a:r>
          </a:p>
          <a:p>
            <a:r>
              <a:rPr lang="en-US" sz="1050" dirty="0"/>
              <a:t>* We implemented immediate changes/ permissions with the advisors. It resulted in every one getting wrote up and a daily review of all their work. New expectations are set and we are all ready for change. </a:t>
            </a:r>
            <a:endParaRPr lang="en-US" dirty="0"/>
          </a:p>
        </p:txBody>
      </p:sp>
      <p:pic>
        <p:nvPicPr>
          <p:cNvPr id="8" name="Content Placeholder 7">
            <a:extLst>
              <a:ext uri="{FF2B5EF4-FFF2-40B4-BE49-F238E27FC236}">
                <a16:creationId xmlns:a16="http://schemas.microsoft.com/office/drawing/2014/main" id="{DAC7F7E7-AE15-9D3E-D252-84F8C592EBFB}"/>
              </a:ext>
            </a:extLst>
          </p:cNvPr>
          <p:cNvPicPr>
            <a:picLocks noGrp="1" noChangeAspect="1"/>
          </p:cNvPicPr>
          <p:nvPr>
            <p:ph sz="half" idx="2"/>
          </p:nvPr>
        </p:nvPicPr>
        <p:blipFill>
          <a:blip r:embed="rId2"/>
          <a:stretch>
            <a:fillRect/>
          </a:stretch>
        </p:blipFill>
        <p:spPr>
          <a:xfrm>
            <a:off x="5089525" y="2348663"/>
            <a:ext cx="4184650" cy="350528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sz="1200" dirty="0"/>
              <a:t>*We are a new store that us huge and has huge potential</a:t>
            </a:r>
          </a:p>
          <a:p>
            <a:r>
              <a:rPr lang="en-US" sz="1200" dirty="0"/>
              <a:t>*Top three Subaru dealer in our Zone</a:t>
            </a:r>
          </a:p>
          <a:p>
            <a:r>
              <a:rPr lang="en-US" sz="1200" dirty="0"/>
              <a:t>*GM is interactive and available every day</a:t>
            </a:r>
          </a:p>
          <a:p>
            <a:r>
              <a:rPr lang="en-US" sz="1200" dirty="0"/>
              <a:t>*Young staff but willing to learn and trainable</a:t>
            </a:r>
          </a:p>
          <a:p>
            <a:r>
              <a:rPr lang="en-US" sz="1200" dirty="0"/>
              <a:t>*Great Culture/vibe </a:t>
            </a:r>
          </a:p>
          <a:p>
            <a:r>
              <a:rPr lang="en-US" sz="1200" dirty="0"/>
              <a:t>*All equipment is state of the art and High Tech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endParaRPr lang="en-US" sz="1200" dirty="0"/>
          </a:p>
          <a:p>
            <a:r>
              <a:rPr lang="en-US" sz="1200" dirty="0"/>
              <a:t>*Advertising/Marketing  blew the chance to make customer base aware we were moving to new location                confusing many customers for months. </a:t>
            </a:r>
          </a:p>
          <a:p>
            <a:r>
              <a:rPr lang="en-US" sz="1200" dirty="0"/>
              <a:t> *Needing technicians to fill our 42 bays</a:t>
            </a:r>
          </a:p>
          <a:p>
            <a:r>
              <a:rPr lang="en-US" sz="1200" dirty="0"/>
              <a:t> *Limited Service Loaner cars could hold us back</a:t>
            </a:r>
          </a:p>
          <a:p>
            <a:r>
              <a:rPr lang="en-US" sz="1200" dirty="0"/>
              <a:t> *Not enough cars/work/hours may hurt us from getting the best Techs out there</a:t>
            </a:r>
          </a:p>
          <a:p>
            <a:r>
              <a:rPr lang="en-US" sz="1200" dirty="0"/>
              <a:t> *Techs have not had a foreman for a long time and do there own thing too often. </a:t>
            </a:r>
          </a:p>
          <a:p>
            <a:endParaRPr lang="en-US" sz="1200" dirty="0"/>
          </a:p>
          <a:p>
            <a:endParaRPr lang="en-US" sz="1200" dirty="0"/>
          </a:p>
          <a:p>
            <a:r>
              <a:rPr lang="en-US" sz="1200" dirty="0"/>
              <a:t>	</a:t>
            </a:r>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522</TotalTime>
  <Words>2618</Words>
  <Application>Microsoft Office PowerPoint</Application>
  <PresentationFormat>Widescreen</PresentationFormat>
  <Paragraphs>206</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Lato</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Tal Pierce</cp:lastModifiedBy>
  <cp:revision>10</cp:revision>
  <dcterms:created xsi:type="dcterms:W3CDTF">2022-12-04T13:10:55Z</dcterms:created>
  <dcterms:modified xsi:type="dcterms:W3CDTF">2024-07-15T22:14:40Z</dcterms:modified>
</cp:coreProperties>
</file>