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7"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0" d="100"/>
          <a:sy n="90" d="100"/>
        </p:scale>
        <p:origin x="114"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7/9/2024</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094801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7/9/2024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58183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63068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1973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59511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7/9/2024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03779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08895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52533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79850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7/9/2024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66126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B61BEF0D-F0BB-DE4B-95CE-6DB70DBA9567}" type="datetimeFigureOut">
              <a:rPr lang="en-US" smtClean="0"/>
              <a:pPr/>
              <a:t>7/9/2024</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03364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B61BEF0D-F0BB-DE4B-95CE-6DB70DBA9567}" type="datetimeFigureOut">
              <a:rPr lang="en-US" smtClean="0"/>
              <a:pPr/>
              <a:t>7/9/2024</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D57F1E4F-1CFF-5643-939E-217C01CDF565}" type="slidenum">
              <a:rPr lang="en-US" smtClean="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429335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Name: Brett Anderson</a:t>
            </a:r>
          </a:p>
          <a:p>
            <a:pPr algn="ctr"/>
            <a:r>
              <a:rPr lang="en-US" sz="3200" dirty="0"/>
              <a:t>Class: N443-04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sz="1200" dirty="0"/>
              <a:t>Tech proficiency</a:t>
            </a:r>
          </a:p>
          <a:p>
            <a:r>
              <a:rPr lang="en-US" sz="1200" dirty="0"/>
              <a:t>Fleet business</a:t>
            </a:r>
          </a:p>
          <a:p>
            <a:r>
              <a:rPr lang="en-US" sz="1200" dirty="0"/>
              <a:t>Gross sales</a:t>
            </a:r>
          </a:p>
          <a:p>
            <a:r>
              <a:rPr lang="en-US" sz="1200" dirty="0"/>
              <a:t>Facility proficiency</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sz="1200" dirty="0"/>
              <a:t>Outdated equipment</a:t>
            </a:r>
          </a:p>
          <a:p>
            <a:r>
              <a:rPr lang="en-US" sz="1200" dirty="0"/>
              <a:t>Long wait times</a:t>
            </a:r>
          </a:p>
          <a:p>
            <a:r>
              <a:rPr lang="en-US" sz="1200" dirty="0"/>
              <a:t>Losing technicians</a:t>
            </a:r>
          </a:p>
          <a:p>
            <a:r>
              <a:rPr lang="en-US" sz="1200" dirty="0"/>
              <a:t>Small mistakes during customer visit</a:t>
            </a:r>
          </a:p>
          <a:p>
            <a:endParaRPr lang="en-US" sz="1200"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sz="1200" dirty="0"/>
              <a:t>Increase tech proficiency percentage</a:t>
            </a:r>
          </a:p>
          <a:p>
            <a:r>
              <a:rPr lang="en-US" sz="1200" dirty="0"/>
              <a:t>Increase gross sales</a:t>
            </a:r>
          </a:p>
          <a:p>
            <a:r>
              <a:rPr lang="en-US" sz="1200" dirty="0"/>
              <a:t>Track lost of sales more diligently</a:t>
            </a:r>
          </a:p>
          <a:p>
            <a:endParaRPr lang="en-US" sz="1200"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sz="1200" dirty="0"/>
              <a:t>Diversify techs between upper and lower shop</a:t>
            </a:r>
          </a:p>
          <a:p>
            <a:r>
              <a:rPr lang="en-US" sz="1200" dirty="0"/>
              <a:t>Require menu presentation in service drive at time of write up</a:t>
            </a:r>
          </a:p>
          <a:p>
            <a:r>
              <a:rPr lang="en-US" sz="1200" dirty="0"/>
              <a:t>Update supplies and equipment to decrease tech down time</a:t>
            </a:r>
          </a:p>
          <a:p>
            <a:r>
              <a:rPr lang="en-US" sz="1200" dirty="0"/>
              <a:t>Implement central dispatching rathe than splitting upper and lower shop</a:t>
            </a:r>
          </a:p>
          <a:p>
            <a:r>
              <a:rPr lang="en-US" sz="1200" dirty="0"/>
              <a:t>Require 100% MPVI presentation</a:t>
            </a:r>
          </a:p>
          <a:p>
            <a:r>
              <a:rPr lang="en-US" sz="1200" dirty="0"/>
              <a:t>Open line of communication between management and shop</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sz="1200" dirty="0"/>
              <a:t>Inspect lifts quarterly and complete maintenance immediately when needed</a:t>
            </a:r>
          </a:p>
          <a:p>
            <a:r>
              <a:rPr lang="en-US" sz="1200" dirty="0"/>
              <a:t>Set MPVI close rate goal per advisor and review each pay period with each advisors</a:t>
            </a:r>
          </a:p>
          <a:p>
            <a:r>
              <a:rPr lang="en-US" sz="1200" dirty="0"/>
              <a:t>Track menu presentation using BG portal</a:t>
            </a:r>
          </a:p>
          <a:p>
            <a:r>
              <a:rPr lang="en-US" sz="1200" dirty="0"/>
              <a:t>Move a couple of the senior techs down to lower shop, bring that knowledge to them</a:t>
            </a:r>
          </a:p>
          <a:p>
            <a:r>
              <a:rPr lang="en-US" sz="1200" dirty="0"/>
              <a:t>Weekly shop meetings to set proficiency goals and track.</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525432592"/>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sz="1200" dirty="0"/>
                        <a:t>Train Service advisors on MPVI presentation</a:t>
                      </a:r>
                    </a:p>
                  </a:txBody>
                  <a:tcPr/>
                </a:tc>
                <a:tc>
                  <a:txBody>
                    <a:bodyPr/>
                    <a:lstStyle/>
                    <a:p>
                      <a:r>
                        <a:rPr lang="en-US" sz="1200" dirty="0"/>
                        <a:t>Service manager</a:t>
                      </a:r>
                    </a:p>
                  </a:txBody>
                  <a:tcPr/>
                </a:tc>
                <a:tc>
                  <a:txBody>
                    <a:bodyPr/>
                    <a:lstStyle/>
                    <a:p>
                      <a:r>
                        <a:rPr lang="en-US" sz="1200" dirty="0"/>
                        <a:t>08/01/24</a:t>
                      </a:r>
                    </a:p>
                  </a:txBody>
                  <a:tcPr/>
                </a:tc>
                <a:extLst>
                  <a:ext uri="{0D108BD9-81ED-4DB2-BD59-A6C34878D82A}">
                    <a16:rowId xmlns:a16="http://schemas.microsoft.com/office/drawing/2014/main" val="2400365483"/>
                  </a:ext>
                </a:extLst>
              </a:tr>
              <a:tr h="565004">
                <a:tc>
                  <a:txBody>
                    <a:bodyPr/>
                    <a:lstStyle/>
                    <a:p>
                      <a:r>
                        <a:rPr lang="en-US" sz="1200" dirty="0"/>
                        <a:t>Move two A techs to lower shop</a:t>
                      </a:r>
                    </a:p>
                  </a:txBody>
                  <a:tcPr/>
                </a:tc>
                <a:tc>
                  <a:txBody>
                    <a:bodyPr/>
                    <a:lstStyle/>
                    <a:p>
                      <a:r>
                        <a:rPr lang="en-US" sz="1200" dirty="0"/>
                        <a:t>Service Manager</a:t>
                      </a:r>
                    </a:p>
                  </a:txBody>
                  <a:tcPr/>
                </a:tc>
                <a:tc>
                  <a:txBody>
                    <a:bodyPr/>
                    <a:lstStyle/>
                    <a:p>
                      <a:r>
                        <a:rPr lang="en-US" sz="1200" dirty="0"/>
                        <a:t>08/01/24</a:t>
                      </a:r>
                    </a:p>
                  </a:txBody>
                  <a:tcPr/>
                </a:tc>
                <a:extLst>
                  <a:ext uri="{0D108BD9-81ED-4DB2-BD59-A6C34878D82A}">
                    <a16:rowId xmlns:a16="http://schemas.microsoft.com/office/drawing/2014/main" val="107845787"/>
                  </a:ext>
                </a:extLst>
              </a:tr>
              <a:tr h="565004">
                <a:tc>
                  <a:txBody>
                    <a:bodyPr/>
                    <a:lstStyle/>
                    <a:p>
                      <a:r>
                        <a:rPr lang="en-US" sz="1200" dirty="0"/>
                        <a:t>Schedule equipment inspection</a:t>
                      </a:r>
                    </a:p>
                  </a:txBody>
                  <a:tcPr/>
                </a:tc>
                <a:tc>
                  <a:txBody>
                    <a:bodyPr/>
                    <a:lstStyle/>
                    <a:p>
                      <a:r>
                        <a:rPr lang="en-US" sz="1200" dirty="0"/>
                        <a:t>Service Manager</a:t>
                      </a:r>
                    </a:p>
                  </a:txBody>
                  <a:tcPr/>
                </a:tc>
                <a:tc>
                  <a:txBody>
                    <a:bodyPr/>
                    <a:lstStyle/>
                    <a:p>
                      <a:r>
                        <a:rPr lang="en-US" sz="1200" dirty="0"/>
                        <a:t>Quarterly</a:t>
                      </a:r>
                    </a:p>
                  </a:txBody>
                  <a:tcPr/>
                </a:tc>
                <a:extLst>
                  <a:ext uri="{0D108BD9-81ED-4DB2-BD59-A6C34878D82A}">
                    <a16:rowId xmlns:a16="http://schemas.microsoft.com/office/drawing/2014/main" val="1530126605"/>
                  </a:ext>
                </a:extLst>
              </a:tr>
              <a:tr h="565004">
                <a:tc>
                  <a:txBody>
                    <a:bodyPr/>
                    <a:lstStyle/>
                    <a:p>
                      <a:r>
                        <a:rPr lang="en-US" sz="1200" dirty="0"/>
                        <a:t>Service advisor meeting to track sales goals</a:t>
                      </a:r>
                    </a:p>
                  </a:txBody>
                  <a:tcPr/>
                </a:tc>
                <a:tc>
                  <a:txBody>
                    <a:bodyPr/>
                    <a:lstStyle/>
                    <a:p>
                      <a:r>
                        <a:rPr lang="en-US" sz="1200" dirty="0"/>
                        <a:t>Service manager</a:t>
                      </a:r>
                    </a:p>
                  </a:txBody>
                  <a:tcPr/>
                </a:tc>
                <a:tc>
                  <a:txBody>
                    <a:bodyPr/>
                    <a:lstStyle/>
                    <a:p>
                      <a:r>
                        <a:rPr lang="en-US" sz="1200" dirty="0"/>
                        <a:t>Weekly</a:t>
                      </a:r>
                    </a:p>
                  </a:txBody>
                  <a:tcPr/>
                </a:tc>
                <a:extLst>
                  <a:ext uri="{0D108BD9-81ED-4DB2-BD59-A6C34878D82A}">
                    <a16:rowId xmlns:a16="http://schemas.microsoft.com/office/drawing/2014/main" val="1950345431"/>
                  </a:ext>
                </a:extLst>
              </a:tr>
              <a:tr h="565004">
                <a:tc>
                  <a:txBody>
                    <a:bodyPr/>
                    <a:lstStyle/>
                    <a:p>
                      <a:r>
                        <a:rPr lang="en-US" sz="1200" dirty="0"/>
                        <a:t>Review Menu Pricing</a:t>
                      </a:r>
                    </a:p>
                  </a:txBody>
                  <a:tcPr/>
                </a:tc>
                <a:tc>
                  <a:txBody>
                    <a:bodyPr/>
                    <a:lstStyle/>
                    <a:p>
                      <a:r>
                        <a:rPr lang="en-US" sz="1200" dirty="0"/>
                        <a:t>Service manager</a:t>
                      </a:r>
                    </a:p>
                  </a:txBody>
                  <a:tcPr/>
                </a:tc>
                <a:tc>
                  <a:txBody>
                    <a:bodyPr/>
                    <a:lstStyle/>
                    <a:p>
                      <a:r>
                        <a:rPr lang="en-US" sz="1200" dirty="0"/>
                        <a:t>08/01/24</a:t>
                      </a:r>
                    </a:p>
                  </a:txBody>
                  <a:tcPr/>
                </a:tc>
                <a:extLst>
                  <a:ext uri="{0D108BD9-81ED-4DB2-BD59-A6C34878D82A}">
                    <a16:rowId xmlns:a16="http://schemas.microsoft.com/office/drawing/2014/main" val="1960891333"/>
                  </a:ext>
                </a:extLst>
              </a:tr>
              <a:tr h="565004">
                <a:tc>
                  <a:txBody>
                    <a:bodyPr/>
                    <a:lstStyle/>
                    <a:p>
                      <a:r>
                        <a:rPr lang="en-US" sz="1200" dirty="0"/>
                        <a:t>Service advisors sales training</a:t>
                      </a:r>
                    </a:p>
                  </a:txBody>
                  <a:tcPr/>
                </a:tc>
                <a:tc>
                  <a:txBody>
                    <a:bodyPr/>
                    <a:lstStyle/>
                    <a:p>
                      <a:r>
                        <a:rPr lang="en-US" sz="1200" dirty="0"/>
                        <a:t>GSM</a:t>
                      </a:r>
                    </a:p>
                  </a:txBody>
                  <a:tcPr/>
                </a:tc>
                <a:tc>
                  <a:txBody>
                    <a:bodyPr/>
                    <a:lstStyle/>
                    <a:p>
                      <a:r>
                        <a:rPr lang="en-US" sz="1200" dirty="0"/>
                        <a:t>Monthly</a:t>
                      </a:r>
                    </a:p>
                  </a:txBody>
                  <a:tcPr/>
                </a:tc>
                <a:extLst>
                  <a:ext uri="{0D108BD9-81ED-4DB2-BD59-A6C34878D82A}">
                    <a16:rowId xmlns:a16="http://schemas.microsoft.com/office/drawing/2014/main" val="4137224325"/>
                  </a:ext>
                </a:extLst>
              </a:tr>
              <a:tr h="565004">
                <a:tc>
                  <a:txBody>
                    <a:bodyPr/>
                    <a:lstStyle/>
                    <a:p>
                      <a:r>
                        <a:rPr lang="en-US" sz="1200" dirty="0"/>
                        <a:t>Review Techs pay plan</a:t>
                      </a:r>
                    </a:p>
                  </a:txBody>
                  <a:tcPr/>
                </a:tc>
                <a:tc>
                  <a:txBody>
                    <a:bodyPr/>
                    <a:lstStyle/>
                    <a:p>
                      <a:r>
                        <a:rPr lang="en-US" sz="1200" dirty="0"/>
                        <a:t>Fix-op director</a:t>
                      </a:r>
                    </a:p>
                  </a:txBody>
                  <a:tcPr/>
                </a:tc>
                <a:tc>
                  <a:txBody>
                    <a:bodyPr/>
                    <a:lstStyle/>
                    <a:p>
                      <a:r>
                        <a:rPr lang="en-US" sz="1200" dirty="0"/>
                        <a:t>08/01/24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sz="1200" dirty="0"/>
              <a:t>I am excited to see our service department growing. We have installed more lifts recently and have hired some young technicians to usher in the new era of master techs. We need to do a better job placing our A Techs in the shop to mentor our younger techs. Our service advisors need sales training from the sales management team and need to be held accountable to the sales process. Our communication between management and employees must improve to get the staff excited about the positive changes. If we develop fundamental processes around these core values, we will avoid being held hostage by our Ro Count.</a:t>
            </a:r>
          </a:p>
          <a:p>
            <a:r>
              <a:rPr lang="en-US" sz="1200" dirty="0"/>
              <a:t>We will create a culture based around proper MPVI presentation on every vehicle. Service advisors will present the service menu a time of write up. Maintenance is low and repair is high. If we increase maintenance sales our A techs can make more income, and the spill over can go to the B and C techs. </a:t>
            </a:r>
          </a:p>
          <a:p>
            <a:r>
              <a:rPr lang="en-US" sz="1200" dirty="0"/>
              <a:t>Management will implement weekly meetings to update techs on the current state of the shop. The Service Manager will set proficiency goals and keep them updated on their progress as a team. The service manager with also hold weekly meetings with advisors to set goals and track progress.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4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chemeClr val="tx1"/>
                </a:solidFill>
                <a:latin typeface="Calibri" panose="020F0502020204030204" pitchFamily="34" charset="0"/>
              </a:rPr>
              <a:t>Current practices: </a:t>
            </a:r>
          </a:p>
          <a:p>
            <a:r>
              <a:rPr lang="en-US" sz="1600" b="0" i="0" u="none" strike="noStrike" baseline="0" dirty="0">
                <a:solidFill>
                  <a:schemeClr val="tx1"/>
                </a:solidFill>
                <a:latin typeface="Calibri" panose="020F0502020204030204" pitchFamily="34" charset="0"/>
              </a:rPr>
              <a:t> </a:t>
            </a:r>
            <a:r>
              <a:rPr lang="en-US" sz="1600" dirty="0">
                <a:latin typeface="Calibri" panose="020F0502020204030204" pitchFamily="34" charset="0"/>
              </a:rPr>
              <a:t>M</a:t>
            </a:r>
            <a:r>
              <a:rPr lang="en-US" sz="1600" b="0" i="0" u="none" strike="noStrike" baseline="0" dirty="0">
                <a:solidFill>
                  <a:schemeClr val="tx1"/>
                </a:solidFill>
                <a:latin typeface="Calibri" panose="020F0502020204030204" pitchFamily="34" charset="0"/>
              </a:rPr>
              <a:t>arket via text</a:t>
            </a:r>
          </a:p>
          <a:p>
            <a:r>
              <a:rPr lang="en-US" sz="1600" b="0" i="0" u="none" strike="noStrike" baseline="0" dirty="0">
                <a:solidFill>
                  <a:schemeClr val="tx1"/>
                </a:solidFill>
                <a:latin typeface="Calibri" panose="020F0502020204030204" pitchFamily="34" charset="0"/>
              </a:rPr>
              <a:t>Mailer w/coupon</a:t>
            </a:r>
          </a:p>
          <a:p>
            <a:r>
              <a:rPr lang="en-US" sz="1600" b="0" i="0" u="none" strike="noStrike" baseline="0" dirty="0">
                <a:solidFill>
                  <a:schemeClr val="tx1"/>
                </a:solidFill>
                <a:latin typeface="Calibri" panose="020F0502020204030204" pitchFamily="34" charset="0"/>
              </a:rPr>
              <a:t>Campaign Emails</a:t>
            </a:r>
          </a:p>
          <a:p>
            <a:r>
              <a:rPr lang="en-US" sz="1600" b="0" i="0" u="none" strike="noStrike" baseline="0" dirty="0">
                <a:solidFill>
                  <a:schemeClr val="tx1"/>
                </a:solidFill>
                <a:latin typeface="Calibri" panose="020F0502020204030204" pitchFamily="34" charset="0"/>
              </a:rPr>
              <a:t>Third party calls to schedule appts</a:t>
            </a:r>
          </a:p>
          <a:p>
            <a:r>
              <a:rPr lang="en-US" sz="1800" b="1" i="0" u="sng" strike="noStrike" baseline="0" dirty="0">
                <a:solidFill>
                  <a:schemeClr val="tx1"/>
                </a:solidFill>
                <a:latin typeface="Calibri" panose="020F0502020204030204" pitchFamily="34" charset="0"/>
              </a:rPr>
              <a:t>Goals for improvement: </a:t>
            </a:r>
          </a:p>
          <a:p>
            <a:r>
              <a:rPr lang="en-US" sz="1600" b="0" i="0" u="none" strike="noStrike" baseline="0" dirty="0">
                <a:solidFill>
                  <a:schemeClr val="tx1"/>
                </a:solidFill>
                <a:latin typeface="Calibri" panose="020F0502020204030204" pitchFamily="34" charset="0"/>
              </a:rPr>
              <a:t>Start marketing to non OEM owners to improve Gross Sales</a:t>
            </a:r>
          </a:p>
          <a:p>
            <a:r>
              <a:rPr lang="en-US" sz="1800" b="1" i="0" u="sng" strike="noStrike" baseline="0" dirty="0">
                <a:solidFill>
                  <a:schemeClr val="tx1"/>
                </a:solidFill>
                <a:latin typeface="Calibri" panose="020F0502020204030204" pitchFamily="34" charset="0"/>
              </a:rPr>
              <a:t>Plans to achieve your goals: </a:t>
            </a:r>
          </a:p>
          <a:p>
            <a:r>
              <a:rPr lang="en-US" sz="1700" b="0" i="0" u="none" strike="noStrike" baseline="0" dirty="0">
                <a:solidFill>
                  <a:schemeClr val="tx1"/>
                </a:solidFill>
                <a:latin typeface="Calibri" panose="020F0502020204030204" pitchFamily="34" charset="0"/>
              </a:rPr>
              <a:t>Modify advertising to let customers know we work on all make and models. </a:t>
            </a:r>
          </a:p>
          <a:p>
            <a:r>
              <a:rPr lang="en-US" sz="1600" b="0" i="0" u="none" strike="noStrike" baseline="0" dirty="0">
                <a:solidFill>
                  <a:schemeClr val="tx1"/>
                </a:solidFill>
                <a:latin typeface="Calibri" panose="020F0502020204030204" pitchFamily="34" charset="0"/>
              </a:rPr>
              <a:t>Utilize current sponsorship of minor league baseball team to advertise to non OEM Owners.</a:t>
            </a:r>
          </a:p>
          <a:p>
            <a:r>
              <a:rPr lang="en-US" sz="1800" b="1" i="0" u="sng" strike="noStrike" baseline="0" dirty="0">
                <a:solidFill>
                  <a:schemeClr val="tx1"/>
                </a:solidFill>
                <a:latin typeface="Calibri" panose="020F0502020204030204" pitchFamily="34" charset="0"/>
              </a:rPr>
              <a:t>Plans to evaluate your changes: </a:t>
            </a:r>
          </a:p>
          <a:p>
            <a:r>
              <a:rPr lang="en-US" sz="1900" dirty="0">
                <a:latin typeface="Calibri" panose="020F0502020204030204" pitchFamily="34" charset="0"/>
              </a:rPr>
              <a:t>Review Ro’s monthly to see if percentage of non OEM owner Ro’s increases</a:t>
            </a:r>
            <a:endParaRPr lang="en-US" sz="19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399"/>
            <a:ext cx="4779156" cy="4201459"/>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300" b="1" i="0" u="sng" strike="noStrike" baseline="0" dirty="0">
                <a:solidFill>
                  <a:srgbClr val="221E1F"/>
                </a:solidFill>
                <a:latin typeface="Calibri" panose="020F0502020204030204" pitchFamily="34" charset="0"/>
              </a:rPr>
              <a:t>Current practices:</a:t>
            </a:r>
          </a:p>
          <a:p>
            <a:r>
              <a:rPr lang="en-US" sz="900" i="0" strike="noStrike" baseline="0" dirty="0">
                <a:solidFill>
                  <a:srgbClr val="221E1F"/>
                </a:solidFill>
                <a:latin typeface="Calibri" panose="020F0502020204030204" pitchFamily="34" charset="0"/>
              </a:rPr>
              <a:t>Current Labor rate is $195</a:t>
            </a:r>
          </a:p>
          <a:p>
            <a:r>
              <a:rPr lang="en-US" sz="900" i="0" strike="noStrike" baseline="0" dirty="0">
                <a:solidFill>
                  <a:srgbClr val="221E1F"/>
                </a:solidFill>
                <a:latin typeface="Calibri" panose="020F0502020204030204" pitchFamily="34" charset="0"/>
              </a:rPr>
              <a:t>No pricing matrix for the service advisors to discount</a:t>
            </a:r>
          </a:p>
          <a:p>
            <a:r>
              <a:rPr lang="en-US" sz="900" dirty="0">
                <a:solidFill>
                  <a:srgbClr val="221E1F"/>
                </a:solidFill>
                <a:latin typeface="Calibri" panose="020F0502020204030204" pitchFamily="34" charset="0"/>
              </a:rPr>
              <a:t>The shop is in two locations and could be structured more effectively in regards to staff skill level</a:t>
            </a:r>
            <a:r>
              <a:rPr lang="en-US" sz="1400" b="1" i="0" u="sng" strike="noStrike" baseline="0" dirty="0">
                <a:solidFill>
                  <a:srgbClr val="221E1F"/>
                </a:solidFill>
                <a:latin typeface="Calibri" panose="020F0502020204030204" pitchFamily="34" charset="0"/>
              </a:rPr>
              <a:t> </a:t>
            </a:r>
          </a:p>
          <a:p>
            <a:r>
              <a:rPr lang="en-US" sz="1300" b="1" i="0" u="sng" strike="noStrike" baseline="0" dirty="0">
                <a:solidFill>
                  <a:srgbClr val="221E1F"/>
                </a:solidFill>
                <a:latin typeface="Calibri" panose="020F0502020204030204" pitchFamily="34" charset="0"/>
              </a:rPr>
              <a:t>Goals for improvement </a:t>
            </a:r>
          </a:p>
          <a:p>
            <a:r>
              <a:rPr lang="en-US" sz="900" i="0" strike="noStrike" baseline="0" dirty="0">
                <a:solidFill>
                  <a:srgbClr val="221E1F"/>
                </a:solidFill>
                <a:latin typeface="Calibri" panose="020F0502020204030204" pitchFamily="34" charset="0"/>
              </a:rPr>
              <a:t>Divide the work more effectively between B and C technicians. </a:t>
            </a:r>
          </a:p>
          <a:p>
            <a:r>
              <a:rPr lang="en-US" sz="1300" b="1" i="0" u="sng" strike="noStrike" baseline="0" dirty="0">
                <a:solidFill>
                  <a:srgbClr val="221E1F"/>
                </a:solidFill>
                <a:latin typeface="Calibri" panose="020F0502020204030204" pitchFamily="34" charset="0"/>
              </a:rPr>
              <a:t>Plans to achieve your goals </a:t>
            </a:r>
          </a:p>
          <a:p>
            <a:r>
              <a:rPr lang="en-US" sz="1000" i="0" strike="noStrike" baseline="0" dirty="0">
                <a:solidFill>
                  <a:srgbClr val="221E1F"/>
                </a:solidFill>
                <a:latin typeface="Calibri" panose="020F0502020204030204" pitchFamily="34" charset="0"/>
              </a:rPr>
              <a:t>Provide discount matrix to service advisors</a:t>
            </a:r>
          </a:p>
          <a:p>
            <a:r>
              <a:rPr lang="en-US" sz="1000" dirty="0">
                <a:solidFill>
                  <a:srgbClr val="221E1F"/>
                </a:solidFill>
                <a:latin typeface="Calibri" panose="020F0502020204030204" pitchFamily="34" charset="0"/>
              </a:rPr>
              <a:t>Parts deliver to techs</a:t>
            </a:r>
          </a:p>
          <a:p>
            <a:r>
              <a:rPr lang="en-US" sz="1000" dirty="0">
                <a:solidFill>
                  <a:srgbClr val="221E1F"/>
                </a:solidFill>
                <a:latin typeface="Calibri" panose="020F0502020204030204" pitchFamily="34" charset="0"/>
              </a:rPr>
              <a:t>Pay A tech a bonus on team hours billed</a:t>
            </a:r>
          </a:p>
          <a:p>
            <a:r>
              <a:rPr lang="en-US" sz="1000" dirty="0">
                <a:solidFill>
                  <a:srgbClr val="221E1F"/>
                </a:solidFill>
                <a:latin typeface="Calibri" panose="020F0502020204030204" pitchFamily="34" charset="0"/>
              </a:rPr>
              <a:t>Mix A techs in with B and C techs</a:t>
            </a:r>
          </a:p>
          <a:p>
            <a:r>
              <a:rPr lang="en-US" sz="1000" dirty="0">
                <a:solidFill>
                  <a:srgbClr val="221E1F"/>
                </a:solidFill>
                <a:latin typeface="Calibri" panose="020F0502020204030204" pitchFamily="34" charset="0"/>
              </a:rPr>
              <a:t>B and C techs can work on difficult job with A tech guidance</a:t>
            </a:r>
          </a:p>
          <a:p>
            <a:r>
              <a:rPr lang="en-US" sz="1300" b="1" i="0" u="sng" strike="noStrike" baseline="0" dirty="0">
                <a:solidFill>
                  <a:srgbClr val="221E1F"/>
                </a:solidFill>
                <a:latin typeface="Calibri" panose="020F0502020204030204" pitchFamily="34" charset="0"/>
              </a:rPr>
              <a:t>Plans to evaluate your changes </a:t>
            </a:r>
          </a:p>
          <a:p>
            <a:r>
              <a:rPr lang="en-US" sz="1100" i="0" strike="noStrike" baseline="0" dirty="0">
                <a:solidFill>
                  <a:srgbClr val="221E1F"/>
                </a:solidFill>
                <a:latin typeface="Calibri" panose="020F0502020204030204" pitchFamily="34" charset="0"/>
              </a:rPr>
              <a:t>Use DMS reporting to track hours billed and proficiency</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447330" y="2010878"/>
            <a:ext cx="5122015" cy="4042233"/>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050" b="1" i="0" u="sng" strike="noStrike" baseline="0" dirty="0">
                <a:solidFill>
                  <a:srgbClr val="221E1F"/>
                </a:solidFill>
                <a:latin typeface="Calibri" panose="020F0502020204030204" pitchFamily="34" charset="0"/>
              </a:rPr>
              <a:t>Current practices </a:t>
            </a:r>
          </a:p>
          <a:p>
            <a:r>
              <a:rPr lang="en-US" sz="800" dirty="0">
                <a:solidFill>
                  <a:srgbClr val="221E1F"/>
                </a:solidFill>
                <a:latin typeface="Calibri" panose="020F0502020204030204" pitchFamily="34" charset="0"/>
              </a:rPr>
              <a:t>Currently we focus on reducing expenses when we should be focusing on increasing gross</a:t>
            </a:r>
            <a:endParaRPr lang="en-US" sz="800" i="0" strike="noStrike" baseline="0" dirty="0">
              <a:solidFill>
                <a:srgbClr val="221E1F"/>
              </a:solidFill>
              <a:latin typeface="Calibri" panose="020F0502020204030204" pitchFamily="34" charset="0"/>
            </a:endParaRPr>
          </a:p>
          <a:p>
            <a:r>
              <a:rPr lang="en-US" sz="1050" b="1" i="0" u="sng" strike="noStrike" baseline="0" dirty="0">
                <a:solidFill>
                  <a:srgbClr val="221E1F"/>
                </a:solidFill>
                <a:latin typeface="Calibri" panose="020F0502020204030204" pitchFamily="34" charset="0"/>
              </a:rPr>
              <a:t>Goals for improvement </a:t>
            </a:r>
          </a:p>
          <a:p>
            <a:r>
              <a:rPr lang="en-US" sz="800" i="0" strike="noStrike" baseline="0" dirty="0">
                <a:solidFill>
                  <a:srgbClr val="221E1F"/>
                </a:solidFill>
                <a:latin typeface="Calibri" panose="020F0502020204030204" pitchFamily="34" charset="0"/>
              </a:rPr>
              <a:t>Increase gross profit percentage to 74%</a:t>
            </a:r>
          </a:p>
          <a:p>
            <a:r>
              <a:rPr lang="en-US" sz="800" dirty="0">
                <a:solidFill>
                  <a:srgbClr val="221E1F"/>
                </a:solidFill>
                <a:latin typeface="Calibri" panose="020F0502020204030204" pitchFamily="34" charset="0"/>
              </a:rPr>
              <a:t>Reallocate expenses if needed</a:t>
            </a:r>
          </a:p>
          <a:p>
            <a:r>
              <a:rPr lang="en-US" sz="800" i="0" strike="noStrike" baseline="0" dirty="0">
                <a:solidFill>
                  <a:srgbClr val="221E1F"/>
                </a:solidFill>
                <a:latin typeface="Calibri" panose="020F0502020204030204" pitchFamily="34" charset="0"/>
              </a:rPr>
              <a:t>Review how much we are spending on advertising</a:t>
            </a:r>
          </a:p>
          <a:p>
            <a:r>
              <a:rPr lang="en-US" sz="1050" b="1" i="0" u="sng" strike="noStrike" baseline="0" dirty="0">
                <a:solidFill>
                  <a:srgbClr val="221E1F"/>
                </a:solidFill>
                <a:latin typeface="Calibri" panose="020F0502020204030204" pitchFamily="34" charset="0"/>
              </a:rPr>
              <a:t>Plans to achieve your goals </a:t>
            </a:r>
          </a:p>
          <a:p>
            <a:r>
              <a:rPr lang="en-US" sz="800" dirty="0">
                <a:solidFill>
                  <a:srgbClr val="221E1F"/>
                </a:solidFill>
                <a:latin typeface="Calibri" panose="020F0502020204030204" pitchFamily="34" charset="0"/>
              </a:rPr>
              <a:t>Reduce how often we discount</a:t>
            </a:r>
          </a:p>
          <a:p>
            <a:r>
              <a:rPr lang="en-US" sz="800" i="0" strike="noStrike" baseline="0" dirty="0">
                <a:solidFill>
                  <a:srgbClr val="221E1F"/>
                </a:solidFill>
                <a:latin typeface="Calibri" panose="020F0502020204030204" pitchFamily="34" charset="0"/>
              </a:rPr>
              <a:t>Consistently show menu to increase repair sales</a:t>
            </a:r>
          </a:p>
          <a:p>
            <a:r>
              <a:rPr lang="en-US" sz="800" dirty="0">
                <a:solidFill>
                  <a:srgbClr val="221E1F"/>
                </a:solidFill>
                <a:latin typeface="Calibri" panose="020F0502020204030204" pitchFamily="34" charset="0"/>
              </a:rPr>
              <a:t>Dispatch evenly</a:t>
            </a:r>
          </a:p>
          <a:p>
            <a:r>
              <a:rPr lang="en-US" sz="800" i="0" strike="noStrike" baseline="0" dirty="0">
                <a:solidFill>
                  <a:srgbClr val="221E1F"/>
                </a:solidFill>
                <a:latin typeface="Calibri" panose="020F0502020204030204" pitchFamily="34" charset="0"/>
              </a:rPr>
              <a:t>Present MPVI to every customer</a:t>
            </a:r>
          </a:p>
          <a:p>
            <a:r>
              <a:rPr lang="en-US" sz="1050" b="1" i="0" u="sng" strike="noStrike" baseline="0" dirty="0">
                <a:solidFill>
                  <a:srgbClr val="221E1F"/>
                </a:solidFill>
                <a:latin typeface="Calibri" panose="020F0502020204030204" pitchFamily="34" charset="0"/>
              </a:rPr>
              <a:t>Plans to evaluate your changes</a:t>
            </a:r>
            <a:r>
              <a:rPr lang="en-US" sz="1050" i="0" strike="noStrike" baseline="0" dirty="0">
                <a:solidFill>
                  <a:srgbClr val="221E1F"/>
                </a:solidFill>
                <a:latin typeface="Calibri" panose="020F0502020204030204" pitchFamily="34" charset="0"/>
              </a:rPr>
              <a:t>    </a:t>
            </a:r>
            <a:r>
              <a:rPr lang="en-US" sz="800" i="0" strike="noStrike" baseline="0" dirty="0">
                <a:solidFill>
                  <a:srgbClr val="221E1F"/>
                </a:solidFill>
                <a:latin typeface="Calibri" panose="020F0502020204030204" pitchFamily="34" charset="0"/>
              </a:rPr>
              <a:t>Track menu sales and </a:t>
            </a:r>
            <a:r>
              <a:rPr lang="en-US" sz="800" i="0" strike="noStrike" baseline="0" dirty="0" err="1">
                <a:solidFill>
                  <a:srgbClr val="221E1F"/>
                </a:solidFill>
                <a:latin typeface="Calibri" panose="020F0502020204030204" pitchFamily="34" charset="0"/>
              </a:rPr>
              <a:t>mpvi</a:t>
            </a:r>
            <a:r>
              <a:rPr lang="en-US" sz="800" i="0" strike="noStrike" baseline="0" dirty="0">
                <a:solidFill>
                  <a:srgbClr val="221E1F"/>
                </a:solidFill>
                <a:latin typeface="Calibri" panose="020F0502020204030204" pitchFamily="34" charset="0"/>
              </a:rPr>
              <a:t> presentation in BG portal and </a:t>
            </a:r>
            <a:r>
              <a:rPr lang="en-US" sz="800" i="0" strike="noStrike" baseline="0" dirty="0" err="1">
                <a:solidFill>
                  <a:srgbClr val="221E1F"/>
                </a:solidFill>
                <a:latin typeface="Calibri" panose="020F0502020204030204" pitchFamily="34" charset="0"/>
              </a:rPr>
              <a:t>Xtime</a:t>
            </a:r>
            <a:r>
              <a:rPr lang="en-US" sz="800" i="0" strike="noStrike" baseline="0" dirty="0">
                <a:solidFill>
                  <a:srgbClr val="221E1F"/>
                </a:solidFill>
                <a:latin typeface="Calibri" panose="020F0502020204030204" pitchFamily="34" charset="0"/>
              </a:rPr>
              <a:t>. Analyze expenses on monthly financial statement to ensure are being allocated properly. </a:t>
            </a:r>
          </a:p>
          <a:p>
            <a:endParaRPr lang="en-US" sz="1050" b="1" i="0" u="sng" strike="noStrike" baseline="0" dirty="0">
              <a:solidFill>
                <a:srgbClr val="221E1F"/>
              </a:solidFill>
              <a:latin typeface="Calibri" panose="020F0502020204030204" pitchFamily="34" charset="0"/>
            </a:endParaRPr>
          </a:p>
          <a:p>
            <a:endParaRPr lang="en-US" sz="1050" b="1" i="0" u="sng" strike="noStrike" baseline="0" dirty="0">
              <a:solidFill>
                <a:srgbClr val="221E1F"/>
              </a:solidFill>
              <a:latin typeface="Calibri" panose="020F0502020204030204" pitchFamily="34" charset="0"/>
            </a:endParaRPr>
          </a:p>
          <a:p>
            <a:pPr marL="0" indent="0">
              <a:buNone/>
            </a:pPr>
            <a:endParaRPr lang="en-US" sz="1050" b="1" i="0" u="sng"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6569346" y="2017713"/>
            <a:ext cx="4333332" cy="344170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447331" y="2010878"/>
            <a:ext cx="4645152" cy="3708604"/>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050" b="1" i="0" u="sng" strike="noStrike" baseline="0" dirty="0">
                <a:solidFill>
                  <a:srgbClr val="221E1F"/>
                </a:solidFill>
                <a:latin typeface="Calibri" panose="020F0502020204030204" pitchFamily="34" charset="0"/>
              </a:rPr>
              <a:t>Current practices </a:t>
            </a:r>
          </a:p>
          <a:p>
            <a:r>
              <a:rPr lang="en-US" sz="900" dirty="0">
                <a:solidFill>
                  <a:srgbClr val="221E1F"/>
                </a:solidFill>
                <a:latin typeface="Calibri" panose="020F0502020204030204" pitchFamily="34" charset="0"/>
              </a:rPr>
              <a:t>Shop divided into two sections too many A techs in one section</a:t>
            </a:r>
          </a:p>
          <a:p>
            <a:r>
              <a:rPr lang="en-US" sz="900" i="0" strike="noStrike" baseline="0" dirty="0">
                <a:solidFill>
                  <a:srgbClr val="221E1F"/>
                </a:solidFill>
                <a:latin typeface="Calibri" panose="020F0502020204030204" pitchFamily="34" charset="0"/>
              </a:rPr>
              <a:t>Dispatching is handled per shop Techs that flag hours di</a:t>
            </a:r>
            <a:r>
              <a:rPr lang="en-US" sz="900" dirty="0">
                <a:solidFill>
                  <a:srgbClr val="221E1F"/>
                </a:solidFill>
                <a:latin typeface="Calibri" panose="020F0502020204030204" pitchFamily="34" charset="0"/>
              </a:rPr>
              <a:t>spatch work</a:t>
            </a:r>
            <a:endParaRPr lang="en-US" sz="900" i="0" strike="noStrike" baseline="0" dirty="0">
              <a:solidFill>
                <a:srgbClr val="221E1F"/>
              </a:solidFill>
              <a:latin typeface="Calibri" panose="020F0502020204030204" pitchFamily="34" charset="0"/>
            </a:endParaRPr>
          </a:p>
          <a:p>
            <a:r>
              <a:rPr lang="en-US" sz="1050" b="1" i="0" u="sng" strike="noStrike" baseline="0" dirty="0">
                <a:solidFill>
                  <a:srgbClr val="221E1F"/>
                </a:solidFill>
                <a:latin typeface="Calibri" panose="020F0502020204030204" pitchFamily="34" charset="0"/>
              </a:rPr>
              <a:t>Goals for improvement </a:t>
            </a:r>
          </a:p>
          <a:p>
            <a:r>
              <a:rPr lang="en-US" sz="900" dirty="0">
                <a:solidFill>
                  <a:srgbClr val="221E1F"/>
                </a:solidFill>
                <a:latin typeface="Calibri" panose="020F0502020204030204" pitchFamily="34" charset="0"/>
              </a:rPr>
              <a:t>Increase tech proficiency to 100%</a:t>
            </a:r>
            <a:endParaRPr lang="en-US" sz="900" i="0" strike="noStrike" baseline="0" dirty="0">
              <a:solidFill>
                <a:srgbClr val="221E1F"/>
              </a:solidFill>
              <a:latin typeface="Calibri" panose="020F0502020204030204" pitchFamily="34" charset="0"/>
            </a:endParaRPr>
          </a:p>
          <a:p>
            <a:r>
              <a:rPr lang="en-US" sz="1050" b="1" i="0" u="sng" strike="noStrike" baseline="0" dirty="0">
                <a:solidFill>
                  <a:srgbClr val="221E1F"/>
                </a:solidFill>
                <a:latin typeface="Calibri" panose="020F0502020204030204" pitchFamily="34" charset="0"/>
              </a:rPr>
              <a:t>Plans to achieve your goals </a:t>
            </a:r>
          </a:p>
          <a:p>
            <a:r>
              <a:rPr lang="en-US" sz="1050" dirty="0">
                <a:solidFill>
                  <a:srgbClr val="221E1F"/>
                </a:solidFill>
                <a:latin typeface="Calibri" panose="020F0502020204030204" pitchFamily="34" charset="0"/>
              </a:rPr>
              <a:t>Split A techs between two locations</a:t>
            </a:r>
          </a:p>
          <a:p>
            <a:r>
              <a:rPr lang="en-US" sz="900" i="0" strike="noStrike" baseline="0" dirty="0">
                <a:solidFill>
                  <a:srgbClr val="221E1F"/>
                </a:solidFill>
                <a:latin typeface="Calibri" panose="020F0502020204030204" pitchFamily="34" charset="0"/>
              </a:rPr>
              <a:t>A techs train B,C,D techs, receive a bonus based on team hours flagged</a:t>
            </a:r>
          </a:p>
          <a:p>
            <a:r>
              <a:rPr lang="en-US" sz="900" i="0" strike="noStrike" baseline="0" dirty="0">
                <a:solidFill>
                  <a:srgbClr val="221E1F"/>
                </a:solidFill>
                <a:latin typeface="Calibri" panose="020F0502020204030204" pitchFamily="34" charset="0"/>
              </a:rPr>
              <a:t>Incentivize dispatchers by paying bonus on total hours flagged.</a:t>
            </a:r>
          </a:p>
          <a:p>
            <a:r>
              <a:rPr lang="en-US" sz="1050" b="1" i="0" u="sng" strike="noStrike" baseline="0" dirty="0">
                <a:solidFill>
                  <a:srgbClr val="221E1F"/>
                </a:solidFill>
                <a:latin typeface="Calibri" panose="020F0502020204030204" pitchFamily="34" charset="0"/>
              </a:rPr>
              <a:t>Plans to evaluate your changes </a:t>
            </a:r>
          </a:p>
          <a:p>
            <a:r>
              <a:rPr lang="en-US" sz="900" dirty="0">
                <a:solidFill>
                  <a:srgbClr val="221E1F"/>
                </a:solidFill>
                <a:latin typeface="Calibri" panose="020F0502020204030204" pitchFamily="34" charset="0"/>
              </a:rPr>
              <a:t>Run Service spreadsheet analysis each month</a:t>
            </a:r>
            <a:endParaRPr lang="en-US" sz="900" i="0" strike="noStrike" baseline="0" dirty="0">
              <a:solidFill>
                <a:srgbClr val="221E1F"/>
              </a:solidFill>
              <a:latin typeface="Calibri" panose="020F0502020204030204" pitchFamily="34" charset="0"/>
            </a:endParaRPr>
          </a:p>
          <a:p>
            <a:endParaRPr lang="en-US" sz="1050" b="1" i="0" u="sng"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7091337" y="2199341"/>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447331" y="2010878"/>
            <a:ext cx="5195516" cy="3843075"/>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050" b="1" i="0" u="sng" strike="noStrike" baseline="0" dirty="0">
                <a:solidFill>
                  <a:srgbClr val="221E1F"/>
                </a:solidFill>
                <a:latin typeface="Calibri" panose="020F0502020204030204" pitchFamily="34" charset="0"/>
              </a:rPr>
              <a:t>Current practices </a:t>
            </a:r>
            <a:endParaRPr lang="en-US" sz="900" i="0" strike="noStrike" baseline="0" dirty="0">
              <a:solidFill>
                <a:srgbClr val="221E1F"/>
              </a:solidFill>
              <a:latin typeface="Calibri" panose="020F0502020204030204" pitchFamily="34" charset="0"/>
            </a:endParaRPr>
          </a:p>
          <a:p>
            <a:r>
              <a:rPr lang="en-US" sz="900" i="0" strike="noStrike" baseline="0" dirty="0">
                <a:solidFill>
                  <a:srgbClr val="221E1F"/>
                </a:solidFill>
                <a:latin typeface="Calibri" panose="020F0502020204030204" pitchFamily="34" charset="0"/>
              </a:rPr>
              <a:t>A and B techs upstairs</a:t>
            </a:r>
          </a:p>
          <a:p>
            <a:r>
              <a:rPr lang="en-US" sz="900" dirty="0">
                <a:solidFill>
                  <a:srgbClr val="221E1F"/>
                </a:solidFill>
                <a:latin typeface="Calibri" panose="020F0502020204030204" pitchFamily="34" charset="0"/>
              </a:rPr>
              <a:t>Inexperienced techs are separated from experienced techs</a:t>
            </a:r>
            <a:endParaRPr lang="en-US" sz="1050" i="0" strike="noStrike" baseline="0" dirty="0">
              <a:solidFill>
                <a:srgbClr val="221E1F"/>
              </a:solidFill>
              <a:latin typeface="Calibri" panose="020F0502020204030204" pitchFamily="34" charset="0"/>
            </a:endParaRPr>
          </a:p>
          <a:p>
            <a:r>
              <a:rPr lang="en-US" sz="1050" b="1" i="0" u="sng" strike="noStrike" baseline="0" dirty="0">
                <a:solidFill>
                  <a:srgbClr val="221E1F"/>
                </a:solidFill>
                <a:latin typeface="Calibri" panose="020F0502020204030204" pitchFamily="34" charset="0"/>
              </a:rPr>
              <a:t>Goals for improvement </a:t>
            </a:r>
          </a:p>
          <a:p>
            <a:r>
              <a:rPr lang="en-US" sz="900" dirty="0">
                <a:solidFill>
                  <a:srgbClr val="221E1F"/>
                </a:solidFill>
                <a:latin typeface="Calibri" panose="020F0502020204030204" pitchFamily="34" charset="0"/>
              </a:rPr>
              <a:t>Increase facility utilization to 80%</a:t>
            </a:r>
            <a:endParaRPr lang="en-US" sz="900" i="0" strike="noStrike" baseline="0" dirty="0">
              <a:solidFill>
                <a:srgbClr val="221E1F"/>
              </a:solidFill>
              <a:latin typeface="Calibri" panose="020F0502020204030204" pitchFamily="34" charset="0"/>
            </a:endParaRPr>
          </a:p>
          <a:p>
            <a:r>
              <a:rPr lang="en-US" sz="1050" b="1" i="0" u="sng" strike="noStrike" baseline="0" dirty="0">
                <a:solidFill>
                  <a:srgbClr val="221E1F"/>
                </a:solidFill>
                <a:latin typeface="Calibri" panose="020F0502020204030204" pitchFamily="34" charset="0"/>
              </a:rPr>
              <a:t>Plans to achieve your goals </a:t>
            </a:r>
          </a:p>
          <a:p>
            <a:r>
              <a:rPr lang="en-US" sz="900" i="0" strike="noStrike" baseline="0" dirty="0">
                <a:solidFill>
                  <a:srgbClr val="221E1F"/>
                </a:solidFill>
                <a:latin typeface="Calibri" panose="020F0502020204030204" pitchFamily="34" charset="0"/>
              </a:rPr>
              <a:t>Mix in more A techs with C and D techs</a:t>
            </a:r>
          </a:p>
          <a:p>
            <a:r>
              <a:rPr lang="en-US" sz="900" dirty="0">
                <a:solidFill>
                  <a:srgbClr val="221E1F"/>
                </a:solidFill>
                <a:latin typeface="Calibri" panose="020F0502020204030204" pitchFamily="34" charset="0"/>
              </a:rPr>
              <a:t>Central dispatching</a:t>
            </a:r>
          </a:p>
          <a:p>
            <a:r>
              <a:rPr lang="en-US" sz="900" i="0" strike="noStrike" baseline="0" dirty="0">
                <a:solidFill>
                  <a:srgbClr val="221E1F"/>
                </a:solidFill>
                <a:latin typeface="Calibri" panose="020F0502020204030204" pitchFamily="34" charset="0"/>
              </a:rPr>
              <a:t>Present MPVI to every customer </a:t>
            </a:r>
            <a:r>
              <a:rPr lang="en-US" sz="900" dirty="0">
                <a:solidFill>
                  <a:srgbClr val="221E1F"/>
                </a:solidFill>
                <a:latin typeface="Calibri" panose="020F0502020204030204" pitchFamily="34" charset="0"/>
              </a:rPr>
              <a:t>and post menu pricing</a:t>
            </a:r>
            <a:endParaRPr lang="en-US" sz="900" i="0" strike="noStrike" baseline="0" dirty="0">
              <a:solidFill>
                <a:srgbClr val="221E1F"/>
              </a:solidFill>
              <a:latin typeface="Calibri" panose="020F0502020204030204" pitchFamily="34" charset="0"/>
            </a:endParaRPr>
          </a:p>
          <a:p>
            <a:r>
              <a:rPr lang="en-US" sz="1050" b="1" i="0" u="sng" strike="noStrike" baseline="0" dirty="0">
                <a:solidFill>
                  <a:srgbClr val="221E1F"/>
                </a:solidFill>
                <a:latin typeface="Calibri" panose="020F0502020204030204" pitchFamily="34" charset="0"/>
              </a:rPr>
              <a:t>Plans to evaluate your changes </a:t>
            </a:r>
          </a:p>
          <a:p>
            <a:r>
              <a:rPr lang="en-US" sz="900" dirty="0">
                <a:solidFill>
                  <a:srgbClr val="221E1F"/>
                </a:solidFill>
                <a:latin typeface="Calibri" panose="020F0502020204030204" pitchFamily="34" charset="0"/>
              </a:rPr>
              <a:t>Run the facility utilization analysis monthly with service manager</a:t>
            </a:r>
            <a:endParaRPr lang="en-US" sz="900" i="0"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7320613" y="2017713"/>
            <a:ext cx="2830798" cy="34417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447331" y="2010878"/>
            <a:ext cx="4645152" cy="4042233"/>
          </a:xfrm>
        </p:spPr>
        <p:txBody>
          <a:bodyPr>
            <a:normAutofit/>
          </a:bodyPr>
          <a:lstStyle/>
          <a:p>
            <a:r>
              <a:rPr lang="en-US" sz="900" b="1" u="sng" dirty="0">
                <a:latin typeface="Calibri" panose="020F0502020204030204" pitchFamily="34" charset="0"/>
                <a:cs typeface="Calibri" panose="020F0502020204030204" pitchFamily="34" charset="0"/>
              </a:rPr>
              <a:t>Current Practice:</a:t>
            </a:r>
            <a:endParaRPr lang="en-US" sz="900" dirty="0">
              <a:latin typeface="Calibri" panose="020F0502020204030204" pitchFamily="34" charset="0"/>
              <a:cs typeface="Calibri" panose="020F0502020204030204" pitchFamily="34" charset="0"/>
            </a:endParaRPr>
          </a:p>
          <a:p>
            <a:r>
              <a:rPr lang="en-US" sz="900" dirty="0">
                <a:latin typeface="Calibri" panose="020F0502020204030204" pitchFamily="34" charset="0"/>
                <a:cs typeface="Calibri" panose="020F0502020204030204" pitchFamily="34" charset="0"/>
              </a:rPr>
              <a:t>Low Maintenance sales</a:t>
            </a:r>
          </a:p>
          <a:p>
            <a:r>
              <a:rPr lang="en-US" sz="900" dirty="0">
                <a:latin typeface="Calibri" panose="020F0502020204030204" pitchFamily="34" charset="0"/>
                <a:cs typeface="Calibri" panose="020F0502020204030204" pitchFamily="34" charset="0"/>
              </a:rPr>
              <a:t>Not enough multiple item RO’s</a:t>
            </a:r>
          </a:p>
          <a:p>
            <a:r>
              <a:rPr lang="en-US" sz="900" dirty="0">
                <a:latin typeface="Calibri" panose="020F0502020204030204" pitchFamily="34" charset="0"/>
                <a:cs typeface="Calibri" panose="020F0502020204030204" pitchFamily="34" charset="0"/>
              </a:rPr>
              <a:t>Frequent discounting</a:t>
            </a:r>
          </a:p>
          <a:p>
            <a:r>
              <a:rPr lang="en-US" sz="900" b="1" u="sng" dirty="0">
                <a:latin typeface="Calibri" panose="020F0502020204030204" pitchFamily="34" charset="0"/>
                <a:cs typeface="Calibri" panose="020F0502020204030204" pitchFamily="34" charset="0"/>
              </a:rPr>
              <a:t>Goals for Improvement</a:t>
            </a:r>
            <a:endParaRPr lang="en-US" sz="900" dirty="0">
              <a:latin typeface="Calibri" panose="020F0502020204030204" pitchFamily="34" charset="0"/>
              <a:cs typeface="Calibri" panose="020F0502020204030204" pitchFamily="34" charset="0"/>
            </a:endParaRPr>
          </a:p>
          <a:p>
            <a:r>
              <a:rPr lang="en-US" sz="900" dirty="0">
                <a:latin typeface="Calibri" panose="020F0502020204030204" pitchFamily="34" charset="0"/>
                <a:cs typeface="Calibri" panose="020F0502020204030204" pitchFamily="34" charset="0"/>
              </a:rPr>
              <a:t>Increase maintenance mix and maintain current competitive mix</a:t>
            </a:r>
          </a:p>
          <a:p>
            <a:r>
              <a:rPr lang="en-US" sz="900" dirty="0">
                <a:latin typeface="Calibri" panose="020F0502020204030204" pitchFamily="34" charset="0"/>
                <a:cs typeface="Calibri" panose="020F0502020204030204" pitchFamily="34" charset="0"/>
              </a:rPr>
              <a:t>Reduce one item Ro’s</a:t>
            </a:r>
          </a:p>
          <a:p>
            <a:r>
              <a:rPr lang="en-US" sz="900" b="1" u="sng" dirty="0">
                <a:latin typeface="Calibri" panose="020F0502020204030204" pitchFamily="34" charset="0"/>
                <a:cs typeface="Calibri" panose="020F0502020204030204" pitchFamily="34" charset="0"/>
              </a:rPr>
              <a:t>Plan to achieve my goals</a:t>
            </a:r>
            <a:endParaRPr lang="en-US" sz="900" dirty="0">
              <a:latin typeface="Calibri" panose="020F0502020204030204" pitchFamily="34" charset="0"/>
              <a:cs typeface="Calibri" panose="020F0502020204030204" pitchFamily="34" charset="0"/>
            </a:endParaRPr>
          </a:p>
          <a:p>
            <a:r>
              <a:rPr lang="en-US" sz="900" dirty="0">
                <a:latin typeface="Calibri" panose="020F0502020204030204" pitchFamily="34" charset="0"/>
                <a:cs typeface="Calibri" panose="020F0502020204030204" pitchFamily="34" charset="0"/>
              </a:rPr>
              <a:t>Present service menu to every customer</a:t>
            </a:r>
          </a:p>
          <a:p>
            <a:r>
              <a:rPr lang="en-US" sz="900" dirty="0">
                <a:latin typeface="Calibri" panose="020F0502020204030204" pitchFamily="34" charset="0"/>
                <a:cs typeface="Calibri" panose="020F0502020204030204" pitchFamily="34" charset="0"/>
              </a:rPr>
              <a:t>Train service advisors and do </a:t>
            </a:r>
            <a:r>
              <a:rPr lang="en-US" sz="900" dirty="0" err="1">
                <a:latin typeface="Calibri" panose="020F0502020204030204" pitchFamily="34" charset="0"/>
                <a:cs typeface="Calibri" panose="020F0502020204030204" pitchFamily="34" charset="0"/>
              </a:rPr>
              <a:t>mpvi</a:t>
            </a:r>
            <a:r>
              <a:rPr lang="en-US" sz="900" dirty="0">
                <a:latin typeface="Calibri" panose="020F0502020204030204" pitchFamily="34" charset="0"/>
                <a:cs typeface="Calibri" panose="020F0502020204030204" pitchFamily="34" charset="0"/>
              </a:rPr>
              <a:t> to every customer</a:t>
            </a:r>
          </a:p>
          <a:p>
            <a:r>
              <a:rPr lang="en-US" sz="900" b="1" u="sng" dirty="0">
                <a:latin typeface="Calibri" panose="020F0502020204030204" pitchFamily="34" charset="0"/>
                <a:cs typeface="Calibri" panose="020F0502020204030204" pitchFamily="34" charset="0"/>
              </a:rPr>
              <a:t>Plan to evaluate my changes</a:t>
            </a:r>
          </a:p>
          <a:p>
            <a:r>
              <a:rPr lang="en-US" sz="900" dirty="0">
                <a:latin typeface="Calibri" panose="020F0502020204030204" pitchFamily="34" charset="0"/>
                <a:cs typeface="Calibri" panose="020F0502020204030204" pitchFamily="34" charset="0"/>
              </a:rPr>
              <a:t>Run RO analysis twice a month to monitor one time Ro’s and mix of maintenance.</a:t>
            </a:r>
          </a:p>
          <a:p>
            <a:r>
              <a:rPr lang="en-US" sz="900" dirty="0">
                <a:latin typeface="Calibri" panose="020F0502020204030204" pitchFamily="34" charset="0"/>
                <a:cs typeface="Calibri" panose="020F0502020204030204" pitchFamily="34" charset="0"/>
              </a:rPr>
              <a:t>Run reports in </a:t>
            </a:r>
            <a:r>
              <a:rPr lang="en-US" sz="900" dirty="0" err="1">
                <a:latin typeface="Calibri" panose="020F0502020204030204" pitchFamily="34" charset="0"/>
                <a:cs typeface="Calibri" panose="020F0502020204030204" pitchFamily="34" charset="0"/>
              </a:rPr>
              <a:t>xtime</a:t>
            </a:r>
            <a:r>
              <a:rPr lang="en-US" sz="900" dirty="0">
                <a:latin typeface="Calibri" panose="020F0502020204030204" pitchFamily="34" charset="0"/>
                <a:cs typeface="Calibri" panose="020F0502020204030204" pitchFamily="34" charset="0"/>
              </a:rPr>
              <a:t> to monitor MPVI presentation.</a:t>
            </a:r>
          </a:p>
        </p:txBody>
      </p:sp>
      <p:pic>
        <p:nvPicPr>
          <p:cNvPr id="5" name="Content Placeholder 4" descr="A screenshot of a report">
            <a:extLst>
              <a:ext uri="{FF2B5EF4-FFF2-40B4-BE49-F238E27FC236}">
                <a16:creationId xmlns:a16="http://schemas.microsoft.com/office/drawing/2014/main" id="{A09A882A-1F6B-74F8-9DF8-FD6B54462C0E}"/>
              </a:ext>
            </a:extLst>
          </p:cNvPr>
          <p:cNvPicPr>
            <a:picLocks noGrp="1" noChangeAspect="1"/>
          </p:cNvPicPr>
          <p:nvPr>
            <p:ph sz="half" idx="2"/>
          </p:nvPr>
        </p:nvPicPr>
        <p:blipFill>
          <a:blip r:embed="rId2"/>
          <a:stretch>
            <a:fillRect/>
          </a:stretch>
        </p:blipFill>
        <p:spPr>
          <a:xfrm>
            <a:off x="6593119" y="2017713"/>
            <a:ext cx="4285787" cy="3441700"/>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sz="1200" dirty="0"/>
              <a:t>Customer Service</a:t>
            </a:r>
          </a:p>
          <a:p>
            <a:r>
              <a:rPr lang="en-US" sz="1200" dirty="0"/>
              <a:t>Schedule appointment in timely manner</a:t>
            </a:r>
          </a:p>
          <a:p>
            <a:r>
              <a:rPr lang="en-US" sz="1200" dirty="0"/>
              <a:t>Handling customers in service drive</a:t>
            </a:r>
          </a:p>
          <a:p>
            <a:r>
              <a:rPr lang="en-US" sz="1200" dirty="0"/>
              <a:t>Safe work environment</a:t>
            </a:r>
          </a:p>
          <a:p>
            <a:r>
              <a:rPr lang="en-US" sz="1200" dirty="0"/>
              <a:t>Teamwork</a:t>
            </a:r>
          </a:p>
          <a:p>
            <a:r>
              <a:rPr lang="en-US" sz="1200" dirty="0"/>
              <a:t>Welcoming to new hires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sz="1200" dirty="0"/>
              <a:t>Staffing</a:t>
            </a:r>
          </a:p>
          <a:p>
            <a:r>
              <a:rPr lang="en-US" sz="1200" dirty="0"/>
              <a:t>Special order parts</a:t>
            </a:r>
          </a:p>
          <a:p>
            <a:r>
              <a:rPr lang="en-US" sz="1200" dirty="0"/>
              <a:t>Getting customers back in for service</a:t>
            </a:r>
          </a:p>
          <a:p>
            <a:r>
              <a:rPr lang="en-US" sz="1200" dirty="0"/>
              <a:t>Communication between management and staff</a:t>
            </a:r>
          </a:p>
          <a:p>
            <a:r>
              <a:rPr lang="en-US" sz="1200" dirty="0"/>
              <a:t>Outdated equipment</a:t>
            </a:r>
          </a:p>
          <a:p>
            <a:r>
              <a:rPr lang="en-US" sz="1200" dirty="0"/>
              <a:t>Service advisor salesmanship</a:t>
            </a:r>
          </a:p>
          <a:p>
            <a:r>
              <a:rPr lang="en-US" sz="1200" dirty="0"/>
              <a:t>Service department layout</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260</TotalTime>
  <Words>1065</Words>
  <Application>Microsoft Office PowerPoint</Application>
  <PresentationFormat>Widescreen</PresentationFormat>
  <Paragraphs>171</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Gill Sans MT</vt:lpstr>
      <vt:lpstr>Gallery</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Brett Anderson</cp:lastModifiedBy>
  <cp:revision>42</cp:revision>
  <dcterms:created xsi:type="dcterms:W3CDTF">2022-12-04T13:10:55Z</dcterms:created>
  <dcterms:modified xsi:type="dcterms:W3CDTF">2024-07-09T21:21:56Z</dcterms:modified>
</cp:coreProperties>
</file>