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p:restoredTop sz="91446"/>
  </p:normalViewPr>
  <p:slideViewPr>
    <p:cSldViewPr snapToGrid="0">
      <p:cViewPr varScale="1">
        <p:scale>
          <a:sx n="96" d="100"/>
          <a:sy n="96" d="100"/>
        </p:scale>
        <p:origin x="200" y="5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CCD09-B58E-1C62-58EC-223CD8ED50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4A75124-FFE3-17A5-2F1F-A5BAD69BAB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879C41A-12DB-A4B5-2A14-CE7D94793F01}"/>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5" name="Footer Placeholder 4">
            <a:extLst>
              <a:ext uri="{FF2B5EF4-FFF2-40B4-BE49-F238E27FC236}">
                <a16:creationId xmlns:a16="http://schemas.microsoft.com/office/drawing/2014/main" id="{95EDD494-9C54-FD62-20B9-628F56D7DC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0410CB-B4CD-2A27-EE53-8D8F12B22660}"/>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3304720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1558E-B995-7A89-CDCC-AFEC092C522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C08E50-629F-D215-323C-0B805FF6B1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899753-FEAB-B902-81DD-7DBBD33068E9}"/>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5" name="Footer Placeholder 4">
            <a:extLst>
              <a:ext uri="{FF2B5EF4-FFF2-40B4-BE49-F238E27FC236}">
                <a16:creationId xmlns:a16="http://schemas.microsoft.com/office/drawing/2014/main" id="{46D0484B-DCB5-7150-D2F4-0DD7572DD6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809066-8378-EC0B-02EE-BE2667FC0586}"/>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3597154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E6390B-B979-6461-5B0A-4EDDC27B6D3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4798873-E8E9-34FB-F629-F34905694DD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C43883-E11E-675E-E624-438F0D7168AE}"/>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5" name="Footer Placeholder 4">
            <a:extLst>
              <a:ext uri="{FF2B5EF4-FFF2-40B4-BE49-F238E27FC236}">
                <a16:creationId xmlns:a16="http://schemas.microsoft.com/office/drawing/2014/main" id="{12B72D2C-33B6-475C-22F5-6871CDB39A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39D0DE-4AE6-CE9D-225C-3C2A776D4251}"/>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1463933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4DA0E-0C06-4C00-D973-C19280CE06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D86D08-47B1-4C84-6E41-F1B675A1AC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07228D-8760-D828-6001-0E55CC3F9AF2}"/>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5" name="Footer Placeholder 4">
            <a:extLst>
              <a:ext uri="{FF2B5EF4-FFF2-40B4-BE49-F238E27FC236}">
                <a16:creationId xmlns:a16="http://schemas.microsoft.com/office/drawing/2014/main" id="{E256D178-BC36-4252-DA20-7369034BBC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510DAE-A431-5F11-67D5-74C07F9F642D}"/>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1027334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99C59-0EF9-26BF-8DE7-6C4188A9ED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608148E-ECE8-CC5D-A167-C68AECABEC4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ECBDCB3-9330-EB87-37A8-8F7E70FC5718}"/>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5" name="Footer Placeholder 4">
            <a:extLst>
              <a:ext uri="{FF2B5EF4-FFF2-40B4-BE49-F238E27FC236}">
                <a16:creationId xmlns:a16="http://schemas.microsoft.com/office/drawing/2014/main" id="{0E1D1797-75A4-9CBC-B04B-97ABF1CED0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306EF7-1C21-E72E-BCF3-F1071F6934BD}"/>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15663955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568E4-0127-4760-CE9E-11416BF52F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7E8ABD-C1CE-B081-844C-9DE1C5DAEC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6E09E1B-C3EE-5504-3C1B-90FD950D12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E46B50D-2D83-3D17-0065-3E62AFD5279D}"/>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6" name="Footer Placeholder 5">
            <a:extLst>
              <a:ext uri="{FF2B5EF4-FFF2-40B4-BE49-F238E27FC236}">
                <a16:creationId xmlns:a16="http://schemas.microsoft.com/office/drawing/2014/main" id="{1C06A4A2-E3AC-1453-3E61-3702EFF3CE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11F67D-6A92-5B0B-CC43-32A5DD4428DB}"/>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2655970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7BD17-B7EB-325E-F033-E0F9A765850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DC76E66-D284-2EDF-2EBB-33663CE482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1840A6-0E40-7D1E-2946-400C92F8E56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9CBA7EC-F694-A8A5-EEFE-723D8196B1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32A975-F8BC-8BD9-C253-69AC73BB0E9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1A036BC-E318-2452-2B49-B239E42F9A41}"/>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8" name="Footer Placeholder 7">
            <a:extLst>
              <a:ext uri="{FF2B5EF4-FFF2-40B4-BE49-F238E27FC236}">
                <a16:creationId xmlns:a16="http://schemas.microsoft.com/office/drawing/2014/main" id="{B48592E3-E087-533B-F793-7312600535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E2E56AB-3F3C-52FD-CCD8-1A9359A621FB}"/>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1929574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E470D-A15D-2858-8151-C965AA32834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B6C18F0-3301-29CA-AB03-DC97CB6AC99F}"/>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4" name="Footer Placeholder 3">
            <a:extLst>
              <a:ext uri="{FF2B5EF4-FFF2-40B4-BE49-F238E27FC236}">
                <a16:creationId xmlns:a16="http://schemas.microsoft.com/office/drawing/2014/main" id="{D6044482-6796-5DF1-CAB3-E92F2BFF613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9638C5E-8FD1-02CA-86D7-F9629704595C}"/>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2368403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03B52E-71F8-93EC-F96C-68A66961C502}"/>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3" name="Footer Placeholder 2">
            <a:extLst>
              <a:ext uri="{FF2B5EF4-FFF2-40B4-BE49-F238E27FC236}">
                <a16:creationId xmlns:a16="http://schemas.microsoft.com/office/drawing/2014/main" id="{07154B72-D459-4B8B-4B59-33C74C3BC3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9B200D6-D716-FBFC-B300-52F1A4B374D3}"/>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2243425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D59F4-52BD-E856-AAB4-D62EFFD3A6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312AA21-F1C1-73B8-1947-7FA159E30F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3227E6-9274-02DE-64CB-E343339299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9F99ED-7DF6-5BD9-BAC7-3A616395E267}"/>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6" name="Footer Placeholder 5">
            <a:extLst>
              <a:ext uri="{FF2B5EF4-FFF2-40B4-BE49-F238E27FC236}">
                <a16:creationId xmlns:a16="http://schemas.microsoft.com/office/drawing/2014/main" id="{C348BC7C-ABCF-F397-BCDA-BB638EBBDF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AAB8B4-BFE5-9E5E-D171-4910C3831ACC}"/>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604916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C80F2-E1EB-1CB1-C47C-BD5961E023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B227999-6579-6E94-BD7B-BBA718CFEA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8B61A2-8A49-10C5-44F4-4269E262D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6ECA1B-7F02-3007-57C7-E5B22484B63C}"/>
              </a:ext>
            </a:extLst>
          </p:cNvPr>
          <p:cNvSpPr>
            <a:spLocks noGrp="1"/>
          </p:cNvSpPr>
          <p:nvPr>
            <p:ph type="dt" sz="half" idx="10"/>
          </p:nvPr>
        </p:nvSpPr>
        <p:spPr/>
        <p:txBody>
          <a:bodyPr/>
          <a:lstStyle/>
          <a:p>
            <a:fld id="{F46F88B3-B913-4540-87D8-71C73A418966}" type="datetimeFigureOut">
              <a:rPr lang="en-US" smtClean="0"/>
              <a:t>7/18/24</a:t>
            </a:fld>
            <a:endParaRPr lang="en-US"/>
          </a:p>
        </p:txBody>
      </p:sp>
      <p:sp>
        <p:nvSpPr>
          <p:cNvPr id="6" name="Footer Placeholder 5">
            <a:extLst>
              <a:ext uri="{FF2B5EF4-FFF2-40B4-BE49-F238E27FC236}">
                <a16:creationId xmlns:a16="http://schemas.microsoft.com/office/drawing/2014/main" id="{05102169-8050-6461-E215-40769335AD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52F9C2-7BF3-BB37-4BE7-C0E3A332A8B2}"/>
              </a:ext>
            </a:extLst>
          </p:cNvPr>
          <p:cNvSpPr>
            <a:spLocks noGrp="1"/>
          </p:cNvSpPr>
          <p:nvPr>
            <p:ph type="sldNum" sz="quarter" idx="12"/>
          </p:nvPr>
        </p:nvSpPr>
        <p:spPr/>
        <p:txBody>
          <a:bodyPr/>
          <a:lstStyle/>
          <a:p>
            <a:fld id="{375AB018-FC7A-5044-A317-44294EFFDD73}" type="slidenum">
              <a:rPr lang="en-US" smtClean="0"/>
              <a:t>‹#›</a:t>
            </a:fld>
            <a:endParaRPr lang="en-US"/>
          </a:p>
        </p:txBody>
      </p:sp>
    </p:spTree>
    <p:extLst>
      <p:ext uri="{BB962C8B-B14F-4D97-AF65-F5344CB8AC3E}">
        <p14:creationId xmlns:p14="http://schemas.microsoft.com/office/powerpoint/2010/main" val="3959407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6EFAA3-DA96-86BF-15E5-1C66DA8D12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417F30D-BD33-5250-A274-E25ED2F1A0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21FF41-800A-C0E1-5F1D-F0E615A3F9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46F88B3-B913-4540-87D8-71C73A418966}" type="datetimeFigureOut">
              <a:rPr lang="en-US" smtClean="0"/>
              <a:t>7/18/24</a:t>
            </a:fld>
            <a:endParaRPr lang="en-US"/>
          </a:p>
        </p:txBody>
      </p:sp>
      <p:sp>
        <p:nvSpPr>
          <p:cNvPr id="5" name="Footer Placeholder 4">
            <a:extLst>
              <a:ext uri="{FF2B5EF4-FFF2-40B4-BE49-F238E27FC236}">
                <a16:creationId xmlns:a16="http://schemas.microsoft.com/office/drawing/2014/main" id="{E9BD285F-C2A6-97D5-51A0-6147209B95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E7DE16B-9A25-CA19-C5BE-D19C6ACC55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75AB018-FC7A-5044-A317-44294EFFDD73}" type="slidenum">
              <a:rPr lang="en-US" smtClean="0"/>
              <a:t>‹#›</a:t>
            </a:fld>
            <a:endParaRPr lang="en-US"/>
          </a:p>
        </p:txBody>
      </p:sp>
    </p:spTree>
    <p:extLst>
      <p:ext uri="{BB962C8B-B14F-4D97-AF65-F5344CB8AC3E}">
        <p14:creationId xmlns:p14="http://schemas.microsoft.com/office/powerpoint/2010/main" val="30280387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AAA8FC30-B4E2-B658-AB6E-D38146A5ED5C}"/>
              </a:ext>
            </a:extLst>
          </p:cNvPr>
          <p:cNvSpPr>
            <a:spLocks noGrp="1"/>
          </p:cNvSpPr>
          <p:nvPr>
            <p:ph type="ctrTitle"/>
          </p:nvPr>
        </p:nvSpPr>
        <p:spPr>
          <a:xfrm>
            <a:off x="1314824" y="735106"/>
            <a:ext cx="10053763" cy="2928470"/>
          </a:xfrm>
        </p:spPr>
        <p:txBody>
          <a:bodyPr anchor="b">
            <a:normAutofit/>
          </a:bodyPr>
          <a:lstStyle/>
          <a:p>
            <a:pPr algn="l"/>
            <a:r>
              <a:rPr lang="en-US" sz="4800">
                <a:solidFill>
                  <a:srgbClr val="FFFFFF"/>
                </a:solidFill>
              </a:rPr>
              <a:t>NADA Service Homework</a:t>
            </a:r>
          </a:p>
        </p:txBody>
      </p:sp>
      <p:sp>
        <p:nvSpPr>
          <p:cNvPr id="3" name="Subtitle 2">
            <a:extLst>
              <a:ext uri="{FF2B5EF4-FFF2-40B4-BE49-F238E27FC236}">
                <a16:creationId xmlns:a16="http://schemas.microsoft.com/office/drawing/2014/main" id="{F7BFAD07-3C77-7C4E-A7E1-32F94E29F7E0}"/>
              </a:ext>
            </a:extLst>
          </p:cNvPr>
          <p:cNvSpPr>
            <a:spLocks noGrp="1"/>
          </p:cNvSpPr>
          <p:nvPr>
            <p:ph type="subTitle" idx="1"/>
          </p:nvPr>
        </p:nvSpPr>
        <p:spPr>
          <a:xfrm>
            <a:off x="1350682" y="4870824"/>
            <a:ext cx="10005951" cy="1458258"/>
          </a:xfrm>
        </p:spPr>
        <p:txBody>
          <a:bodyPr anchor="ctr">
            <a:normAutofit/>
          </a:bodyPr>
          <a:lstStyle/>
          <a:p>
            <a:pPr algn="l"/>
            <a:r>
              <a:rPr lang="en-US" dirty="0"/>
              <a:t>CLAREMONT TOYOTA</a:t>
            </a:r>
            <a:endParaRPr lang="en-US"/>
          </a:p>
          <a:p>
            <a:pPr algn="l"/>
            <a:r>
              <a:rPr lang="en-US" dirty="0"/>
              <a:t>VEN SONGCO N443</a:t>
            </a:r>
            <a:endParaRPr lang="en-US"/>
          </a:p>
        </p:txBody>
      </p:sp>
    </p:spTree>
    <p:extLst>
      <p:ext uri="{BB962C8B-B14F-4D97-AF65-F5344CB8AC3E}">
        <p14:creationId xmlns:p14="http://schemas.microsoft.com/office/powerpoint/2010/main" val="1576210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E0DF49-8009-0BBA-6053-65B36AA5765D}"/>
              </a:ext>
            </a:extLst>
          </p:cNvPr>
          <p:cNvSpPr>
            <a:spLocks noGrp="1"/>
          </p:cNvSpPr>
          <p:nvPr>
            <p:ph type="title"/>
          </p:nvPr>
        </p:nvSpPr>
        <p:spPr>
          <a:xfrm>
            <a:off x="1371599" y="294538"/>
            <a:ext cx="9895951" cy="1033669"/>
          </a:xfrm>
        </p:spPr>
        <p:txBody>
          <a:bodyPr>
            <a:normAutofit/>
          </a:bodyPr>
          <a:lstStyle/>
          <a:p>
            <a:r>
              <a:rPr lang="en-US" sz="4000">
                <a:solidFill>
                  <a:srgbClr val="FFFFFF"/>
                </a:solidFill>
              </a:rPr>
              <a:t>SWOT Analysis - Opportunities</a:t>
            </a:r>
          </a:p>
        </p:txBody>
      </p:sp>
      <p:sp>
        <p:nvSpPr>
          <p:cNvPr id="3" name="Content Placeholder 2">
            <a:extLst>
              <a:ext uri="{FF2B5EF4-FFF2-40B4-BE49-F238E27FC236}">
                <a16:creationId xmlns:a16="http://schemas.microsoft.com/office/drawing/2014/main" id="{900954AB-F3C5-0C34-85A7-FFBA77005D6C}"/>
              </a:ext>
            </a:extLst>
          </p:cNvPr>
          <p:cNvSpPr>
            <a:spLocks noGrp="1"/>
          </p:cNvSpPr>
          <p:nvPr>
            <p:ph idx="1"/>
          </p:nvPr>
        </p:nvSpPr>
        <p:spPr>
          <a:xfrm>
            <a:off x="1371599" y="1895440"/>
            <a:ext cx="5413514" cy="3260035"/>
          </a:xfrm>
        </p:spPr>
        <p:txBody>
          <a:bodyPr anchor="ctr">
            <a:normAutofit/>
          </a:bodyPr>
          <a:lstStyle/>
          <a:p>
            <a:pPr marL="342900" indent="-342900">
              <a:lnSpc>
                <a:spcPct val="100000"/>
              </a:lnSpc>
              <a:buFont typeface="+mj-lt"/>
              <a:buAutoNum type="arabicPeriod"/>
            </a:pPr>
            <a:r>
              <a:rPr lang="en-US" sz="1600" dirty="0"/>
              <a:t>Delivery</a:t>
            </a:r>
          </a:p>
          <a:p>
            <a:pPr marL="342900" indent="-342900">
              <a:lnSpc>
                <a:spcPct val="100000"/>
              </a:lnSpc>
              <a:buFont typeface="+mj-lt"/>
              <a:buAutoNum type="arabicPeriod"/>
            </a:pPr>
            <a:r>
              <a:rPr lang="en-US" sz="1600" dirty="0"/>
              <a:t>More in house trained technicians</a:t>
            </a:r>
          </a:p>
          <a:p>
            <a:pPr marL="342900" indent="-342900">
              <a:lnSpc>
                <a:spcPct val="100000"/>
              </a:lnSpc>
              <a:buFont typeface="+mj-lt"/>
              <a:buAutoNum type="arabicPeriod"/>
            </a:pPr>
            <a:r>
              <a:rPr lang="en-US" sz="1600" dirty="0"/>
              <a:t>Advisor lines</a:t>
            </a:r>
          </a:p>
          <a:p>
            <a:pPr marL="342900" indent="-342900">
              <a:lnSpc>
                <a:spcPct val="100000"/>
              </a:lnSpc>
              <a:buFont typeface="+mj-lt"/>
              <a:buAutoNum type="arabicPeriod"/>
            </a:pPr>
            <a:r>
              <a:rPr lang="en-US" sz="1600" dirty="0"/>
              <a:t>Advisor sales training</a:t>
            </a:r>
          </a:p>
          <a:p>
            <a:pPr marL="342900" indent="-342900">
              <a:lnSpc>
                <a:spcPct val="100000"/>
              </a:lnSpc>
              <a:buFont typeface="+mj-lt"/>
              <a:buAutoNum type="arabicPeriod"/>
            </a:pPr>
            <a:r>
              <a:rPr lang="en-US" sz="1600" dirty="0"/>
              <a:t>Porter process improvement for delivery</a:t>
            </a:r>
          </a:p>
        </p:txBody>
      </p:sp>
    </p:spTree>
    <p:extLst>
      <p:ext uri="{BB962C8B-B14F-4D97-AF65-F5344CB8AC3E}">
        <p14:creationId xmlns:p14="http://schemas.microsoft.com/office/powerpoint/2010/main" val="3015119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 name="Rectangle 45">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6359656-8EE8-8339-5AE6-99250B2EDD22}"/>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rPr>
              <a:t>SWOT Analysis - Threats</a:t>
            </a:r>
          </a:p>
        </p:txBody>
      </p:sp>
      <p:sp>
        <p:nvSpPr>
          <p:cNvPr id="3" name="TextBox 2">
            <a:extLst>
              <a:ext uri="{FF2B5EF4-FFF2-40B4-BE49-F238E27FC236}">
                <a16:creationId xmlns:a16="http://schemas.microsoft.com/office/drawing/2014/main" id="{2F229C7F-D5B9-9438-5D90-505DBDEECB82}"/>
              </a:ext>
            </a:extLst>
          </p:cNvPr>
          <p:cNvSpPr txBox="1"/>
          <p:nvPr/>
        </p:nvSpPr>
        <p:spPr>
          <a:xfrm>
            <a:off x="1371597" y="2450957"/>
            <a:ext cx="3713581" cy="2062103"/>
          </a:xfrm>
          <a:prstGeom prst="rect">
            <a:avLst/>
          </a:prstGeom>
          <a:noFill/>
        </p:spPr>
        <p:txBody>
          <a:bodyPr wrap="none" rtlCol="0">
            <a:spAutoFit/>
          </a:bodyPr>
          <a:lstStyle/>
          <a:p>
            <a:pPr marL="342900" indent="-342900">
              <a:buFont typeface="+mj-lt"/>
              <a:buAutoNum type="arabicPeriod"/>
            </a:pPr>
            <a:r>
              <a:rPr lang="en-US" sz="1600" dirty="0"/>
              <a:t>Not caring for guests</a:t>
            </a:r>
          </a:p>
          <a:p>
            <a:pPr marL="342900" indent="-342900">
              <a:buFont typeface="+mj-lt"/>
              <a:buAutoNum type="arabicPeriod"/>
            </a:pPr>
            <a:endParaRPr lang="en-US" sz="1600" dirty="0"/>
          </a:p>
          <a:p>
            <a:pPr marL="342900" indent="-342900">
              <a:buFont typeface="+mj-lt"/>
              <a:buAutoNum type="arabicPeriod"/>
            </a:pPr>
            <a:r>
              <a:rPr lang="en-US" sz="1600" dirty="0"/>
              <a:t>Empathizing with customer needs</a:t>
            </a:r>
          </a:p>
          <a:p>
            <a:pPr marL="342900" indent="-342900">
              <a:buFont typeface="+mj-lt"/>
              <a:buAutoNum type="arabicPeriod"/>
            </a:pPr>
            <a:endParaRPr lang="en-US" sz="1600" dirty="0"/>
          </a:p>
          <a:p>
            <a:pPr marL="342900" indent="-342900">
              <a:buFont typeface="+mj-lt"/>
              <a:buAutoNum type="arabicPeriod"/>
            </a:pPr>
            <a:r>
              <a:rPr lang="en-US" sz="1600" dirty="0"/>
              <a:t>Reduction in shop space</a:t>
            </a:r>
          </a:p>
          <a:p>
            <a:pPr marL="342900" indent="-342900">
              <a:buFont typeface="+mj-lt"/>
              <a:buAutoNum type="arabicPeriod"/>
            </a:pPr>
            <a:endParaRPr lang="en-US" sz="1600" dirty="0"/>
          </a:p>
          <a:p>
            <a:pPr marL="342900" indent="-342900">
              <a:buFont typeface="+mj-lt"/>
              <a:buAutoNum type="arabicPeriod"/>
            </a:pPr>
            <a:r>
              <a:rPr lang="en-US" sz="1600" dirty="0"/>
              <a:t>Future motor recall backing up shop</a:t>
            </a:r>
          </a:p>
          <a:p>
            <a:pPr marL="342900" indent="-342900">
              <a:buFont typeface="+mj-lt"/>
              <a:buAutoNum type="arabicPeriod"/>
            </a:pPr>
            <a:endParaRPr lang="en-US" sz="1600" dirty="0"/>
          </a:p>
        </p:txBody>
      </p:sp>
    </p:spTree>
    <p:extLst>
      <p:ext uri="{BB962C8B-B14F-4D97-AF65-F5344CB8AC3E}">
        <p14:creationId xmlns:p14="http://schemas.microsoft.com/office/powerpoint/2010/main" val="3129737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E5B1FE6-A72B-50F5-FCA7-86F747CD25E6}"/>
              </a:ext>
            </a:extLst>
          </p:cNvPr>
          <p:cNvSpPr>
            <a:spLocks noGrp="1"/>
          </p:cNvSpPr>
          <p:nvPr>
            <p:ph type="title"/>
          </p:nvPr>
        </p:nvSpPr>
        <p:spPr>
          <a:xfrm>
            <a:off x="1383564" y="348865"/>
            <a:ext cx="9718111" cy="1576446"/>
          </a:xfrm>
        </p:spPr>
        <p:txBody>
          <a:bodyPr anchor="ctr">
            <a:normAutofit/>
          </a:bodyPr>
          <a:lstStyle/>
          <a:p>
            <a:r>
              <a:rPr lang="en-US" sz="4000">
                <a:solidFill>
                  <a:srgbClr val="FFFFFF"/>
                </a:solidFill>
              </a:rPr>
              <a:t>SWOT Analysis - Objectives</a:t>
            </a:r>
          </a:p>
        </p:txBody>
      </p:sp>
      <p:sp>
        <p:nvSpPr>
          <p:cNvPr id="3" name="TextBox 2">
            <a:extLst>
              <a:ext uri="{FF2B5EF4-FFF2-40B4-BE49-F238E27FC236}">
                <a16:creationId xmlns:a16="http://schemas.microsoft.com/office/drawing/2014/main" id="{3BA834CB-EBEE-8495-77BF-9661D62A28F5}"/>
              </a:ext>
            </a:extLst>
          </p:cNvPr>
          <p:cNvSpPr txBox="1"/>
          <p:nvPr/>
        </p:nvSpPr>
        <p:spPr>
          <a:xfrm>
            <a:off x="1383564" y="3026498"/>
            <a:ext cx="3306674" cy="2554545"/>
          </a:xfrm>
          <a:prstGeom prst="rect">
            <a:avLst/>
          </a:prstGeom>
          <a:noFill/>
        </p:spPr>
        <p:txBody>
          <a:bodyPr wrap="none" rtlCol="0">
            <a:spAutoFit/>
          </a:bodyPr>
          <a:lstStyle/>
          <a:p>
            <a:pPr marL="342900" indent="-342900">
              <a:buFont typeface="+mj-lt"/>
              <a:buAutoNum type="arabicPeriod"/>
            </a:pPr>
            <a:r>
              <a:rPr lang="en-US" sz="1600" dirty="0"/>
              <a:t>Improve HPRO up to 1.8 – 2.0</a:t>
            </a:r>
          </a:p>
          <a:p>
            <a:pPr marL="342900" indent="-342900">
              <a:buFont typeface="+mj-lt"/>
              <a:buAutoNum type="arabicPeriod"/>
            </a:pPr>
            <a:endParaRPr lang="en-US" sz="1600" dirty="0"/>
          </a:p>
          <a:p>
            <a:pPr marL="342900" indent="-342900">
              <a:buFont typeface="+mj-lt"/>
              <a:buAutoNum type="arabicPeriod"/>
            </a:pPr>
            <a:r>
              <a:rPr lang="en-US" sz="1600" dirty="0"/>
              <a:t>More nightly skilled technicians</a:t>
            </a:r>
          </a:p>
          <a:p>
            <a:pPr marL="342900" indent="-342900">
              <a:buFont typeface="+mj-lt"/>
              <a:buAutoNum type="arabicPeriod"/>
            </a:pPr>
            <a:endParaRPr lang="en-US" sz="1600" dirty="0"/>
          </a:p>
          <a:p>
            <a:pPr marL="342900" indent="-342900">
              <a:buFont typeface="+mj-lt"/>
              <a:buAutoNum type="arabicPeriod"/>
            </a:pPr>
            <a:r>
              <a:rPr lang="en-US" sz="1600" dirty="0"/>
              <a:t>Better shop utilization</a:t>
            </a:r>
          </a:p>
          <a:p>
            <a:pPr marL="342900" indent="-342900">
              <a:buFont typeface="+mj-lt"/>
              <a:buAutoNum type="arabicPeriod"/>
            </a:pPr>
            <a:endParaRPr lang="en-US" sz="1600" dirty="0"/>
          </a:p>
          <a:p>
            <a:pPr marL="342900" indent="-342900">
              <a:buFont typeface="+mj-lt"/>
              <a:buAutoNum type="arabicPeriod"/>
            </a:pPr>
            <a:r>
              <a:rPr lang="en-US" sz="1600" dirty="0"/>
              <a:t>Perfect delivery</a:t>
            </a:r>
          </a:p>
          <a:p>
            <a:pPr marL="342900" indent="-342900">
              <a:buFont typeface="+mj-lt"/>
              <a:buAutoNum type="arabicPeriod"/>
            </a:pPr>
            <a:endParaRPr lang="en-US" sz="1600" dirty="0"/>
          </a:p>
          <a:p>
            <a:pPr marL="342900" indent="-342900">
              <a:buFont typeface="+mj-lt"/>
              <a:buAutoNum type="arabicPeriod"/>
            </a:pPr>
            <a:endParaRPr lang="en-US" sz="1600" dirty="0"/>
          </a:p>
          <a:p>
            <a:pPr marL="342900" indent="-342900">
              <a:buFont typeface="+mj-lt"/>
              <a:buAutoNum type="arabicPeriod"/>
            </a:pPr>
            <a:endParaRPr lang="en-US" sz="1600" dirty="0"/>
          </a:p>
        </p:txBody>
      </p:sp>
    </p:spTree>
    <p:extLst>
      <p:ext uri="{BB962C8B-B14F-4D97-AF65-F5344CB8AC3E}">
        <p14:creationId xmlns:p14="http://schemas.microsoft.com/office/powerpoint/2010/main" val="150188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70ACA93-D49C-F131-0BBC-7D183B6D8FF2}"/>
              </a:ext>
            </a:extLst>
          </p:cNvPr>
          <p:cNvSpPr>
            <a:spLocks noGrp="1"/>
          </p:cNvSpPr>
          <p:nvPr>
            <p:ph type="title"/>
          </p:nvPr>
        </p:nvSpPr>
        <p:spPr>
          <a:xfrm>
            <a:off x="1236944" y="326160"/>
            <a:ext cx="9718111" cy="1576446"/>
          </a:xfrm>
        </p:spPr>
        <p:txBody>
          <a:bodyPr anchor="ctr">
            <a:normAutofit/>
          </a:bodyPr>
          <a:lstStyle/>
          <a:p>
            <a:r>
              <a:rPr lang="en-US" sz="4000" dirty="0">
                <a:solidFill>
                  <a:srgbClr val="FFFFFF"/>
                </a:solidFill>
              </a:rPr>
              <a:t>SWOT Analysis - Strategies</a:t>
            </a:r>
          </a:p>
        </p:txBody>
      </p:sp>
      <p:sp>
        <p:nvSpPr>
          <p:cNvPr id="4" name="TextBox 3">
            <a:extLst>
              <a:ext uri="{FF2B5EF4-FFF2-40B4-BE49-F238E27FC236}">
                <a16:creationId xmlns:a16="http://schemas.microsoft.com/office/drawing/2014/main" id="{8D274E96-0A78-C9B0-9634-95E0E4C4E9BD}"/>
              </a:ext>
            </a:extLst>
          </p:cNvPr>
          <p:cNvSpPr txBox="1"/>
          <p:nvPr/>
        </p:nvSpPr>
        <p:spPr>
          <a:xfrm>
            <a:off x="1236944" y="3026498"/>
            <a:ext cx="10296939" cy="2554545"/>
          </a:xfrm>
          <a:prstGeom prst="rect">
            <a:avLst/>
          </a:prstGeom>
          <a:noFill/>
        </p:spPr>
        <p:txBody>
          <a:bodyPr wrap="square" rtlCol="0">
            <a:spAutoFit/>
          </a:bodyPr>
          <a:lstStyle/>
          <a:p>
            <a:pPr marL="342900" indent="-342900">
              <a:buFont typeface="+mj-lt"/>
              <a:buAutoNum type="arabicPeriod"/>
            </a:pPr>
            <a:r>
              <a:rPr lang="en-US" sz="1600" b="0" i="0" dirty="0"/>
              <a:t>Promote the expertise of your technicians in marketing materials and customer communications. </a:t>
            </a:r>
          </a:p>
          <a:p>
            <a:pPr marL="342900" indent="-342900">
              <a:buFont typeface="+mj-lt"/>
              <a:buAutoNum type="arabicPeriod"/>
            </a:pPr>
            <a:endParaRPr lang="en-US" sz="1600" dirty="0"/>
          </a:p>
          <a:p>
            <a:pPr marL="342900" indent="-342900">
              <a:buFont typeface="+mj-lt"/>
              <a:buAutoNum type="arabicPeriod"/>
            </a:pPr>
            <a:r>
              <a:rPr lang="en-US" sz="1600" b="0" i="0" dirty="0"/>
              <a:t>Consider offering specialized services or certifications that highlight their qualifications.</a:t>
            </a:r>
            <a:endParaRPr lang="en-US" sz="1600" dirty="0"/>
          </a:p>
          <a:p>
            <a:pPr marL="342900" indent="-342900">
              <a:buFont typeface="+mj-lt"/>
              <a:buAutoNum type="arabicPeriod"/>
            </a:pPr>
            <a:endParaRPr lang="en-US" sz="1600" b="0" i="0" dirty="0"/>
          </a:p>
          <a:p>
            <a:pPr marL="342900" indent="-342900">
              <a:buFont typeface="+mj-lt"/>
              <a:buAutoNum type="arabicPeriod"/>
            </a:pPr>
            <a:r>
              <a:rPr lang="en-US" sz="1600" b="0" i="0" dirty="0"/>
              <a:t>Improve employee satisfaction through better training, competitive wages, and a positive work environment.</a:t>
            </a:r>
            <a:endParaRPr lang="en-US" sz="1600" dirty="0"/>
          </a:p>
          <a:p>
            <a:pPr marL="342900" indent="-342900">
              <a:buFont typeface="+mj-lt"/>
              <a:buAutoNum type="arabicPeriod"/>
            </a:pPr>
            <a:endParaRPr lang="en-US" sz="1600" b="0" i="0" dirty="0"/>
          </a:p>
          <a:p>
            <a:pPr marL="342900" indent="-342900">
              <a:buFont typeface="+mj-lt"/>
              <a:buAutoNum type="arabicPeriod"/>
            </a:pPr>
            <a:r>
              <a:rPr lang="en-US" sz="1600" b="0" i="0" dirty="0"/>
              <a:t>Offer promotions or new services to attract new customers.</a:t>
            </a:r>
            <a:endParaRPr lang="en-US" sz="1600" dirty="0"/>
          </a:p>
          <a:p>
            <a:pPr marL="342900" indent="-342900">
              <a:buFont typeface="+mj-lt"/>
              <a:buAutoNum type="arabicPeriod"/>
            </a:pPr>
            <a:endParaRPr lang="en-US" sz="1600" b="0" i="0" dirty="0"/>
          </a:p>
          <a:p>
            <a:pPr marL="342900" indent="-342900">
              <a:buFont typeface="+mj-lt"/>
              <a:buAutoNum type="arabicPeriod"/>
            </a:pPr>
            <a:r>
              <a:rPr lang="en-US" sz="1600" b="0" i="0" dirty="0"/>
              <a:t>Offer unique services or emphasize superior customer service to stand out from the competition.</a:t>
            </a:r>
            <a:endParaRPr lang="en-US" sz="1600" dirty="0"/>
          </a:p>
          <a:p>
            <a:pPr marL="342900" indent="-342900">
              <a:buFont typeface="+mj-lt"/>
              <a:buAutoNum type="arabicPeriod"/>
            </a:pPr>
            <a:endParaRPr lang="en-US" sz="1600" dirty="0"/>
          </a:p>
        </p:txBody>
      </p:sp>
    </p:spTree>
    <p:extLst>
      <p:ext uri="{BB962C8B-B14F-4D97-AF65-F5344CB8AC3E}">
        <p14:creationId xmlns:p14="http://schemas.microsoft.com/office/powerpoint/2010/main" val="3677869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FB019C-BF0A-EA4D-616D-CC4FA952F681}"/>
              </a:ext>
            </a:extLst>
          </p:cNvPr>
          <p:cNvSpPr>
            <a:spLocks noGrp="1"/>
          </p:cNvSpPr>
          <p:nvPr>
            <p:ph type="title"/>
          </p:nvPr>
        </p:nvSpPr>
        <p:spPr>
          <a:xfrm>
            <a:off x="1371599" y="294538"/>
            <a:ext cx="9895951" cy="1033669"/>
          </a:xfrm>
        </p:spPr>
        <p:txBody>
          <a:bodyPr>
            <a:normAutofit/>
          </a:bodyPr>
          <a:lstStyle/>
          <a:p>
            <a:r>
              <a:rPr lang="en-US" sz="4000">
                <a:solidFill>
                  <a:srgbClr val="FFFFFF"/>
                </a:solidFill>
              </a:rPr>
              <a:t>SWOT Analysis - Tactics</a:t>
            </a:r>
          </a:p>
        </p:txBody>
      </p:sp>
      <p:sp>
        <p:nvSpPr>
          <p:cNvPr id="3" name="Content Placeholder 2">
            <a:extLst>
              <a:ext uri="{FF2B5EF4-FFF2-40B4-BE49-F238E27FC236}">
                <a16:creationId xmlns:a16="http://schemas.microsoft.com/office/drawing/2014/main" id="{DF1D0EBF-E187-DFF6-036B-F1EEFA004C73}"/>
              </a:ext>
            </a:extLst>
          </p:cNvPr>
          <p:cNvSpPr>
            <a:spLocks noGrp="1"/>
          </p:cNvSpPr>
          <p:nvPr>
            <p:ph idx="1"/>
          </p:nvPr>
        </p:nvSpPr>
        <p:spPr>
          <a:xfrm>
            <a:off x="1371599" y="1722784"/>
            <a:ext cx="9724031" cy="3046320"/>
          </a:xfrm>
        </p:spPr>
        <p:txBody>
          <a:bodyPr anchor="ctr">
            <a:normAutofit/>
          </a:bodyPr>
          <a:lstStyle/>
          <a:p>
            <a:pPr marL="342900" indent="-342900">
              <a:lnSpc>
                <a:spcPct val="100000"/>
              </a:lnSpc>
              <a:buFont typeface="+mj-lt"/>
              <a:buAutoNum type="arabicPeriod"/>
            </a:pPr>
            <a:r>
              <a:rPr lang="en-US" sz="1600" b="1" i="0" u="none" strike="noStrike" dirty="0">
                <a:solidFill>
                  <a:srgbClr val="000000"/>
                </a:solidFill>
                <a:effectLst/>
              </a:rPr>
              <a:t>Update Marketing Materials</a:t>
            </a:r>
            <a:r>
              <a:rPr lang="en-US" sz="1600" b="0" i="0" u="none" strike="noStrike" dirty="0">
                <a:solidFill>
                  <a:srgbClr val="000000"/>
                </a:solidFill>
                <a:effectLst/>
                <a:latin typeface="-webkit-standard"/>
              </a:rPr>
              <a:t>: Create flyers, social media posts, and website updates.</a:t>
            </a:r>
          </a:p>
          <a:p>
            <a:pPr marL="342900" indent="-342900">
              <a:lnSpc>
                <a:spcPct val="100000"/>
              </a:lnSpc>
              <a:buFont typeface="+mj-lt"/>
              <a:buAutoNum type="arabicPeriod"/>
            </a:pPr>
            <a:r>
              <a:rPr lang="en-US" sz="1600" b="1" i="0" u="none" strike="noStrike" dirty="0">
                <a:solidFill>
                  <a:srgbClr val="000000"/>
                </a:solidFill>
                <a:effectLst/>
              </a:rPr>
              <a:t>Employee Feedback</a:t>
            </a:r>
            <a:r>
              <a:rPr lang="en-US" sz="1600" b="0" i="0" u="none" strike="noStrike" dirty="0">
                <a:solidFill>
                  <a:srgbClr val="000000"/>
                </a:solidFill>
                <a:effectLst/>
                <a:latin typeface="-webkit-standard"/>
              </a:rPr>
              <a:t>: Regularly collect and act on employee satisfaction surveys.</a:t>
            </a:r>
            <a:endParaRPr lang="en-US" sz="1600" dirty="0">
              <a:solidFill>
                <a:srgbClr val="000000"/>
              </a:solidFill>
              <a:latin typeface="-webkit-standard"/>
            </a:endParaRPr>
          </a:p>
          <a:p>
            <a:pPr marL="342900" indent="-342900">
              <a:lnSpc>
                <a:spcPct val="100000"/>
              </a:lnSpc>
              <a:buFont typeface="+mj-lt"/>
              <a:buAutoNum type="arabicPeriod"/>
            </a:pPr>
            <a:r>
              <a:rPr lang="en-US" sz="1600" b="1" i="0" u="none" strike="noStrike" dirty="0">
                <a:solidFill>
                  <a:srgbClr val="000000"/>
                </a:solidFill>
                <a:effectLst/>
              </a:rPr>
              <a:t>Research Technology Trends</a:t>
            </a:r>
            <a:r>
              <a:rPr lang="en-US" sz="1600" b="0" i="0" u="none" strike="noStrike" dirty="0">
                <a:solidFill>
                  <a:srgbClr val="000000"/>
                </a:solidFill>
                <a:effectLst/>
                <a:latin typeface="-webkit-standard"/>
              </a:rPr>
              <a:t>: Stay updated on industry advancements.</a:t>
            </a:r>
          </a:p>
          <a:p>
            <a:pPr marL="342900" indent="-342900">
              <a:lnSpc>
                <a:spcPct val="100000"/>
              </a:lnSpc>
              <a:buFont typeface="+mj-lt"/>
              <a:buAutoNum type="arabicPeriod"/>
            </a:pPr>
            <a:r>
              <a:rPr lang="en-US" sz="1600" b="1" i="0" u="none" strike="noStrike" dirty="0">
                <a:solidFill>
                  <a:srgbClr val="000000"/>
                </a:solidFill>
                <a:effectLst/>
              </a:rPr>
              <a:t>Develop Unique Selling Propositions</a:t>
            </a:r>
            <a:r>
              <a:rPr lang="en-US" sz="1600" b="0" i="0" u="none" strike="noStrike" dirty="0">
                <a:solidFill>
                  <a:srgbClr val="000000"/>
                </a:solidFill>
                <a:effectLst/>
                <a:latin typeface="-webkit-standard"/>
              </a:rPr>
              <a:t>: Identify and promote what sets your services apart.</a:t>
            </a:r>
            <a:endParaRPr lang="en-US" sz="1600" dirty="0"/>
          </a:p>
        </p:txBody>
      </p:sp>
    </p:spTree>
    <p:extLst>
      <p:ext uri="{BB962C8B-B14F-4D97-AF65-F5344CB8AC3E}">
        <p14:creationId xmlns:p14="http://schemas.microsoft.com/office/powerpoint/2010/main" val="2068368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1191029-D673-F1A3-285C-96EE4C18CAAB}"/>
              </a:ext>
            </a:extLst>
          </p:cNvPr>
          <p:cNvSpPr>
            <a:spLocks noGrp="1"/>
          </p:cNvSpPr>
          <p:nvPr>
            <p:ph type="title"/>
          </p:nvPr>
        </p:nvSpPr>
        <p:spPr>
          <a:xfrm>
            <a:off x="940904" y="296792"/>
            <a:ext cx="9718111" cy="1576446"/>
          </a:xfrm>
        </p:spPr>
        <p:txBody>
          <a:bodyPr anchor="ctr">
            <a:normAutofit/>
          </a:bodyPr>
          <a:lstStyle/>
          <a:p>
            <a:r>
              <a:rPr lang="en-US" sz="4000" dirty="0">
                <a:solidFill>
                  <a:srgbClr val="FFFFFF"/>
                </a:solidFill>
              </a:rPr>
              <a:t>SWOT Analysis – Action Plan</a:t>
            </a:r>
          </a:p>
        </p:txBody>
      </p:sp>
      <p:graphicFrame>
        <p:nvGraphicFramePr>
          <p:cNvPr id="10" name="Table 4">
            <a:extLst>
              <a:ext uri="{FF2B5EF4-FFF2-40B4-BE49-F238E27FC236}">
                <a16:creationId xmlns:a16="http://schemas.microsoft.com/office/drawing/2014/main" id="{8F9E9A86-E239-3E8C-D1F8-55807A0F9FE1}"/>
              </a:ext>
            </a:extLst>
          </p:cNvPr>
          <p:cNvGraphicFramePr>
            <a:graphicFrameLocks noGrp="1"/>
          </p:cNvGraphicFramePr>
          <p:nvPr>
            <p:extLst>
              <p:ext uri="{D42A27DB-BD31-4B8C-83A1-F6EECF244321}">
                <p14:modId xmlns:p14="http://schemas.microsoft.com/office/powerpoint/2010/main" val="1305668565"/>
              </p:ext>
            </p:extLst>
          </p:nvPr>
        </p:nvGraphicFramePr>
        <p:xfrm>
          <a:off x="940904" y="2733152"/>
          <a:ext cx="10375524" cy="3510069"/>
        </p:xfrm>
        <a:graphic>
          <a:graphicData uri="http://schemas.openxmlformats.org/drawingml/2006/table">
            <a:tbl>
              <a:tblPr firstRow="1" bandRow="1">
                <a:tableStyleId>{5C22544A-7EE6-4342-B048-85BDC9FD1C3A}</a:tableStyleId>
              </a:tblPr>
              <a:tblGrid>
                <a:gridCol w="3458508">
                  <a:extLst>
                    <a:ext uri="{9D8B030D-6E8A-4147-A177-3AD203B41FA5}">
                      <a16:colId xmlns:a16="http://schemas.microsoft.com/office/drawing/2014/main" val="2235853955"/>
                    </a:ext>
                  </a:extLst>
                </a:gridCol>
                <a:gridCol w="3458508">
                  <a:extLst>
                    <a:ext uri="{9D8B030D-6E8A-4147-A177-3AD203B41FA5}">
                      <a16:colId xmlns:a16="http://schemas.microsoft.com/office/drawing/2014/main" val="4174400132"/>
                    </a:ext>
                  </a:extLst>
                </a:gridCol>
                <a:gridCol w="3458508">
                  <a:extLst>
                    <a:ext uri="{9D8B030D-6E8A-4147-A177-3AD203B41FA5}">
                      <a16:colId xmlns:a16="http://schemas.microsoft.com/office/drawing/2014/main" val="1146395385"/>
                    </a:ext>
                  </a:extLst>
                </a:gridCol>
              </a:tblGrid>
              <a:tr h="401109">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327843">
                <a:tc>
                  <a:txBody>
                    <a:bodyPr/>
                    <a:lstStyle/>
                    <a:p>
                      <a:r>
                        <a:rPr lang="en-US" dirty="0"/>
                        <a:t>Weekly Service Manager meeting</a:t>
                      </a:r>
                    </a:p>
                  </a:txBody>
                  <a:tcPr/>
                </a:tc>
                <a:tc>
                  <a:txBody>
                    <a:bodyPr/>
                    <a:lstStyle/>
                    <a:p>
                      <a:r>
                        <a:rPr lang="en-US" dirty="0"/>
                        <a:t>General Manager</a:t>
                      </a:r>
                    </a:p>
                  </a:txBody>
                  <a:tcPr/>
                </a:tc>
                <a:tc>
                  <a:txBody>
                    <a:bodyPr/>
                    <a:lstStyle/>
                    <a:p>
                      <a:r>
                        <a:rPr lang="en-US" dirty="0"/>
                        <a:t>Weekly</a:t>
                      </a:r>
                    </a:p>
                  </a:txBody>
                  <a:tcPr/>
                </a:tc>
                <a:extLst>
                  <a:ext uri="{0D108BD9-81ED-4DB2-BD59-A6C34878D82A}">
                    <a16:rowId xmlns:a16="http://schemas.microsoft.com/office/drawing/2014/main" val="2400365483"/>
                  </a:ext>
                </a:extLst>
              </a:tr>
              <a:tr h="573726">
                <a:tc>
                  <a:txBody>
                    <a:bodyPr/>
                    <a:lstStyle/>
                    <a:p>
                      <a:r>
                        <a:rPr lang="en-US" dirty="0"/>
                        <a:t>Hire more Advisor’s &amp; Technician’s</a:t>
                      </a:r>
                    </a:p>
                  </a:txBody>
                  <a:tcPr/>
                </a:tc>
                <a:tc>
                  <a:txBody>
                    <a:bodyPr/>
                    <a:lstStyle/>
                    <a:p>
                      <a:r>
                        <a:rPr lang="en-US" dirty="0"/>
                        <a:t>Service Manager</a:t>
                      </a:r>
                    </a:p>
                  </a:txBody>
                  <a:tcPr/>
                </a:tc>
                <a:tc>
                  <a:txBody>
                    <a:bodyPr/>
                    <a:lstStyle/>
                    <a:p>
                      <a:r>
                        <a:rPr lang="en-US" dirty="0"/>
                        <a:t>August 2024</a:t>
                      </a:r>
                    </a:p>
                  </a:txBody>
                  <a:tcPr/>
                </a:tc>
                <a:extLst>
                  <a:ext uri="{0D108BD9-81ED-4DB2-BD59-A6C34878D82A}">
                    <a16:rowId xmlns:a16="http://schemas.microsoft.com/office/drawing/2014/main" val="107845787"/>
                  </a:ext>
                </a:extLst>
              </a:tr>
              <a:tr h="573726">
                <a:tc>
                  <a:txBody>
                    <a:bodyPr/>
                    <a:lstStyle/>
                    <a:p>
                      <a:r>
                        <a:rPr lang="en-US" dirty="0"/>
                        <a:t>Open more desks for more Advisor’s</a:t>
                      </a:r>
                    </a:p>
                  </a:txBody>
                  <a:tcPr/>
                </a:tc>
                <a:tc>
                  <a:txBody>
                    <a:bodyPr/>
                    <a:lstStyle/>
                    <a:p>
                      <a:r>
                        <a:rPr lang="en-US" dirty="0"/>
                        <a:t>General Manager</a:t>
                      </a:r>
                    </a:p>
                  </a:txBody>
                  <a:tcPr/>
                </a:tc>
                <a:tc>
                  <a:txBody>
                    <a:bodyPr/>
                    <a:lstStyle/>
                    <a:p>
                      <a:r>
                        <a:rPr lang="en-US" dirty="0"/>
                        <a:t>January 2025</a:t>
                      </a:r>
                    </a:p>
                  </a:txBody>
                  <a:tcPr/>
                </a:tc>
                <a:extLst>
                  <a:ext uri="{0D108BD9-81ED-4DB2-BD59-A6C34878D82A}">
                    <a16:rowId xmlns:a16="http://schemas.microsoft.com/office/drawing/2014/main" val="1530126605"/>
                  </a:ext>
                </a:extLst>
              </a:tr>
              <a:tr h="327843">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950345431"/>
                  </a:ext>
                </a:extLst>
              </a:tr>
              <a:tr h="327843">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327843">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327843">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1668706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47C56B-EA32-387C-4229-63305ED7E779}"/>
              </a:ext>
            </a:extLst>
          </p:cNvPr>
          <p:cNvSpPr>
            <a:spLocks noGrp="1"/>
          </p:cNvSpPr>
          <p:nvPr>
            <p:ph type="title"/>
          </p:nvPr>
        </p:nvSpPr>
        <p:spPr>
          <a:xfrm>
            <a:off x="1371599" y="294538"/>
            <a:ext cx="9895951" cy="1033669"/>
          </a:xfrm>
        </p:spPr>
        <p:txBody>
          <a:bodyPr>
            <a:normAutofit/>
          </a:bodyPr>
          <a:lstStyle/>
          <a:p>
            <a:r>
              <a:rPr lang="en-US" sz="4000">
                <a:solidFill>
                  <a:srgbClr val="FFFFFF"/>
                </a:solidFill>
              </a:rPr>
              <a:t>Homework Synopsis</a:t>
            </a:r>
          </a:p>
        </p:txBody>
      </p:sp>
      <p:sp>
        <p:nvSpPr>
          <p:cNvPr id="36" name="Content Placeholder 2">
            <a:extLst>
              <a:ext uri="{FF2B5EF4-FFF2-40B4-BE49-F238E27FC236}">
                <a16:creationId xmlns:a16="http://schemas.microsoft.com/office/drawing/2014/main" id="{AFA80ACC-7453-F557-8478-57E3C4D19EF5}"/>
              </a:ext>
            </a:extLst>
          </p:cNvPr>
          <p:cNvSpPr>
            <a:spLocks noGrp="1"/>
          </p:cNvSpPr>
          <p:nvPr>
            <p:ph idx="1"/>
          </p:nvPr>
        </p:nvSpPr>
        <p:spPr>
          <a:xfrm>
            <a:off x="1371599" y="1744585"/>
            <a:ext cx="9724031" cy="4940717"/>
          </a:xfrm>
        </p:spPr>
        <p:txBody>
          <a:bodyPr anchor="ctr">
            <a:normAutofit fontScale="70000" lnSpcReduction="20000"/>
          </a:bodyPr>
          <a:lstStyle/>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It’s obvious that our service department needs improvement on a lot of angles.  After looking at all the data that was part of this homework and while in class, our service department is not bad at all from technician proficiency, expenses, facility utilization, and gross profit.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Building a monthly tracker to compare individual expenses per vendor helps our service department to maintain and track everything. We need to constantly grow our technicians to build a shop that is solid.  Having bonus programs for the technicians is a great incentive to avoid a revolving door in the service department.</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Claremont Toyota is located at the end of Los Angeles County (borderline San Bernardino County).  In every 10-11 miles you will find another Toyota Dealership that is why we must stay competitive in our area.  Longo Toyota (biggest dealership in the world) is only 20 minutes (by car) away from us.  Our rates are watched and monitored closely every month because of our PMA.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main thing that we need is more real estate and more manpower to accommodate all customers.  We have another building that we can use, across the street, for expansion of our service department.  Currently, we are still waiting for approval.  Having more manpower, will eliminate some of our problems right now.  When people don’t show up to work, this where it starts.  When we don’t have enough coverage for a day, sometimes we have to turn away some of our customers because we won’t be able to handle the workload.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Training service advisors on how to become a better salesperson will add more gross profit to the department.  Expansion of the BDC department will be also nice so it helps us more with our marketing.</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will continue working with the sales department to accessorize new cars for more potential profit.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The bottom line here is we must always take good care of our customers.  Remember that CSI stands for Customer Supplies Income. Because without them, we will not be in business.</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Looking forward to the next few months and next year for growth and more profitable future.</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Thank You,</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Ven Songco</a:t>
            </a:r>
          </a:p>
          <a:p>
            <a:pPr marL="0" indent="0">
              <a:buNone/>
            </a:pPr>
            <a:endParaRPr lang="en-US" sz="2000" dirty="0"/>
          </a:p>
        </p:txBody>
      </p:sp>
    </p:spTree>
    <p:extLst>
      <p:ext uri="{BB962C8B-B14F-4D97-AF65-F5344CB8AC3E}">
        <p14:creationId xmlns:p14="http://schemas.microsoft.com/office/powerpoint/2010/main" val="2437588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D45C09-124A-2EAB-5E76-522603A57BEC}"/>
              </a:ext>
            </a:extLst>
          </p:cNvPr>
          <p:cNvSpPr>
            <a:spLocks noGrp="1"/>
          </p:cNvSpPr>
          <p:nvPr>
            <p:ph type="title"/>
          </p:nvPr>
        </p:nvSpPr>
        <p:spPr>
          <a:xfrm>
            <a:off x="1371599" y="294538"/>
            <a:ext cx="9895951" cy="1033669"/>
          </a:xfrm>
        </p:spPr>
        <p:txBody>
          <a:bodyPr>
            <a:normAutofit/>
          </a:bodyPr>
          <a:lstStyle/>
          <a:p>
            <a:r>
              <a:rPr lang="en-US" sz="4000" dirty="0">
                <a:solidFill>
                  <a:srgbClr val="FFFFFF"/>
                </a:solidFill>
              </a:rPr>
              <a:t>Marketing</a:t>
            </a:r>
          </a:p>
        </p:txBody>
      </p:sp>
      <p:sp>
        <p:nvSpPr>
          <p:cNvPr id="3" name="Content Placeholder 2">
            <a:extLst>
              <a:ext uri="{FF2B5EF4-FFF2-40B4-BE49-F238E27FC236}">
                <a16:creationId xmlns:a16="http://schemas.microsoft.com/office/drawing/2014/main" id="{A1BC3E37-778F-6BBA-2DAD-8C223B9CF4C4}"/>
              </a:ext>
            </a:extLst>
          </p:cNvPr>
          <p:cNvSpPr>
            <a:spLocks noGrp="1"/>
          </p:cNvSpPr>
          <p:nvPr>
            <p:ph idx="1"/>
          </p:nvPr>
        </p:nvSpPr>
        <p:spPr>
          <a:xfrm>
            <a:off x="1371599" y="1789043"/>
            <a:ext cx="10025271" cy="4585253"/>
          </a:xfrm>
        </p:spPr>
        <p:txBody>
          <a:bodyPr anchor="ctr">
            <a:noAutofit/>
          </a:bodyPr>
          <a:lstStyle/>
          <a:p>
            <a:pPr indent="0">
              <a:lnSpc>
                <a:spcPct val="100000"/>
              </a:lnSpc>
              <a:buNone/>
            </a:pPr>
            <a:r>
              <a:rPr lang="en-US" sz="1400" b="1" u="sng" dirty="0"/>
              <a:t>Current practices</a:t>
            </a:r>
          </a:p>
          <a:p>
            <a:pPr indent="0">
              <a:lnSpc>
                <a:spcPct val="100000"/>
              </a:lnSpc>
              <a:buNone/>
            </a:pPr>
            <a:r>
              <a:rPr lang="en-US" sz="1400" dirty="0"/>
              <a:t>Email: Lost, Active, Cross-active and Conquest</a:t>
            </a:r>
          </a:p>
          <a:p>
            <a:pPr indent="0">
              <a:lnSpc>
                <a:spcPct val="100000"/>
              </a:lnSpc>
              <a:buNone/>
            </a:pPr>
            <a:r>
              <a:rPr lang="en-US" sz="1400" dirty="0"/>
              <a:t>Direct mail: Conquest, Active, Lost</a:t>
            </a:r>
          </a:p>
          <a:p>
            <a:pPr indent="0">
              <a:lnSpc>
                <a:spcPct val="100000"/>
              </a:lnSpc>
              <a:buNone/>
            </a:pPr>
            <a:r>
              <a:rPr lang="en-US" sz="1400" dirty="0"/>
              <a:t>BDC calls: Active, Lost, by groups</a:t>
            </a:r>
          </a:p>
          <a:p>
            <a:pPr indent="0">
              <a:lnSpc>
                <a:spcPct val="100000"/>
              </a:lnSpc>
              <a:buNone/>
            </a:pPr>
            <a:r>
              <a:rPr lang="en-US" sz="1400" b="1" u="sng" dirty="0"/>
              <a:t>Goals for improvement</a:t>
            </a:r>
          </a:p>
          <a:p>
            <a:pPr indent="0">
              <a:lnSpc>
                <a:spcPct val="100000"/>
              </a:lnSpc>
              <a:buNone/>
            </a:pPr>
            <a:r>
              <a:rPr lang="en-US" sz="1400" dirty="0"/>
              <a:t>Focus on active &amp; 7-12 months to reduce inactive amount</a:t>
            </a:r>
          </a:p>
          <a:p>
            <a:pPr indent="0">
              <a:lnSpc>
                <a:spcPct val="100000"/>
              </a:lnSpc>
              <a:buNone/>
            </a:pPr>
            <a:r>
              <a:rPr lang="en-US" sz="1400" b="1" u="sng" dirty="0"/>
              <a:t>Plans to achieve your goals</a:t>
            </a:r>
          </a:p>
          <a:p>
            <a:pPr indent="0">
              <a:lnSpc>
                <a:spcPct val="100000"/>
              </a:lnSpc>
              <a:buNone/>
            </a:pPr>
            <a:r>
              <a:rPr lang="en-US" sz="1400" dirty="0"/>
              <a:t>Direct mail, Conquest, Active, Lost</a:t>
            </a:r>
          </a:p>
          <a:p>
            <a:pPr indent="0">
              <a:lnSpc>
                <a:spcPct val="100000"/>
              </a:lnSpc>
              <a:buNone/>
            </a:pPr>
            <a:r>
              <a:rPr lang="en-US" sz="1400" b="1" u="sng" dirty="0"/>
              <a:t>Plans to evaluate your changes</a:t>
            </a:r>
          </a:p>
          <a:p>
            <a:pPr indent="0">
              <a:lnSpc>
                <a:spcPct val="100000"/>
              </a:lnSpc>
              <a:buNone/>
            </a:pPr>
            <a:r>
              <a:rPr lang="en-US" sz="1400" dirty="0"/>
              <a:t>Using Dynamic Omni, Channels, RAPP (Toyota Sponsored), BDC angle for phone outbound marketing</a:t>
            </a:r>
          </a:p>
        </p:txBody>
      </p:sp>
    </p:spTree>
    <p:extLst>
      <p:ext uri="{BB962C8B-B14F-4D97-AF65-F5344CB8AC3E}">
        <p14:creationId xmlns:p14="http://schemas.microsoft.com/office/powerpoint/2010/main" val="281470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3A80DC-4CFD-0E89-B700-DFED1F7400EC}"/>
              </a:ext>
            </a:extLst>
          </p:cNvPr>
          <p:cNvSpPr>
            <a:spLocks noGrp="1"/>
          </p:cNvSpPr>
          <p:nvPr>
            <p:ph type="title"/>
          </p:nvPr>
        </p:nvSpPr>
        <p:spPr>
          <a:xfrm>
            <a:off x="1371599" y="294538"/>
            <a:ext cx="9895951" cy="1033669"/>
          </a:xfrm>
        </p:spPr>
        <p:txBody>
          <a:bodyPr>
            <a:normAutofit/>
          </a:bodyPr>
          <a:lstStyle/>
          <a:p>
            <a:r>
              <a:rPr lang="en-US" sz="4000">
                <a:solidFill>
                  <a:srgbClr val="FFFFFF"/>
                </a:solidFill>
              </a:rPr>
              <a:t>Analyze Cost of Labor</a:t>
            </a:r>
          </a:p>
        </p:txBody>
      </p:sp>
      <p:sp>
        <p:nvSpPr>
          <p:cNvPr id="27" name="Content Placeholder 2">
            <a:extLst>
              <a:ext uri="{FF2B5EF4-FFF2-40B4-BE49-F238E27FC236}">
                <a16:creationId xmlns:a16="http://schemas.microsoft.com/office/drawing/2014/main" id="{706B2ED0-D69A-E744-DA6D-E36A40C7625B}"/>
              </a:ext>
            </a:extLst>
          </p:cNvPr>
          <p:cNvSpPr>
            <a:spLocks noGrp="1"/>
          </p:cNvSpPr>
          <p:nvPr>
            <p:ph idx="1"/>
          </p:nvPr>
        </p:nvSpPr>
        <p:spPr>
          <a:xfrm>
            <a:off x="1371599" y="2239618"/>
            <a:ext cx="9895951" cy="3761938"/>
          </a:xfrm>
        </p:spPr>
        <p:txBody>
          <a:bodyPr anchor="ctr">
            <a:noAutofit/>
          </a:bodyPr>
          <a:lstStyle/>
          <a:p>
            <a:pPr indent="0">
              <a:buNone/>
            </a:pPr>
            <a:r>
              <a:rPr lang="en-US" sz="1400" b="1" u="sng" dirty="0"/>
              <a:t>Current practices</a:t>
            </a:r>
          </a:p>
          <a:p>
            <a:pPr indent="0">
              <a:buNone/>
            </a:pPr>
            <a:r>
              <a:rPr lang="en-US" sz="1400" dirty="0"/>
              <a:t>Measure monthly to keep within good standard</a:t>
            </a:r>
          </a:p>
          <a:p>
            <a:pPr indent="0">
              <a:buNone/>
            </a:pPr>
            <a:r>
              <a:rPr lang="en-US" sz="1400" b="1" u="sng" dirty="0"/>
              <a:t>Goals for improvement</a:t>
            </a:r>
          </a:p>
          <a:p>
            <a:pPr indent="0">
              <a:buNone/>
            </a:pPr>
            <a:r>
              <a:rPr lang="en-US" sz="1400" dirty="0"/>
              <a:t>Analyze pay structures to promote growth and </a:t>
            </a:r>
          </a:p>
          <a:p>
            <a:pPr indent="0">
              <a:buNone/>
            </a:pPr>
            <a:r>
              <a:rPr lang="en-US" sz="1400" dirty="0"/>
              <a:t>strength in shop</a:t>
            </a:r>
          </a:p>
          <a:p>
            <a:pPr indent="0">
              <a:buNone/>
            </a:pPr>
            <a:r>
              <a:rPr lang="en-US" sz="1400" b="1" u="sng" dirty="0"/>
              <a:t>Plans to achieve your goals</a:t>
            </a:r>
          </a:p>
          <a:p>
            <a:pPr indent="0">
              <a:buNone/>
            </a:pPr>
            <a:r>
              <a:rPr lang="en-US" sz="1400" dirty="0"/>
              <a:t>Analyze monthly unapplied labor</a:t>
            </a:r>
          </a:p>
          <a:p>
            <a:pPr indent="0">
              <a:buNone/>
            </a:pPr>
            <a:r>
              <a:rPr lang="en-US" sz="1400" b="1" u="sng" dirty="0"/>
              <a:t>Plans to evaluate your changes</a:t>
            </a:r>
          </a:p>
          <a:p>
            <a:pPr indent="0">
              <a:buNone/>
            </a:pPr>
            <a:r>
              <a:rPr lang="en-US" sz="1400" dirty="0"/>
              <a:t>Warranty rate applications yearly or when </a:t>
            </a:r>
          </a:p>
          <a:p>
            <a:pPr indent="0">
              <a:buNone/>
            </a:pPr>
            <a:r>
              <a:rPr lang="en-US" sz="1400" dirty="0"/>
              <a:t>manufacturer allows</a:t>
            </a:r>
          </a:p>
          <a:p>
            <a:pPr indent="0">
              <a:buNone/>
            </a:pPr>
            <a:endParaRPr lang="en-US" sz="1400" dirty="0"/>
          </a:p>
          <a:p>
            <a:pPr indent="0">
              <a:buNone/>
            </a:pPr>
            <a:endParaRPr lang="en-US" sz="1400" dirty="0"/>
          </a:p>
          <a:p>
            <a:pPr indent="0">
              <a:buNone/>
            </a:pPr>
            <a:endParaRPr lang="en-US" sz="1400" dirty="0"/>
          </a:p>
        </p:txBody>
      </p:sp>
      <p:graphicFrame>
        <p:nvGraphicFramePr>
          <p:cNvPr id="3" name="Table 2">
            <a:extLst>
              <a:ext uri="{FF2B5EF4-FFF2-40B4-BE49-F238E27FC236}">
                <a16:creationId xmlns:a16="http://schemas.microsoft.com/office/drawing/2014/main" id="{54337C69-96DF-B448-D86A-BF1797E58CC5}"/>
              </a:ext>
            </a:extLst>
          </p:cNvPr>
          <p:cNvGraphicFramePr>
            <a:graphicFrameLocks noGrp="1"/>
          </p:cNvGraphicFramePr>
          <p:nvPr>
            <p:extLst>
              <p:ext uri="{D42A27DB-BD31-4B8C-83A1-F6EECF244321}">
                <p14:modId xmlns:p14="http://schemas.microsoft.com/office/powerpoint/2010/main" val="4073721583"/>
              </p:ext>
            </p:extLst>
          </p:nvPr>
        </p:nvGraphicFramePr>
        <p:xfrm>
          <a:off x="5327314" y="2928732"/>
          <a:ext cx="6692900" cy="1908538"/>
        </p:xfrm>
        <a:graphic>
          <a:graphicData uri="http://schemas.openxmlformats.org/drawingml/2006/table">
            <a:tbl>
              <a:tblPr/>
              <a:tblGrid>
                <a:gridCol w="675634">
                  <a:extLst>
                    <a:ext uri="{9D8B030D-6E8A-4147-A177-3AD203B41FA5}">
                      <a16:colId xmlns:a16="http://schemas.microsoft.com/office/drawing/2014/main" val="4290262722"/>
                    </a:ext>
                  </a:extLst>
                </a:gridCol>
                <a:gridCol w="2182329">
                  <a:extLst>
                    <a:ext uri="{9D8B030D-6E8A-4147-A177-3AD203B41FA5}">
                      <a16:colId xmlns:a16="http://schemas.microsoft.com/office/drawing/2014/main" val="3407098808"/>
                    </a:ext>
                  </a:extLst>
                </a:gridCol>
                <a:gridCol w="1256108">
                  <a:extLst>
                    <a:ext uri="{9D8B030D-6E8A-4147-A177-3AD203B41FA5}">
                      <a16:colId xmlns:a16="http://schemas.microsoft.com/office/drawing/2014/main" val="3701722401"/>
                    </a:ext>
                  </a:extLst>
                </a:gridCol>
                <a:gridCol w="1103853">
                  <a:extLst>
                    <a:ext uri="{9D8B030D-6E8A-4147-A177-3AD203B41FA5}">
                      <a16:colId xmlns:a16="http://schemas.microsoft.com/office/drawing/2014/main" val="2554146845"/>
                    </a:ext>
                  </a:extLst>
                </a:gridCol>
                <a:gridCol w="799342">
                  <a:extLst>
                    <a:ext uri="{9D8B030D-6E8A-4147-A177-3AD203B41FA5}">
                      <a16:colId xmlns:a16="http://schemas.microsoft.com/office/drawing/2014/main" val="513254124"/>
                    </a:ext>
                  </a:extLst>
                </a:gridCol>
                <a:gridCol w="675634">
                  <a:extLst>
                    <a:ext uri="{9D8B030D-6E8A-4147-A177-3AD203B41FA5}">
                      <a16:colId xmlns:a16="http://schemas.microsoft.com/office/drawing/2014/main" val="1725187193"/>
                    </a:ext>
                  </a:extLst>
                </a:gridCol>
              </a:tblGrid>
              <a:tr h="344916">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tc>
                  <a:txBody>
                    <a:bodyPr/>
                    <a:lstStyle/>
                    <a:p>
                      <a:pPr algn="ctr" fontAlgn="b"/>
                      <a:r>
                        <a:rPr lang="en-US" sz="1000" b="0" i="0" u="none" strike="noStrike" dirty="0">
                          <a:solidFill>
                            <a:srgbClr val="FFFFFF"/>
                          </a:solidFill>
                          <a:effectLst/>
                          <a:latin typeface="Arial" panose="020B0604020202020204" pitchFamily="34" charset="0"/>
                        </a:rPr>
                        <a:t>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000" b="0" i="0" u="none" strike="noStrike" dirty="0">
                          <a:solidFill>
                            <a:srgbClr val="FFFFFF"/>
                          </a:solidFill>
                          <a:effectLst/>
                          <a:latin typeface="Arial" panose="020B0604020202020204" pitchFamily="34" charset="0"/>
                        </a:rPr>
                        <a:t>Gross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000" b="0" i="0" u="none" strike="noStrike">
                          <a:solidFill>
                            <a:srgbClr val="FFFFFF"/>
                          </a:solidFill>
                          <a:effectLst/>
                          <a:latin typeface="Arial" panose="020B0604020202020204" pitchFamily="34" charset="0"/>
                        </a:rPr>
                        <a:t>Gross as % of Sales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800" b="0" i="0" u="none" strike="noStrike">
                          <a:solidFill>
                            <a:srgbClr val="FFFFFF"/>
                          </a:solidFill>
                          <a:effectLst/>
                          <a:latin typeface="Arial" panose="020B0604020202020204" pitchFamily="34" charset="0"/>
                        </a:rPr>
                        <a:t>%Sales Contribution</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2352317985"/>
                  </a:ext>
                </a:extLst>
              </a:tr>
              <a:tr h="170816">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Customer Pay</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611,244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453,413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74.18%</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44.03%</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05985709"/>
                  </a:ext>
                </a:extLst>
              </a:tr>
              <a:tr h="170816">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Customer  </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25,104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17,839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71.06%</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1.81%</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284477580"/>
                  </a:ext>
                </a:extLst>
              </a:tr>
              <a:tr h="170816">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Customer Other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189156386"/>
                  </a:ext>
                </a:extLst>
              </a:tr>
              <a:tr h="170816">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Warranty</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81,124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58,641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72.29%</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5.84%</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717975322"/>
                  </a:ext>
                </a:extLst>
              </a:tr>
              <a:tr h="170816">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Warranty Other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107,642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98,627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91.63%</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7.75%</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3541547989"/>
                  </a:ext>
                </a:extLst>
              </a:tr>
              <a:tr h="170816">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Internal</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452,027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386,534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85.51%</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32.56%</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824464171"/>
                  </a:ext>
                </a:extLst>
              </a:tr>
              <a:tr h="183955">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NVI/PDI/Road Ready</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111,142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102,756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92.45%</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8.01%</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808928538"/>
                  </a:ext>
                </a:extLst>
              </a:tr>
              <a:tr h="170816">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Unapplied Time/Adj. Cost Of Labor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249921476"/>
                  </a:ext>
                </a:extLst>
              </a:tr>
              <a:tr h="183955">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C00000"/>
                    </a:solidFill>
                  </a:tcPr>
                </a:tc>
                <a:tc>
                  <a:txBody>
                    <a:bodyPr/>
                    <a:lstStyle/>
                    <a:p>
                      <a:pPr algn="r" fontAlgn="b"/>
                      <a:r>
                        <a:rPr lang="en-US" sz="1000" b="1" i="0" u="none" strike="noStrike">
                          <a:effectLst/>
                          <a:latin typeface="Arial" panose="020B0604020202020204" pitchFamily="34" charset="0"/>
                        </a:rPr>
                        <a:t>Total</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1,388,283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       1,117,810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80.52%</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dirty="0">
                          <a:effectLst/>
                          <a:latin typeface="Arial" panose="020B0604020202020204" pitchFamily="34" charset="0"/>
                        </a:rPr>
                        <a:t>100.00%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004457964"/>
                  </a:ext>
                </a:extLst>
              </a:tr>
            </a:tbl>
          </a:graphicData>
        </a:graphic>
      </p:graphicFrame>
    </p:spTree>
    <p:extLst>
      <p:ext uri="{BB962C8B-B14F-4D97-AF65-F5344CB8AC3E}">
        <p14:creationId xmlns:p14="http://schemas.microsoft.com/office/powerpoint/2010/main" val="3924821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B5340C3-B33B-13E4-1CB2-E97CC8634759}"/>
              </a:ext>
            </a:extLst>
          </p:cNvPr>
          <p:cNvSpPr>
            <a:spLocks noGrp="1"/>
          </p:cNvSpPr>
          <p:nvPr>
            <p:ph type="title"/>
          </p:nvPr>
        </p:nvSpPr>
        <p:spPr>
          <a:xfrm>
            <a:off x="1371599" y="294538"/>
            <a:ext cx="9895951" cy="1033669"/>
          </a:xfrm>
        </p:spPr>
        <p:txBody>
          <a:bodyPr>
            <a:normAutofit/>
          </a:bodyPr>
          <a:lstStyle/>
          <a:p>
            <a:r>
              <a:rPr lang="en-US" sz="4000" dirty="0">
                <a:solidFill>
                  <a:srgbClr val="FFFFFF"/>
                </a:solidFill>
              </a:rPr>
              <a:t>Changes in Expense </a:t>
            </a:r>
          </a:p>
        </p:txBody>
      </p:sp>
      <p:sp>
        <p:nvSpPr>
          <p:cNvPr id="3" name="Content Placeholder 2">
            <a:extLst>
              <a:ext uri="{FF2B5EF4-FFF2-40B4-BE49-F238E27FC236}">
                <a16:creationId xmlns:a16="http://schemas.microsoft.com/office/drawing/2014/main" id="{1448D5B7-94B5-DDFA-BF1E-23FDDB7AE941}"/>
              </a:ext>
            </a:extLst>
          </p:cNvPr>
          <p:cNvSpPr>
            <a:spLocks noGrp="1"/>
          </p:cNvSpPr>
          <p:nvPr>
            <p:ph idx="1"/>
          </p:nvPr>
        </p:nvSpPr>
        <p:spPr>
          <a:xfrm>
            <a:off x="1233982" y="1987803"/>
            <a:ext cx="9724031" cy="3973972"/>
          </a:xfrm>
        </p:spPr>
        <p:txBody>
          <a:bodyPr anchor="ctr">
            <a:normAutofit/>
          </a:bodyPr>
          <a:lstStyle/>
          <a:p>
            <a:pPr indent="0">
              <a:buNone/>
            </a:pPr>
            <a:r>
              <a:rPr lang="en-US" sz="1300" b="1" u="sng" dirty="0"/>
              <a:t>Current practices</a:t>
            </a:r>
          </a:p>
          <a:p>
            <a:pPr indent="0">
              <a:buNone/>
            </a:pPr>
            <a:r>
              <a:rPr lang="en-US" sz="1300" dirty="0"/>
              <a:t>Building a monthly tracker to compare individual expenses per vendor</a:t>
            </a:r>
          </a:p>
          <a:p>
            <a:pPr indent="0">
              <a:buNone/>
            </a:pPr>
            <a:r>
              <a:rPr lang="en-US" sz="1300" dirty="0"/>
              <a:t>Proper reporting to measure &amp; compare expenses monthly, </a:t>
            </a:r>
          </a:p>
          <a:p>
            <a:pPr indent="0">
              <a:buNone/>
            </a:pPr>
            <a:r>
              <a:rPr lang="en-US" sz="1300" dirty="0"/>
              <a:t>document reports &amp; trends</a:t>
            </a:r>
          </a:p>
          <a:p>
            <a:pPr indent="0">
              <a:buNone/>
            </a:pPr>
            <a:r>
              <a:rPr lang="en-US" sz="1300" b="1" u="sng" dirty="0"/>
              <a:t>Goals for improvement</a:t>
            </a:r>
          </a:p>
          <a:p>
            <a:pPr indent="0">
              <a:buNone/>
            </a:pPr>
            <a:r>
              <a:rPr lang="en-US" sz="1300" dirty="0"/>
              <a:t>Layout guidelines and monitor current practices</a:t>
            </a:r>
          </a:p>
          <a:p>
            <a:pPr indent="0">
              <a:buNone/>
            </a:pPr>
            <a:r>
              <a:rPr lang="en-US" sz="1300" b="1" u="sng" dirty="0"/>
              <a:t>Plans to achieve your goals</a:t>
            </a:r>
          </a:p>
          <a:p>
            <a:pPr indent="0">
              <a:buNone/>
            </a:pPr>
            <a:r>
              <a:rPr lang="en-US" sz="1300" dirty="0"/>
              <a:t>Watch everything</a:t>
            </a:r>
          </a:p>
          <a:p>
            <a:pPr indent="0">
              <a:buNone/>
            </a:pPr>
            <a:r>
              <a:rPr lang="en-US" sz="1300" b="1" u="sng" dirty="0"/>
              <a:t>Plans to evaluate your changes</a:t>
            </a:r>
          </a:p>
          <a:p>
            <a:pPr indent="0">
              <a:buNone/>
            </a:pPr>
            <a:r>
              <a:rPr lang="en-US" sz="1300" dirty="0"/>
              <a:t>Monitor it monthly</a:t>
            </a:r>
          </a:p>
        </p:txBody>
      </p:sp>
      <p:graphicFrame>
        <p:nvGraphicFramePr>
          <p:cNvPr id="4" name="Table 3">
            <a:extLst>
              <a:ext uri="{FF2B5EF4-FFF2-40B4-BE49-F238E27FC236}">
                <a16:creationId xmlns:a16="http://schemas.microsoft.com/office/drawing/2014/main" id="{A9EB61B7-7AD1-303D-AE3B-AEB164EC49E8}"/>
              </a:ext>
            </a:extLst>
          </p:cNvPr>
          <p:cNvGraphicFramePr>
            <a:graphicFrameLocks noGrp="1"/>
          </p:cNvGraphicFramePr>
          <p:nvPr>
            <p:extLst>
              <p:ext uri="{D42A27DB-BD31-4B8C-83A1-F6EECF244321}">
                <p14:modId xmlns:p14="http://schemas.microsoft.com/office/powerpoint/2010/main" val="2314313571"/>
              </p:ext>
            </p:extLst>
          </p:nvPr>
        </p:nvGraphicFramePr>
        <p:xfrm>
          <a:off x="6538414" y="3056318"/>
          <a:ext cx="5156201" cy="2022475"/>
        </p:xfrm>
        <a:graphic>
          <a:graphicData uri="http://schemas.openxmlformats.org/drawingml/2006/table">
            <a:tbl>
              <a:tblPr/>
              <a:tblGrid>
                <a:gridCol w="408820">
                  <a:extLst>
                    <a:ext uri="{9D8B030D-6E8A-4147-A177-3AD203B41FA5}">
                      <a16:colId xmlns:a16="http://schemas.microsoft.com/office/drawing/2014/main" val="66374249"/>
                    </a:ext>
                  </a:extLst>
                </a:gridCol>
                <a:gridCol w="1739861">
                  <a:extLst>
                    <a:ext uri="{9D8B030D-6E8A-4147-A177-3AD203B41FA5}">
                      <a16:colId xmlns:a16="http://schemas.microsoft.com/office/drawing/2014/main" val="1558777016"/>
                    </a:ext>
                  </a:extLst>
                </a:gridCol>
                <a:gridCol w="1254982">
                  <a:extLst>
                    <a:ext uri="{9D8B030D-6E8A-4147-A177-3AD203B41FA5}">
                      <a16:colId xmlns:a16="http://schemas.microsoft.com/office/drawing/2014/main" val="3454773092"/>
                    </a:ext>
                  </a:extLst>
                </a:gridCol>
                <a:gridCol w="887361">
                  <a:extLst>
                    <a:ext uri="{9D8B030D-6E8A-4147-A177-3AD203B41FA5}">
                      <a16:colId xmlns:a16="http://schemas.microsoft.com/office/drawing/2014/main" val="117568272"/>
                    </a:ext>
                  </a:extLst>
                </a:gridCol>
                <a:gridCol w="865177">
                  <a:extLst>
                    <a:ext uri="{9D8B030D-6E8A-4147-A177-3AD203B41FA5}">
                      <a16:colId xmlns:a16="http://schemas.microsoft.com/office/drawing/2014/main" val="3568728773"/>
                    </a:ext>
                  </a:extLst>
                </a:gridCol>
              </a:tblGrid>
              <a:tr h="333375">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tc>
                  <a:txBody>
                    <a:bodyPr/>
                    <a:lstStyle/>
                    <a:p>
                      <a:pPr algn="ctr" fontAlgn="b"/>
                      <a:r>
                        <a:rPr lang="en-US" sz="900" b="0" i="0" u="none" strike="noStrike">
                          <a:solidFill>
                            <a:srgbClr val="FFFFFF"/>
                          </a:solidFill>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00000"/>
                    </a:solidFill>
                  </a:tcPr>
                </a:tc>
                <a:extLst>
                  <a:ext uri="{0D108BD9-81ED-4DB2-BD59-A6C34878D82A}">
                    <a16:rowId xmlns:a16="http://schemas.microsoft.com/office/drawing/2014/main" val="2103630001"/>
                  </a:ext>
                </a:extLst>
              </a:tr>
              <a:tr h="165100">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Department Gross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1,117,810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9525" marR="9525" marT="9525"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000" b="0" i="0" u="none" strike="noStrike">
                          <a:solidFill>
                            <a:srgbClr val="FFFFFF"/>
                          </a:solidFill>
                          <a:effectLst/>
                          <a:latin typeface="Arial" panose="020B0604020202020204" pitchFamily="34" charset="0"/>
                        </a:rPr>
                        <a:t>Profile</a:t>
                      </a:r>
                    </a:p>
                  </a:txBody>
                  <a:tcPr marL="9525" marR="9525" marT="9525"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1980757784"/>
                  </a:ext>
                </a:extLst>
              </a:tr>
              <a:tr h="165100">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Variable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88947998"/>
                  </a:ext>
                </a:extLst>
              </a:tr>
              <a:tr h="165100">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Selling Expense P3,L31</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547,180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48.95%</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40820995"/>
                  </a:ext>
                </a:extLst>
              </a:tr>
              <a:tr h="165100">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Personnel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83276401"/>
                  </a:ext>
                </a:extLst>
              </a:tr>
              <a:tr h="165100">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Semi-Fixed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0148173"/>
                  </a:ext>
                </a:extLst>
              </a:tr>
              <a:tr h="165100">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Fixed Expense P3,L63</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268,394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24.01%</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25783134"/>
                  </a:ext>
                </a:extLst>
              </a:tr>
              <a:tr h="177800">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Unallocated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91660214"/>
                  </a:ext>
                </a:extLst>
              </a:tr>
              <a:tr h="165100">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Dealer's Salary</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28038154"/>
                  </a:ext>
                </a:extLst>
              </a:tr>
              <a:tr h="177800">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Total Expenses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815,574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72.96%</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12463941"/>
                  </a:ext>
                </a:extLst>
              </a:tr>
              <a:tr h="177800">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1000" b="0" i="0" u="none" strike="noStrike">
                          <a:effectLst/>
                          <a:latin typeface="Arial" panose="020B0604020202020204" pitchFamily="34" charset="0"/>
                        </a:rPr>
                        <a:t>Net Profit</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302,236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27.04%</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dirty="0">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43717787"/>
                  </a:ext>
                </a:extLst>
              </a:tr>
            </a:tbl>
          </a:graphicData>
        </a:graphic>
      </p:graphicFrame>
    </p:spTree>
    <p:extLst>
      <p:ext uri="{BB962C8B-B14F-4D97-AF65-F5344CB8AC3E}">
        <p14:creationId xmlns:p14="http://schemas.microsoft.com/office/powerpoint/2010/main" val="2398065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C32733C-20FF-ABDD-7E30-6047C5375E6B}"/>
              </a:ext>
            </a:extLst>
          </p:cNvPr>
          <p:cNvSpPr>
            <a:spLocks noGrp="1"/>
          </p:cNvSpPr>
          <p:nvPr>
            <p:ph type="title"/>
          </p:nvPr>
        </p:nvSpPr>
        <p:spPr>
          <a:xfrm>
            <a:off x="1383564" y="348865"/>
            <a:ext cx="9718111" cy="1576446"/>
          </a:xfrm>
        </p:spPr>
        <p:txBody>
          <a:bodyPr anchor="ctr">
            <a:normAutofit/>
          </a:bodyPr>
          <a:lstStyle/>
          <a:p>
            <a:r>
              <a:rPr lang="en-US" sz="4000" dirty="0">
                <a:solidFill>
                  <a:srgbClr val="FFFFFF"/>
                </a:solidFill>
              </a:rPr>
              <a:t>Productivity</a:t>
            </a:r>
          </a:p>
        </p:txBody>
      </p:sp>
      <p:sp>
        <p:nvSpPr>
          <p:cNvPr id="3" name="TextBox 2">
            <a:extLst>
              <a:ext uri="{FF2B5EF4-FFF2-40B4-BE49-F238E27FC236}">
                <a16:creationId xmlns:a16="http://schemas.microsoft.com/office/drawing/2014/main" id="{2D0EA31F-9FD5-6A24-A934-2A55135E6D51}"/>
              </a:ext>
            </a:extLst>
          </p:cNvPr>
          <p:cNvSpPr txBox="1"/>
          <p:nvPr/>
        </p:nvSpPr>
        <p:spPr>
          <a:xfrm>
            <a:off x="1383564" y="2877015"/>
            <a:ext cx="3102965" cy="2677656"/>
          </a:xfrm>
          <a:prstGeom prst="rect">
            <a:avLst/>
          </a:prstGeom>
          <a:noFill/>
        </p:spPr>
        <p:txBody>
          <a:bodyPr wrap="none" rtlCol="0">
            <a:spAutoFit/>
          </a:bodyPr>
          <a:lstStyle/>
          <a:p>
            <a:pPr marL="228600"/>
            <a:r>
              <a:rPr lang="en-US" sz="1400" b="1" u="sng" dirty="0"/>
              <a:t>Current practices</a:t>
            </a:r>
          </a:p>
          <a:p>
            <a:pPr marL="228600"/>
            <a:r>
              <a:rPr lang="en-US" sz="1400" dirty="0"/>
              <a:t>Monthly productivity measured for </a:t>
            </a:r>
          </a:p>
          <a:p>
            <a:pPr marL="228600"/>
            <a:r>
              <a:rPr lang="en-US" sz="1400" dirty="0"/>
              <a:t>all technicians</a:t>
            </a:r>
          </a:p>
          <a:p>
            <a:pPr marL="228600"/>
            <a:r>
              <a:rPr lang="en-US" sz="1400" b="1" u="sng" dirty="0"/>
              <a:t>Goals for improvement</a:t>
            </a:r>
          </a:p>
          <a:p>
            <a:pPr marL="228600"/>
            <a:r>
              <a:rPr lang="en-US" sz="1400" dirty="0"/>
              <a:t>KPI tracker for advisors to stay at </a:t>
            </a:r>
          </a:p>
          <a:p>
            <a:pPr marL="228600"/>
            <a:r>
              <a:rPr lang="en-US" sz="1400" dirty="0"/>
              <a:t>minimum</a:t>
            </a:r>
          </a:p>
          <a:p>
            <a:pPr marL="228600"/>
            <a:r>
              <a:rPr lang="en-US" sz="1400" b="1" u="sng" dirty="0"/>
              <a:t>Plans to achieve your goals</a:t>
            </a:r>
          </a:p>
          <a:p>
            <a:pPr marL="228600"/>
            <a:r>
              <a:rPr lang="en-US" sz="1400" dirty="0"/>
              <a:t>1.3 HRO</a:t>
            </a:r>
          </a:p>
          <a:p>
            <a:pPr marL="228600"/>
            <a:r>
              <a:rPr lang="en-US" sz="1400" dirty="0"/>
              <a:t>130 ELR</a:t>
            </a:r>
          </a:p>
          <a:p>
            <a:pPr marL="228600"/>
            <a:r>
              <a:rPr lang="en-US" sz="1400" dirty="0"/>
              <a:t>25K CP Labor Sales</a:t>
            </a:r>
          </a:p>
          <a:p>
            <a:pPr marL="228600"/>
            <a:r>
              <a:rPr lang="en-US" sz="1400" b="1" u="sng" dirty="0"/>
              <a:t>Plans to evaluate your changes</a:t>
            </a:r>
          </a:p>
          <a:p>
            <a:pPr marL="228600"/>
            <a:r>
              <a:rPr lang="en-US" sz="1400" dirty="0"/>
              <a:t>Monitor it monthly</a:t>
            </a:r>
          </a:p>
        </p:txBody>
      </p:sp>
      <p:graphicFrame>
        <p:nvGraphicFramePr>
          <p:cNvPr id="8" name="Table 7">
            <a:extLst>
              <a:ext uri="{FF2B5EF4-FFF2-40B4-BE49-F238E27FC236}">
                <a16:creationId xmlns:a16="http://schemas.microsoft.com/office/drawing/2014/main" id="{073127BA-0C16-B114-6436-A2AF0A99A4C1}"/>
              </a:ext>
            </a:extLst>
          </p:cNvPr>
          <p:cNvGraphicFramePr>
            <a:graphicFrameLocks noGrp="1"/>
          </p:cNvGraphicFramePr>
          <p:nvPr>
            <p:extLst>
              <p:ext uri="{D42A27DB-BD31-4B8C-83A1-F6EECF244321}">
                <p14:modId xmlns:p14="http://schemas.microsoft.com/office/powerpoint/2010/main" val="140790121"/>
              </p:ext>
            </p:extLst>
          </p:nvPr>
        </p:nvGraphicFramePr>
        <p:xfrm>
          <a:off x="4972878" y="2877015"/>
          <a:ext cx="6858000" cy="3168650"/>
        </p:xfrm>
        <a:graphic>
          <a:graphicData uri="http://schemas.openxmlformats.org/drawingml/2006/table">
            <a:tbl>
              <a:tblPr/>
              <a:tblGrid>
                <a:gridCol w="675025">
                  <a:extLst>
                    <a:ext uri="{9D8B030D-6E8A-4147-A177-3AD203B41FA5}">
                      <a16:colId xmlns:a16="http://schemas.microsoft.com/office/drawing/2014/main" val="1683714785"/>
                    </a:ext>
                  </a:extLst>
                </a:gridCol>
                <a:gridCol w="1511676">
                  <a:extLst>
                    <a:ext uri="{9D8B030D-6E8A-4147-A177-3AD203B41FA5}">
                      <a16:colId xmlns:a16="http://schemas.microsoft.com/office/drawing/2014/main" val="2372502125"/>
                    </a:ext>
                  </a:extLst>
                </a:gridCol>
                <a:gridCol w="418325">
                  <a:extLst>
                    <a:ext uri="{9D8B030D-6E8A-4147-A177-3AD203B41FA5}">
                      <a16:colId xmlns:a16="http://schemas.microsoft.com/office/drawing/2014/main" val="1265747744"/>
                    </a:ext>
                  </a:extLst>
                </a:gridCol>
                <a:gridCol w="1521183">
                  <a:extLst>
                    <a:ext uri="{9D8B030D-6E8A-4147-A177-3AD203B41FA5}">
                      <a16:colId xmlns:a16="http://schemas.microsoft.com/office/drawing/2014/main" val="3228959732"/>
                    </a:ext>
                  </a:extLst>
                </a:gridCol>
                <a:gridCol w="675025">
                  <a:extLst>
                    <a:ext uri="{9D8B030D-6E8A-4147-A177-3AD203B41FA5}">
                      <a16:colId xmlns:a16="http://schemas.microsoft.com/office/drawing/2014/main" val="3987357332"/>
                    </a:ext>
                  </a:extLst>
                </a:gridCol>
                <a:gridCol w="1381741">
                  <a:extLst>
                    <a:ext uri="{9D8B030D-6E8A-4147-A177-3AD203B41FA5}">
                      <a16:colId xmlns:a16="http://schemas.microsoft.com/office/drawing/2014/main" val="183001444"/>
                    </a:ext>
                  </a:extLst>
                </a:gridCol>
                <a:gridCol w="675025">
                  <a:extLst>
                    <a:ext uri="{9D8B030D-6E8A-4147-A177-3AD203B41FA5}">
                      <a16:colId xmlns:a16="http://schemas.microsoft.com/office/drawing/2014/main" val="3293576959"/>
                    </a:ext>
                  </a:extLst>
                </a:gridCol>
              </a:tblGrid>
              <a:tr h="190500">
                <a:tc gridSpan="7">
                  <a:txBody>
                    <a:bodyPr/>
                    <a:lstStyle/>
                    <a:p>
                      <a:pPr algn="ctr" fontAlgn="b"/>
                      <a:r>
                        <a:rPr lang="en-US" sz="1000" b="1" i="0" u="none" strike="noStrike">
                          <a:solidFill>
                            <a:srgbClr val="FFFFFF"/>
                          </a:solidFill>
                          <a:effectLst/>
                          <a:latin typeface="Arial" panose="020B0604020202020204" pitchFamily="34" charset="0"/>
                        </a:rPr>
                        <a:t>OWNER BASE POTENTIAL</a:t>
                      </a:r>
                    </a:p>
                  </a:txBody>
                  <a:tcPr marL="9525" marR="9525" marT="9525"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70651677"/>
                  </a:ext>
                </a:extLst>
              </a:tr>
              <a:tr h="1778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ctr"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520262036"/>
                  </a:ext>
                </a:extLst>
              </a:tr>
              <a:tr h="2032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29864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8</a:t>
                      </a:r>
                    </a:p>
                  </a:txBody>
                  <a:tcPr marL="9525" marR="9525" marT="9525" marB="0" anchor="b">
                    <a:lnL>
                      <a:noFill/>
                    </a:lnL>
                    <a:lnR>
                      <a:noFill/>
                    </a:lnR>
                    <a:lnT>
                      <a:noFill/>
                    </a:lnT>
                    <a:lnB>
                      <a:noFill/>
                    </a:lnB>
                    <a:solidFill>
                      <a:srgbClr val="FFFFCC"/>
                    </a:solidFill>
                  </a:tcPr>
                </a:tc>
                <a:tc>
                  <a:txBody>
                    <a:bodyPr/>
                    <a:lstStyle/>
                    <a:p>
                      <a:pPr algn="ctr" fontAlgn="b"/>
                      <a:r>
                        <a:rPr lang="en-US" sz="1000" b="1" i="0" u="none" strike="noStrike">
                          <a:solidFill>
                            <a:srgbClr val="FFFFFF"/>
                          </a:solidFill>
                          <a:effectLst/>
                          <a:latin typeface="Arial" panose="020B0604020202020204" pitchFamily="34" charset="0"/>
                        </a:rPr>
                        <a:t>=</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238,912.0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140629692"/>
                  </a:ext>
                </a:extLst>
              </a:tr>
              <a:tr h="2032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5 Year Owner Base </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ctr"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Annual Hours Purchased</a:t>
                      </a:r>
                    </a:p>
                  </a:txBody>
                  <a:tcPr marL="9525" marR="9525" marT="9525" marB="0">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Market Potential / Hours</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977765129"/>
                  </a:ext>
                </a:extLst>
              </a:tr>
              <a:tr h="2032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ctr"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302837025"/>
                  </a:ext>
                </a:extLst>
              </a:tr>
              <a:tr h="2032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238,912.0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 $                       128.22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000" b="1" i="0" u="none" strike="noStrike">
                          <a:solidFill>
                            <a:srgbClr val="FFFFFF"/>
                          </a:solidFill>
                          <a:effectLst/>
                          <a:latin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            30,634,291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878488062"/>
                  </a:ext>
                </a:extLst>
              </a:tr>
              <a:tr h="28575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Market Potentail/ Hours</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ctr"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Effective Labor Rate</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5 Yr. O.B Sales Potential</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634674213"/>
                  </a:ext>
                </a:extLst>
              </a:tr>
              <a:tr h="2032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ctr"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440239316"/>
                  </a:ext>
                </a:extLst>
              </a:tr>
              <a:tr h="2032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                  2,459,589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000" b="1" i="0" u="none" strike="noStrike">
                          <a:solidFill>
                            <a:srgbClr val="FFFFFF"/>
                          </a:solidFill>
                          <a:effectLst/>
                          <a:latin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            29,515,068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50633734"/>
                  </a:ext>
                </a:extLst>
              </a:tr>
              <a:tr h="3175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Avg. Mos. Labor Sales (excluding internal, PDI and NVI)</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ctr"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Annualized</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Current Labor Sales Trend</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333175940"/>
                  </a:ext>
                </a:extLst>
              </a:tr>
              <a:tr h="1905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ctr"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400764908"/>
                  </a:ext>
                </a:extLst>
              </a:tr>
              <a:tr h="2286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                29,515,068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                30,634,291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000" b="1" i="0" u="none" strike="noStrike">
                          <a:solidFill>
                            <a:srgbClr val="FFFFFF"/>
                          </a:solidFill>
                          <a:effectLst/>
                          <a:latin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96.35%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866691893"/>
                  </a:ext>
                </a:extLst>
              </a:tr>
              <a:tr h="1778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Labor Sales Trend</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ctr"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ctr" fontAlgn="t"/>
                      <a:r>
                        <a:rPr lang="en-US" sz="800" b="0" i="0" u="none" strike="noStrike">
                          <a:solidFill>
                            <a:srgbClr val="FFFFFF"/>
                          </a:solidFill>
                          <a:effectLst/>
                          <a:latin typeface="Arial" panose="020B0604020202020204" pitchFamily="34" charset="0"/>
                        </a:rPr>
                        <a:t>5 Yr. O.B. Sales Potential</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ctr" fontAlgn="t"/>
                      <a:r>
                        <a:rPr lang="en-US" sz="1000" b="0" i="0" u="none" strike="noStrike">
                          <a:solidFill>
                            <a:srgbClr val="FFFFFF"/>
                          </a:solidFill>
                          <a:effectLst/>
                          <a:latin typeface="Arial" panose="020B0604020202020204" pitchFamily="34" charset="0"/>
                        </a:rPr>
                        <a:t>Ouch</a:t>
                      </a:r>
                    </a:p>
                  </a:txBody>
                  <a:tcPr marL="9525" marR="9525" marT="9525"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27859732"/>
                  </a:ext>
                </a:extLst>
              </a:tr>
              <a:tr h="1651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gridSpan="4">
                  <a:txBody>
                    <a:bodyPr/>
                    <a:lstStyle/>
                    <a:p>
                      <a:pPr algn="l" fontAlgn="b"/>
                      <a:r>
                        <a:rPr lang="en-US" sz="1000" b="0" i="1" u="none" strike="noStrike">
                          <a:solidFill>
                            <a:srgbClr val="FFFFFF"/>
                          </a:solidFill>
                          <a:effectLst/>
                          <a:latin typeface="Arial" panose="020B0604020202020204" pitchFamily="34" charset="0"/>
                        </a:rPr>
                        <a:t>*Note: The industry average of 35% is very poor performance.</a:t>
                      </a:r>
                    </a:p>
                  </a:txBody>
                  <a:tcPr marL="9525" marR="9525" marT="9525" marB="0" anchor="b">
                    <a:lnL>
                      <a:noFill/>
                    </a:lnL>
                    <a:lnR>
                      <a:noFill/>
                    </a:lnR>
                    <a:lnT>
                      <a:noFill/>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073627993"/>
                  </a:ext>
                </a:extLst>
              </a:tr>
              <a:tr h="2159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ctr"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dirty="0">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B21E28"/>
                    </a:solidFill>
                  </a:tcPr>
                </a:tc>
                <a:extLst>
                  <a:ext uri="{0D108BD9-81ED-4DB2-BD59-A6C34878D82A}">
                    <a16:rowId xmlns:a16="http://schemas.microsoft.com/office/drawing/2014/main" val="3860457555"/>
                  </a:ext>
                </a:extLst>
              </a:tr>
            </a:tbl>
          </a:graphicData>
        </a:graphic>
      </p:graphicFrame>
    </p:spTree>
    <p:extLst>
      <p:ext uri="{BB962C8B-B14F-4D97-AF65-F5344CB8AC3E}">
        <p14:creationId xmlns:p14="http://schemas.microsoft.com/office/powerpoint/2010/main" val="3672319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09CFF06-13CF-76F2-64A7-C8B78982F283}"/>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rPr>
              <a:t>Facility</a:t>
            </a:r>
          </a:p>
        </p:txBody>
      </p:sp>
      <p:sp>
        <p:nvSpPr>
          <p:cNvPr id="3" name="TextBox 2">
            <a:extLst>
              <a:ext uri="{FF2B5EF4-FFF2-40B4-BE49-F238E27FC236}">
                <a16:creationId xmlns:a16="http://schemas.microsoft.com/office/drawing/2014/main" id="{9E07923C-770C-366B-F4AF-AAB85C804C51}"/>
              </a:ext>
            </a:extLst>
          </p:cNvPr>
          <p:cNvSpPr txBox="1"/>
          <p:nvPr/>
        </p:nvSpPr>
        <p:spPr>
          <a:xfrm>
            <a:off x="1371597" y="2080591"/>
            <a:ext cx="4227444" cy="2462213"/>
          </a:xfrm>
          <a:prstGeom prst="rect">
            <a:avLst/>
          </a:prstGeom>
          <a:noFill/>
        </p:spPr>
        <p:txBody>
          <a:bodyPr wrap="square" rtlCol="0">
            <a:spAutoFit/>
          </a:bodyPr>
          <a:lstStyle/>
          <a:p>
            <a:pPr marL="228600"/>
            <a:r>
              <a:rPr lang="en-US" sz="1400" b="1" u="sng" dirty="0"/>
              <a:t>Current practices</a:t>
            </a:r>
          </a:p>
          <a:p>
            <a:pPr marL="228600"/>
            <a:r>
              <a:rPr lang="en-US" sz="1400" dirty="0"/>
              <a:t>Constantly grow to get full utilization</a:t>
            </a:r>
          </a:p>
          <a:p>
            <a:pPr marL="228600"/>
            <a:r>
              <a:rPr lang="en-US" sz="1400" b="1" u="sng" dirty="0"/>
              <a:t>Goals for improvement</a:t>
            </a:r>
          </a:p>
          <a:p>
            <a:pPr marL="228600"/>
            <a:r>
              <a:rPr lang="en-US" sz="1400" dirty="0"/>
              <a:t>Growing &amp; training technicians to build shop</a:t>
            </a:r>
          </a:p>
          <a:p>
            <a:pPr marL="228600"/>
            <a:r>
              <a:rPr lang="en-US" sz="1400" b="1" u="sng" dirty="0"/>
              <a:t>Plans to achieve your goals</a:t>
            </a:r>
          </a:p>
          <a:p>
            <a:pPr marL="228600"/>
            <a:r>
              <a:rPr lang="en-US" sz="1400" dirty="0"/>
              <a:t>Review facility for needed upgrades to utilize property better</a:t>
            </a:r>
          </a:p>
          <a:p>
            <a:pPr marL="228600"/>
            <a:r>
              <a:rPr lang="en-US" sz="1400" b="1" u="sng" dirty="0"/>
              <a:t>Plans to evaluate your changes</a:t>
            </a:r>
          </a:p>
          <a:p>
            <a:pPr marL="228600"/>
            <a:r>
              <a:rPr lang="en-US" sz="1400" dirty="0"/>
              <a:t>Monitor it monthly</a:t>
            </a:r>
          </a:p>
          <a:p>
            <a:pPr marL="228600"/>
            <a:endParaRPr lang="en-US" sz="1400" dirty="0"/>
          </a:p>
          <a:p>
            <a:pPr marL="228600"/>
            <a:endParaRPr lang="en-US" sz="1400" dirty="0"/>
          </a:p>
        </p:txBody>
      </p:sp>
      <p:graphicFrame>
        <p:nvGraphicFramePr>
          <p:cNvPr id="6" name="Table 5">
            <a:extLst>
              <a:ext uri="{FF2B5EF4-FFF2-40B4-BE49-F238E27FC236}">
                <a16:creationId xmlns:a16="http://schemas.microsoft.com/office/drawing/2014/main" id="{8E5BB05E-FDD5-511A-1EBD-9142F1F53FC6}"/>
              </a:ext>
            </a:extLst>
          </p:cNvPr>
          <p:cNvGraphicFramePr>
            <a:graphicFrameLocks noGrp="1"/>
          </p:cNvGraphicFramePr>
          <p:nvPr>
            <p:extLst>
              <p:ext uri="{D42A27DB-BD31-4B8C-83A1-F6EECF244321}">
                <p14:modId xmlns:p14="http://schemas.microsoft.com/office/powerpoint/2010/main" val="2756616827"/>
              </p:ext>
            </p:extLst>
          </p:nvPr>
        </p:nvGraphicFramePr>
        <p:xfrm>
          <a:off x="6475319" y="2080591"/>
          <a:ext cx="4940301" cy="4019550"/>
        </p:xfrm>
        <a:graphic>
          <a:graphicData uri="http://schemas.openxmlformats.org/drawingml/2006/table">
            <a:tbl>
              <a:tblPr/>
              <a:tblGrid>
                <a:gridCol w="1551578">
                  <a:extLst>
                    <a:ext uri="{9D8B030D-6E8A-4147-A177-3AD203B41FA5}">
                      <a16:colId xmlns:a16="http://schemas.microsoft.com/office/drawing/2014/main" val="18565572"/>
                    </a:ext>
                  </a:extLst>
                </a:gridCol>
                <a:gridCol w="1218417">
                  <a:extLst>
                    <a:ext uri="{9D8B030D-6E8A-4147-A177-3AD203B41FA5}">
                      <a16:colId xmlns:a16="http://schemas.microsoft.com/office/drawing/2014/main" val="4011617759"/>
                    </a:ext>
                  </a:extLst>
                </a:gridCol>
                <a:gridCol w="1104190">
                  <a:extLst>
                    <a:ext uri="{9D8B030D-6E8A-4147-A177-3AD203B41FA5}">
                      <a16:colId xmlns:a16="http://schemas.microsoft.com/office/drawing/2014/main" val="457953985"/>
                    </a:ext>
                  </a:extLst>
                </a:gridCol>
                <a:gridCol w="675841">
                  <a:extLst>
                    <a:ext uri="{9D8B030D-6E8A-4147-A177-3AD203B41FA5}">
                      <a16:colId xmlns:a16="http://schemas.microsoft.com/office/drawing/2014/main" val="1671351873"/>
                    </a:ext>
                  </a:extLst>
                </a:gridCol>
                <a:gridCol w="190378">
                  <a:extLst>
                    <a:ext uri="{9D8B030D-6E8A-4147-A177-3AD203B41FA5}">
                      <a16:colId xmlns:a16="http://schemas.microsoft.com/office/drawing/2014/main" val="3490148263"/>
                    </a:ext>
                  </a:extLst>
                </a:gridCol>
                <a:gridCol w="199897">
                  <a:extLst>
                    <a:ext uri="{9D8B030D-6E8A-4147-A177-3AD203B41FA5}">
                      <a16:colId xmlns:a16="http://schemas.microsoft.com/office/drawing/2014/main" val="468092697"/>
                    </a:ext>
                  </a:extLst>
                </a:gridCol>
              </a:tblGrid>
              <a:tr h="190500">
                <a:tc gridSpan="6">
                  <a:txBody>
                    <a:bodyPr/>
                    <a:lstStyle/>
                    <a:p>
                      <a:pPr algn="ctr" fontAlgn="b"/>
                      <a:r>
                        <a:rPr lang="en-US" sz="1000" b="1" i="0" u="none" strike="noStrike">
                          <a:solidFill>
                            <a:srgbClr val="FFFFFF"/>
                          </a:solidFill>
                          <a:effectLst/>
                          <a:latin typeface="Arial" panose="020B0604020202020204" pitchFamily="34" charset="0"/>
                        </a:rPr>
                        <a:t>FACILITY POTENTIAL</a:t>
                      </a:r>
                    </a:p>
                  </a:txBody>
                  <a:tcPr marL="9525" marR="9525" marT="9525"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14015258"/>
                  </a:ext>
                </a:extLst>
              </a:tr>
              <a:tr h="177800">
                <a:tc>
                  <a:txBody>
                    <a:bodyPr/>
                    <a:lstStyle/>
                    <a:p>
                      <a:pPr algn="l" fontAlgn="b"/>
                      <a:r>
                        <a:rPr lang="en-US" sz="1000" b="0" i="0" u="none" strike="noStrike">
                          <a:solidFill>
                            <a:srgbClr val="FFFFFF"/>
                          </a:solidFill>
                          <a:effectLst/>
                          <a:latin typeface="Arial" panose="020B0604020202020204" pitchFamily="34" charset="0"/>
                        </a:rPr>
                        <a:t>Number of Bays</a:t>
                      </a:r>
                    </a:p>
                  </a:txBody>
                  <a:tcPr marL="9525" marR="9525" marT="9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903825671"/>
                  </a:ext>
                </a:extLst>
              </a:tr>
              <a:tr h="2032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639090186"/>
                  </a:ext>
                </a:extLst>
              </a:tr>
              <a:tr h="203200">
                <a:tc>
                  <a:txBody>
                    <a:bodyPr/>
                    <a:lstStyle/>
                    <a:p>
                      <a:pPr algn="l" fontAlgn="b"/>
                      <a:r>
                        <a:rPr lang="en-US" sz="1000" b="0" i="0" u="none" strike="noStrike">
                          <a:solidFill>
                            <a:srgbClr val="FFFFFF"/>
                          </a:solidFill>
                          <a:effectLst/>
                          <a:latin typeface="Arial" panose="020B0604020202020204" pitchFamily="34" charset="0"/>
                        </a:rPr>
                        <a:t>Number of Days</a:t>
                      </a:r>
                    </a:p>
                  </a:txBody>
                  <a:tcPr marL="9525" marR="9525" marT="9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14806552"/>
                  </a:ext>
                </a:extLst>
              </a:tr>
              <a:tr h="2032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092330278"/>
                  </a:ext>
                </a:extLst>
              </a:tr>
              <a:tr h="203200">
                <a:tc>
                  <a:txBody>
                    <a:bodyPr/>
                    <a:lstStyle/>
                    <a:p>
                      <a:pPr algn="l" fontAlgn="b"/>
                      <a:r>
                        <a:rPr lang="en-US" sz="1000" b="0" i="0" u="none" strike="noStrike">
                          <a:solidFill>
                            <a:srgbClr val="FFFFFF"/>
                          </a:solidFill>
                          <a:effectLst/>
                          <a:latin typeface="Arial" panose="020B0604020202020204" pitchFamily="34" charset="0"/>
                        </a:rPr>
                        <a:t>Number of Hours</a:t>
                      </a:r>
                    </a:p>
                  </a:txBody>
                  <a:tcPr marL="9525" marR="9525" marT="9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607747463"/>
                  </a:ext>
                </a:extLst>
              </a:tr>
              <a:tr h="28575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798274142"/>
                  </a:ext>
                </a:extLst>
              </a:tr>
              <a:tr h="203200">
                <a:tc>
                  <a:txBody>
                    <a:bodyPr/>
                    <a:lstStyle/>
                    <a:p>
                      <a:pPr algn="l" fontAlgn="b"/>
                      <a:r>
                        <a:rPr lang="en-US" sz="1000" b="0" i="0" u="none" strike="noStrike">
                          <a:solidFill>
                            <a:srgbClr val="FFFFFF"/>
                          </a:solidFill>
                          <a:effectLst/>
                          <a:latin typeface="Arial" panose="020B0604020202020204" pitchFamily="34" charset="0"/>
                        </a:rPr>
                        <a:t>Effective Labor Rate</a:t>
                      </a:r>
                    </a:p>
                  </a:txBody>
                  <a:tcPr marL="9525" marR="9525" marT="9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               128.22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841463131"/>
                  </a:ext>
                </a:extLst>
              </a:tr>
              <a:tr h="2032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4270688804"/>
                  </a:ext>
                </a:extLst>
              </a:tr>
              <a:tr h="317500">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       2,978,760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500327787"/>
                  </a:ext>
                </a:extLst>
              </a:tr>
              <a:tr h="1905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B21E28"/>
                    </a:solidFill>
                  </a:tcPr>
                </a:tc>
                <a:extLst>
                  <a:ext uri="{0D108BD9-81ED-4DB2-BD59-A6C34878D82A}">
                    <a16:rowId xmlns:a16="http://schemas.microsoft.com/office/drawing/2014/main" val="3476758336"/>
                  </a:ext>
                </a:extLst>
              </a:tr>
              <a:tr h="228600">
                <a:tc>
                  <a:txBody>
                    <a:bodyPr/>
                    <a:lstStyle/>
                    <a:p>
                      <a:pPr algn="l" fontAlgn="b"/>
                      <a:endParaRPr lang="en-US" sz="1000" b="0" i="0" u="none" strike="noStrike">
                        <a:effectLst/>
                        <a:latin typeface="Arial" panose="020B0604020202020204" pitchFamily="34" charset="0"/>
                      </a:endParaRPr>
                    </a:p>
                  </a:txBody>
                  <a:tcPr marL="9525" marR="9525" marT="9525"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9525" marR="9525" marT="9525"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9525" marR="9525" marT="9525"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9525" marR="9525" marT="9525"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9525" marR="9525" marT="9525"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9525" marR="9525" marT="9525"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91942551"/>
                  </a:ext>
                </a:extLst>
              </a:tr>
              <a:tr h="177800">
                <a:tc gridSpan="6">
                  <a:txBody>
                    <a:bodyPr/>
                    <a:lstStyle/>
                    <a:p>
                      <a:pPr algn="ctr" fontAlgn="b"/>
                      <a:r>
                        <a:rPr lang="en-US" sz="1000" b="1" i="0" u="none" strike="noStrike">
                          <a:solidFill>
                            <a:srgbClr val="FFFFFF"/>
                          </a:solidFill>
                          <a:effectLst/>
                          <a:latin typeface="Arial" panose="020B0604020202020204" pitchFamily="34" charset="0"/>
                        </a:rPr>
                        <a:t>FACILITY UTILIZATION</a:t>
                      </a:r>
                    </a:p>
                  </a:txBody>
                  <a:tcPr marL="9525" marR="9525" marT="9525"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60745067"/>
                  </a:ext>
                </a:extLst>
              </a:tr>
              <a:tr h="165100">
                <a:tc>
                  <a:txBody>
                    <a:bodyPr/>
                    <a:lstStyle/>
                    <a:p>
                      <a:pPr algn="l" fontAlgn="b"/>
                      <a:r>
                        <a:rPr lang="en-US" sz="1000" b="0" i="0" u="none" strike="noStrike">
                          <a:solidFill>
                            <a:srgbClr val="FFFFFF"/>
                          </a:solidFill>
                          <a:effectLst/>
                          <a:latin typeface="Arial" panose="020B0604020202020204" pitchFamily="34" charset="0"/>
                        </a:rPr>
                        <a:t>Total Labor Sales</a:t>
                      </a:r>
                    </a:p>
                  </a:txBody>
                  <a:tcPr marL="9525" marR="9525" marT="9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          1,388,283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520261628"/>
                  </a:ext>
                </a:extLst>
              </a:tr>
              <a:tr h="2159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738570792"/>
                  </a:ext>
                </a:extLst>
              </a:tr>
              <a:tr h="177800">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9525" marR="9525" marT="9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          2,978,760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02532641"/>
                  </a:ext>
                </a:extLst>
              </a:tr>
              <a:tr h="1651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4167819965"/>
                  </a:ext>
                </a:extLst>
              </a:tr>
              <a:tr h="165100">
                <a:tc>
                  <a:txBody>
                    <a:bodyPr/>
                    <a:lstStyle/>
                    <a:p>
                      <a:pPr algn="l" fontAlgn="b"/>
                      <a:r>
                        <a:rPr lang="en-US" sz="1000" b="0" i="0" u="none" strike="noStrike">
                          <a:solidFill>
                            <a:srgbClr val="FFFFFF"/>
                          </a:solidFill>
                          <a:effectLst/>
                          <a:latin typeface="Arial" panose="020B0604020202020204" pitchFamily="34" charset="0"/>
                        </a:rPr>
                        <a:t>FACILITY UTILIZATION</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000" b="0" i="0" u="none" strike="noStrike">
                          <a:effectLst/>
                          <a:latin typeface="Arial" panose="020B0604020202020204" pitchFamily="34" charset="0"/>
                        </a:rPr>
                        <a:t>46.61%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967307647"/>
                  </a:ext>
                </a:extLst>
              </a:tr>
              <a:tr h="1651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a:noFill/>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575573747"/>
                  </a:ext>
                </a:extLst>
              </a:tr>
              <a:tr h="177800">
                <a:tc>
                  <a:txBody>
                    <a:bodyPr/>
                    <a:lstStyle/>
                    <a:p>
                      <a:pPr algn="l" fontAlgn="b"/>
                      <a:r>
                        <a:rPr lang="en-US" sz="1000" b="0" i="0" u="none" strike="noStrike">
                          <a:effectLst/>
                          <a:latin typeface="Arial" panose="020B0604020202020204" pitchFamily="34" charset="0"/>
                        </a:rPr>
                        <a:t> </a:t>
                      </a:r>
                    </a:p>
                  </a:txBody>
                  <a:tcPr marL="9525" marR="9525" marT="9525"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a:effectLst/>
                          <a:latin typeface="Arial" panose="020B0604020202020204" pitchFamily="34" charset="0"/>
                        </a:rPr>
                        <a:t> </a:t>
                      </a:r>
                    </a:p>
                  </a:txBody>
                  <a:tcPr marL="9525" marR="9525" marT="9525"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000" b="0" i="0" u="none" strike="noStrike" dirty="0">
                          <a:effectLst/>
                          <a:latin typeface="Arial" panose="020B0604020202020204" pitchFamily="34" charset="0"/>
                        </a:rPr>
                        <a:t> </a:t>
                      </a:r>
                    </a:p>
                  </a:txBody>
                  <a:tcPr marL="9525" marR="9525" marT="9525"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B21E28"/>
                    </a:solidFill>
                  </a:tcPr>
                </a:tc>
                <a:extLst>
                  <a:ext uri="{0D108BD9-81ED-4DB2-BD59-A6C34878D82A}">
                    <a16:rowId xmlns:a16="http://schemas.microsoft.com/office/drawing/2014/main" val="463211531"/>
                  </a:ext>
                </a:extLst>
              </a:tr>
            </a:tbl>
          </a:graphicData>
        </a:graphic>
      </p:graphicFrame>
    </p:spTree>
    <p:extLst>
      <p:ext uri="{BB962C8B-B14F-4D97-AF65-F5344CB8AC3E}">
        <p14:creationId xmlns:p14="http://schemas.microsoft.com/office/powerpoint/2010/main" val="1891633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C0027C-FA69-1115-5C16-78E19551C0B8}"/>
              </a:ext>
            </a:extLst>
          </p:cNvPr>
          <p:cNvSpPr>
            <a:spLocks noGrp="1"/>
          </p:cNvSpPr>
          <p:nvPr>
            <p:ph type="title"/>
          </p:nvPr>
        </p:nvSpPr>
        <p:spPr>
          <a:xfrm>
            <a:off x="1371599" y="294538"/>
            <a:ext cx="9895951" cy="1033669"/>
          </a:xfrm>
        </p:spPr>
        <p:txBody>
          <a:bodyPr>
            <a:normAutofit/>
          </a:bodyPr>
          <a:lstStyle/>
          <a:p>
            <a:r>
              <a:rPr lang="en-US" sz="4000" dirty="0">
                <a:solidFill>
                  <a:srgbClr val="FFFFFF"/>
                </a:solidFill>
              </a:rPr>
              <a:t>Repair order analysis</a:t>
            </a:r>
          </a:p>
        </p:txBody>
      </p:sp>
      <p:graphicFrame>
        <p:nvGraphicFramePr>
          <p:cNvPr id="4" name="Content Placeholder 5">
            <a:extLst>
              <a:ext uri="{FF2B5EF4-FFF2-40B4-BE49-F238E27FC236}">
                <a16:creationId xmlns:a16="http://schemas.microsoft.com/office/drawing/2014/main" id="{BF8EFBEA-13CF-6254-683F-20F4B39CE9D7}"/>
              </a:ext>
            </a:extLst>
          </p:cNvPr>
          <p:cNvGraphicFramePr>
            <a:graphicFrameLocks noGrp="1"/>
          </p:cNvGraphicFramePr>
          <p:nvPr>
            <p:ph idx="1"/>
            <p:extLst>
              <p:ext uri="{D42A27DB-BD31-4B8C-83A1-F6EECF244321}">
                <p14:modId xmlns:p14="http://schemas.microsoft.com/office/powerpoint/2010/main" val="3636167696"/>
              </p:ext>
            </p:extLst>
          </p:nvPr>
        </p:nvGraphicFramePr>
        <p:xfrm>
          <a:off x="5857461" y="1749287"/>
          <a:ext cx="6184116" cy="4974711"/>
        </p:xfrm>
        <a:graphic>
          <a:graphicData uri="http://schemas.openxmlformats.org/drawingml/2006/table">
            <a:tbl>
              <a:tblPr/>
              <a:tblGrid>
                <a:gridCol w="629401">
                  <a:extLst>
                    <a:ext uri="{9D8B030D-6E8A-4147-A177-3AD203B41FA5}">
                      <a16:colId xmlns:a16="http://schemas.microsoft.com/office/drawing/2014/main" val="1425883194"/>
                    </a:ext>
                  </a:extLst>
                </a:gridCol>
                <a:gridCol w="681851">
                  <a:extLst>
                    <a:ext uri="{9D8B030D-6E8A-4147-A177-3AD203B41FA5}">
                      <a16:colId xmlns:a16="http://schemas.microsoft.com/office/drawing/2014/main" val="2871938768"/>
                    </a:ext>
                  </a:extLst>
                </a:gridCol>
                <a:gridCol w="771766">
                  <a:extLst>
                    <a:ext uri="{9D8B030D-6E8A-4147-A177-3AD203B41FA5}">
                      <a16:colId xmlns:a16="http://schemas.microsoft.com/office/drawing/2014/main" val="1720415706"/>
                    </a:ext>
                  </a:extLst>
                </a:gridCol>
                <a:gridCol w="202306">
                  <a:extLst>
                    <a:ext uri="{9D8B030D-6E8A-4147-A177-3AD203B41FA5}">
                      <a16:colId xmlns:a16="http://schemas.microsoft.com/office/drawing/2014/main" val="173425989"/>
                    </a:ext>
                  </a:extLst>
                </a:gridCol>
                <a:gridCol w="759279">
                  <a:extLst>
                    <a:ext uri="{9D8B030D-6E8A-4147-A177-3AD203B41FA5}">
                      <a16:colId xmlns:a16="http://schemas.microsoft.com/office/drawing/2014/main" val="1953609890"/>
                    </a:ext>
                  </a:extLst>
                </a:gridCol>
                <a:gridCol w="202306">
                  <a:extLst>
                    <a:ext uri="{9D8B030D-6E8A-4147-A177-3AD203B41FA5}">
                      <a16:colId xmlns:a16="http://schemas.microsoft.com/office/drawing/2014/main" val="1172656494"/>
                    </a:ext>
                  </a:extLst>
                </a:gridCol>
                <a:gridCol w="659373">
                  <a:extLst>
                    <a:ext uri="{9D8B030D-6E8A-4147-A177-3AD203B41FA5}">
                      <a16:colId xmlns:a16="http://schemas.microsoft.com/office/drawing/2014/main" val="1769109615"/>
                    </a:ext>
                  </a:extLst>
                </a:gridCol>
                <a:gridCol w="779259">
                  <a:extLst>
                    <a:ext uri="{9D8B030D-6E8A-4147-A177-3AD203B41FA5}">
                      <a16:colId xmlns:a16="http://schemas.microsoft.com/office/drawing/2014/main" val="1085617282"/>
                    </a:ext>
                  </a:extLst>
                </a:gridCol>
                <a:gridCol w="726809">
                  <a:extLst>
                    <a:ext uri="{9D8B030D-6E8A-4147-A177-3AD203B41FA5}">
                      <a16:colId xmlns:a16="http://schemas.microsoft.com/office/drawing/2014/main" val="2556935376"/>
                    </a:ext>
                  </a:extLst>
                </a:gridCol>
                <a:gridCol w="771766">
                  <a:extLst>
                    <a:ext uri="{9D8B030D-6E8A-4147-A177-3AD203B41FA5}">
                      <a16:colId xmlns:a16="http://schemas.microsoft.com/office/drawing/2014/main" val="4181081805"/>
                    </a:ext>
                  </a:extLst>
                </a:gridCol>
              </a:tblGrid>
              <a:tr h="221496">
                <a:tc gridSpan="9">
                  <a:txBody>
                    <a:bodyPr/>
                    <a:lstStyle/>
                    <a:p>
                      <a:pPr algn="ctr" fontAlgn="b"/>
                      <a:r>
                        <a:rPr lang="en-US" sz="1100" b="1" i="0" u="none" strike="noStrike" dirty="0">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03951625"/>
                  </a:ext>
                </a:extLst>
              </a:tr>
              <a:tr h="168990">
                <a:tc gridSpan="9">
                  <a:txBody>
                    <a:bodyPr/>
                    <a:lstStyle/>
                    <a:p>
                      <a:pPr algn="ctr" fontAlgn="b"/>
                      <a:r>
                        <a:rPr lang="en-US" sz="11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84803713"/>
                  </a:ext>
                </a:extLst>
              </a:tr>
              <a:tr h="132120">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8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8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5140283"/>
                  </a:ext>
                </a:extLst>
              </a:tr>
              <a:tr h="124349">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8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43620317"/>
                  </a:ext>
                </a:extLst>
              </a:tr>
              <a:tr h="223827">
                <a:tc>
                  <a:txBody>
                    <a:bodyPr/>
                    <a:lstStyle/>
                    <a:p>
                      <a:pPr algn="l" fontAlgn="b"/>
                      <a:r>
                        <a:rPr lang="en-US" sz="8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2,603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19.80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131.44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73209353"/>
                  </a:ext>
                </a:extLst>
              </a:tr>
              <a:tr h="245804">
                <a:tc>
                  <a:txBody>
                    <a:bodyPr/>
                    <a:lstStyle/>
                    <a:p>
                      <a:pPr algn="l" fontAlgn="b"/>
                      <a:r>
                        <a:rPr lang="en-US" sz="8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8,617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56.70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151.97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55795768"/>
                  </a:ext>
                </a:extLst>
              </a:tr>
              <a:tr h="124349">
                <a:tc>
                  <a:txBody>
                    <a:bodyPr/>
                    <a:lstStyle/>
                    <a:p>
                      <a:pPr algn="l" fontAlgn="b"/>
                      <a:r>
                        <a:rPr lang="en-US" sz="8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16,433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71.50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229.84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45580527"/>
                  </a:ext>
                </a:extLst>
              </a:tr>
              <a:tr h="223827">
                <a:tc>
                  <a:txBody>
                    <a:bodyPr/>
                    <a:lstStyle/>
                    <a:p>
                      <a:pPr algn="l" fontAlgn="b"/>
                      <a:r>
                        <a:rPr lang="en-US" sz="8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27,652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148.00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186.84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70051201"/>
                  </a:ext>
                </a:extLst>
              </a:tr>
              <a:tr h="737413">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157.00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93022521"/>
                  </a:ext>
                </a:extLst>
              </a:tr>
              <a:tr h="368706">
                <a:tc gridSpan="2">
                  <a:txBody>
                    <a:bodyPr/>
                    <a:lstStyle/>
                    <a:p>
                      <a:pPr algn="ctr" fontAlgn="b"/>
                      <a:r>
                        <a:rPr lang="en-US" sz="800" b="0" i="0" u="none" strike="noStrike">
                          <a:effectLs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8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29.84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71888942"/>
                  </a:ext>
                </a:extLst>
              </a:tr>
              <a:tr h="132120">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30237937"/>
                  </a:ext>
                </a:extLst>
              </a:tr>
              <a:tr h="153628">
                <a:tc gridSpan="8">
                  <a:txBody>
                    <a:bodyPr/>
                    <a:lstStyle/>
                    <a:p>
                      <a:pPr algn="l" fontAlgn="b"/>
                      <a:r>
                        <a:rPr lang="en-US" sz="10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57308941"/>
                  </a:ext>
                </a:extLst>
              </a:tr>
              <a:tr h="132120">
                <a:tc gridSpan="2">
                  <a:txBody>
                    <a:bodyPr/>
                    <a:lstStyle/>
                    <a:p>
                      <a:pPr algn="l" fontAlgn="b"/>
                      <a:r>
                        <a:rPr lang="en-US" sz="8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800" b="0" i="0" u="none" strike="noStrike">
                          <a:effectLst/>
                          <a:latin typeface="Arial" panose="020B0604020202020204" pitchFamily="34" charset="0"/>
                        </a:rPr>
                        <a:t>4525.48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800" b="0" i="0" u="none" strike="noStrike">
                          <a:effectLst/>
                          <a:latin typeface="Arial" panose="020B0604020202020204" pitchFamily="34" charset="0"/>
                        </a:rPr>
                        <a:t>16.37%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68835980"/>
                  </a:ext>
                </a:extLst>
              </a:tr>
              <a:tr h="132120">
                <a:tc gridSpan="2">
                  <a:txBody>
                    <a:bodyPr/>
                    <a:lstStyle/>
                    <a:p>
                      <a:pPr algn="l" fontAlgn="b"/>
                      <a:r>
                        <a:rPr lang="en-US" sz="8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800" b="0" i="0" u="none" strike="noStrike">
                          <a:effectLst/>
                          <a:latin typeface="Arial" panose="020B0604020202020204" pitchFamily="34" charset="0"/>
                        </a:rPr>
                        <a:t>4525.48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800" b="0" i="0" u="none" strike="noStrike">
                          <a:effectLst/>
                          <a:latin typeface="Arial" panose="020B0604020202020204" pitchFamily="34" charset="0"/>
                        </a:rPr>
                        <a:t>30.58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79692800"/>
                  </a:ext>
                </a:extLst>
              </a:tr>
              <a:tr h="132120">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20109551"/>
                  </a:ext>
                </a:extLst>
              </a:tr>
              <a:tr h="153628">
                <a:tc gridSpan="8">
                  <a:txBody>
                    <a:bodyPr/>
                    <a:lstStyle/>
                    <a:p>
                      <a:pPr algn="l" fontAlgn="b"/>
                      <a:r>
                        <a:rPr lang="en-US" sz="10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00772372"/>
                  </a:ext>
                </a:extLst>
              </a:tr>
              <a:tr h="132120">
                <a:tc gridSpan="2">
                  <a:txBody>
                    <a:bodyPr/>
                    <a:lstStyle/>
                    <a:p>
                      <a:pPr algn="l" fontAlgn="b"/>
                      <a:r>
                        <a:rPr lang="en-US" sz="8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800" b="0" i="0" u="none" strike="noStrike">
                          <a:effectLst/>
                          <a:latin typeface="Arial" panose="020B0604020202020204" pitchFamily="34" charset="0"/>
                        </a:rPr>
                        <a:t>27,652.34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1106.09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91782974"/>
                  </a:ext>
                </a:extLst>
              </a:tr>
              <a:tr h="124349">
                <a:tc gridSpan="2">
                  <a:txBody>
                    <a:bodyPr/>
                    <a:lstStyle/>
                    <a:p>
                      <a:pPr algn="l" fontAlgn="b"/>
                      <a:r>
                        <a:rPr lang="en-US" sz="8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800" b="0" i="0" u="none" strike="noStrike">
                          <a:effectLst/>
                          <a:latin typeface="Arial" panose="020B0604020202020204" pitchFamily="34" charset="0"/>
                        </a:rPr>
                        <a:t>148.00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5.92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72209125"/>
                  </a:ext>
                </a:extLst>
              </a:tr>
              <a:tr h="124349">
                <a:tc gridSpan="2">
                  <a:txBody>
                    <a:bodyPr/>
                    <a:lstStyle/>
                    <a:p>
                      <a:pPr algn="l" fontAlgn="b"/>
                      <a:r>
                        <a:rPr lang="en-US" sz="8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8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67766349"/>
                  </a:ext>
                </a:extLst>
              </a:tr>
              <a:tr h="124349">
                <a:tc gridSpan="2">
                  <a:txBody>
                    <a:bodyPr/>
                    <a:lstStyle/>
                    <a:p>
                      <a:pPr algn="l" fontAlgn="b"/>
                      <a:r>
                        <a:rPr lang="en-US" sz="8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800" b="0" i="0" u="none" strike="noStrike">
                          <a:effectLst/>
                          <a:latin typeface="Arial" panose="020B0604020202020204" pitchFamily="34" charset="0"/>
                        </a:rPr>
                        <a:t>19.80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13.38%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09595379"/>
                  </a:ext>
                </a:extLst>
              </a:tr>
              <a:tr h="124349">
                <a:tc gridSpan="2">
                  <a:txBody>
                    <a:bodyPr/>
                    <a:lstStyle/>
                    <a:p>
                      <a:pPr algn="l" fontAlgn="b"/>
                      <a:r>
                        <a:rPr lang="en-US" sz="8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800" b="0" i="0" u="none" strike="noStrike">
                          <a:effectLst/>
                          <a:latin typeface="Arial" panose="020B0604020202020204" pitchFamily="34" charset="0"/>
                        </a:rPr>
                        <a:t>56.70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38.31%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9330382"/>
                  </a:ext>
                </a:extLst>
              </a:tr>
              <a:tr h="124349">
                <a:tc gridSpan="2">
                  <a:txBody>
                    <a:bodyPr/>
                    <a:lstStyle/>
                    <a:p>
                      <a:pPr algn="l" fontAlgn="b"/>
                      <a:r>
                        <a:rPr lang="en-US" sz="8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800" b="0" i="0" u="none" strike="noStrike">
                          <a:effectLst/>
                          <a:latin typeface="Arial" panose="020B0604020202020204" pitchFamily="34" charset="0"/>
                        </a:rPr>
                        <a:t>71.50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48.31%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20024031"/>
                  </a:ext>
                </a:extLst>
              </a:tr>
              <a:tr h="132120">
                <a:tc gridSpan="2">
                  <a:txBody>
                    <a:bodyPr/>
                    <a:lstStyle/>
                    <a:p>
                      <a:pPr algn="l" fontAlgn="b"/>
                      <a:r>
                        <a:rPr lang="en-US" sz="8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800" b="0" i="0" u="none" strike="noStrike">
                          <a:effectLst/>
                          <a:latin typeface="Arial" panose="020B0604020202020204" pitchFamily="34" charset="0"/>
                        </a:rPr>
                        <a:t>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216.00%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91704277"/>
                  </a:ext>
                </a:extLst>
              </a:tr>
              <a:tr h="132120">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6315966"/>
                  </a:ext>
                </a:extLst>
              </a:tr>
              <a:tr h="153628">
                <a:tc gridSpan="8">
                  <a:txBody>
                    <a:bodyPr/>
                    <a:lstStyle/>
                    <a:p>
                      <a:pPr algn="l" fontAlgn="b"/>
                      <a:r>
                        <a:rPr lang="en-US" sz="10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857254229"/>
                  </a:ext>
                </a:extLst>
              </a:tr>
              <a:tr h="139892">
                <a:tc>
                  <a:txBody>
                    <a:bodyPr/>
                    <a:lstStyle/>
                    <a:p>
                      <a:pPr algn="ctr" fontAlgn="b"/>
                      <a:r>
                        <a:rPr lang="en-US" sz="8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8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8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8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8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8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8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8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412120738"/>
                  </a:ext>
                </a:extLst>
              </a:tr>
              <a:tr h="124349">
                <a:tc>
                  <a:txBody>
                    <a:bodyPr/>
                    <a:lstStyle/>
                    <a:p>
                      <a:pPr algn="ctr" fontAlgn="b"/>
                      <a:r>
                        <a:rPr lang="en-US" sz="8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800" b="1"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800" b="1"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a:effectLst/>
                          <a:latin typeface="Arial" panose="020B0604020202020204" pitchFamily="34" charset="0"/>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800" b="1" i="0" u="none" strike="noStrike">
                          <a:effectLst/>
                          <a:latin typeface="Arial" panose="020B0604020202020204" pitchFamily="34" charset="0"/>
                        </a:rPr>
                        <a:t>98</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61271210"/>
                  </a:ext>
                </a:extLst>
              </a:tr>
              <a:tr h="132120">
                <a:tc>
                  <a:txBody>
                    <a:bodyPr/>
                    <a:lstStyle/>
                    <a:p>
                      <a:pPr algn="ctr" fontAlgn="b"/>
                      <a:r>
                        <a:rPr lang="en-US" sz="8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a:effectLst/>
                          <a:latin typeface="Arial" panose="020B0604020202020204" pitchFamily="34" charset="0"/>
                        </a:rPr>
                        <a:t>1.02%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latin typeface="Arial" panose="020B0604020202020204" pitchFamily="34" charset="0"/>
                        </a:rPr>
                        <a:t>5.10%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800" b="1" i="0" u="none" strike="noStrike">
                          <a:effectLst/>
                          <a:latin typeface="Arial" panose="020B0604020202020204" pitchFamily="34" charset="0"/>
                        </a:rPr>
                        <a:t>10.20%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latin typeface="Arial" panose="020B0604020202020204" pitchFamily="34" charset="0"/>
                        </a:rPr>
                        <a:t>14.29%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800" b="1" i="0" u="none" strike="noStrike">
                          <a:effectLst/>
                          <a:latin typeface="Arial" panose="020B0604020202020204" pitchFamily="34" charset="0"/>
                        </a:rPr>
                        <a:t>10.20%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dirty="0">
                          <a:effectLst/>
                          <a:latin typeface="Arial" panose="020B0604020202020204" pitchFamily="34" charset="0"/>
                        </a:rPr>
                        <a:t>59.18%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2839970431"/>
                  </a:ext>
                </a:extLst>
              </a:tr>
            </a:tbl>
          </a:graphicData>
        </a:graphic>
      </p:graphicFrame>
      <p:sp>
        <p:nvSpPr>
          <p:cNvPr id="5" name="TextBox 4">
            <a:extLst>
              <a:ext uri="{FF2B5EF4-FFF2-40B4-BE49-F238E27FC236}">
                <a16:creationId xmlns:a16="http://schemas.microsoft.com/office/drawing/2014/main" id="{8511C5E8-8335-1116-A263-ABE0722FEA0A}"/>
              </a:ext>
            </a:extLst>
          </p:cNvPr>
          <p:cNvSpPr txBox="1"/>
          <p:nvPr/>
        </p:nvSpPr>
        <p:spPr>
          <a:xfrm>
            <a:off x="1364974" y="2451652"/>
            <a:ext cx="3657348" cy="1600438"/>
          </a:xfrm>
          <a:prstGeom prst="rect">
            <a:avLst/>
          </a:prstGeom>
          <a:noFill/>
        </p:spPr>
        <p:txBody>
          <a:bodyPr wrap="none" rtlCol="0">
            <a:spAutoFit/>
          </a:bodyPr>
          <a:lstStyle/>
          <a:p>
            <a:pPr marL="228600"/>
            <a:r>
              <a:rPr lang="en-US" sz="1400" b="1" u="sng" dirty="0"/>
              <a:t>Details from discussions that you had</a:t>
            </a:r>
          </a:p>
          <a:p>
            <a:pPr marL="228600"/>
            <a:r>
              <a:rPr lang="en-US" sz="1400" b="1" u="sng" dirty="0"/>
              <a:t>with the service manager about your</a:t>
            </a:r>
          </a:p>
          <a:p>
            <a:pPr marL="228600"/>
            <a:r>
              <a:rPr lang="en-US" sz="1400" b="1" u="sng" dirty="0"/>
              <a:t>repair order analysis.</a:t>
            </a:r>
          </a:p>
          <a:p>
            <a:pPr marL="228600"/>
            <a:endParaRPr lang="en-US" sz="1400" b="1" u="sng" dirty="0"/>
          </a:p>
          <a:p>
            <a:pPr marL="228600"/>
            <a:r>
              <a:rPr lang="en-US" sz="1400" dirty="0"/>
              <a:t>Need to sell more hours/RO. </a:t>
            </a:r>
          </a:p>
          <a:p>
            <a:pPr marL="228600"/>
            <a:r>
              <a:rPr lang="en-US" sz="1400" dirty="0"/>
              <a:t>Need to hire more advisor’s &amp; technician’s</a:t>
            </a:r>
          </a:p>
          <a:p>
            <a:pPr marL="228600"/>
            <a:r>
              <a:rPr lang="en-US" sz="1400" dirty="0"/>
              <a:t> </a:t>
            </a:r>
          </a:p>
        </p:txBody>
      </p:sp>
    </p:spTree>
    <p:extLst>
      <p:ext uri="{BB962C8B-B14F-4D97-AF65-F5344CB8AC3E}">
        <p14:creationId xmlns:p14="http://schemas.microsoft.com/office/powerpoint/2010/main" val="24025100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871186B-D252-BD45-7822-27791F9838AB}"/>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rPr>
              <a:t>SWOT Analysis - Strengths</a:t>
            </a:r>
          </a:p>
        </p:txBody>
      </p:sp>
      <p:sp>
        <p:nvSpPr>
          <p:cNvPr id="3" name="TextBox 2">
            <a:extLst>
              <a:ext uri="{FF2B5EF4-FFF2-40B4-BE49-F238E27FC236}">
                <a16:creationId xmlns:a16="http://schemas.microsoft.com/office/drawing/2014/main" id="{295D4066-3D0B-23D5-8FE4-BF624A707CEE}"/>
              </a:ext>
            </a:extLst>
          </p:cNvPr>
          <p:cNvSpPr txBox="1"/>
          <p:nvPr/>
        </p:nvSpPr>
        <p:spPr>
          <a:xfrm>
            <a:off x="1371597" y="2397948"/>
            <a:ext cx="2962414" cy="2062103"/>
          </a:xfrm>
          <a:prstGeom prst="rect">
            <a:avLst/>
          </a:prstGeom>
          <a:noFill/>
        </p:spPr>
        <p:txBody>
          <a:bodyPr wrap="none" rtlCol="0">
            <a:spAutoFit/>
          </a:bodyPr>
          <a:lstStyle/>
          <a:p>
            <a:pPr marL="342900" lvl="0" indent="-342900">
              <a:buFont typeface="+mj-lt"/>
              <a:buAutoNum type="arabicPeriod"/>
            </a:pPr>
            <a:r>
              <a:rPr lang="en-US" sz="1600" dirty="0"/>
              <a:t>Process driven</a:t>
            </a:r>
          </a:p>
          <a:p>
            <a:pPr marL="342900" lvl="0" indent="-342900">
              <a:buFont typeface="+mj-lt"/>
              <a:buAutoNum type="arabicPeriod"/>
            </a:pPr>
            <a:endParaRPr lang="en-US" sz="1600" dirty="0"/>
          </a:p>
          <a:p>
            <a:pPr marL="342900" indent="-342900">
              <a:buFont typeface="+mj-lt"/>
              <a:buAutoNum type="arabicPeriod"/>
            </a:pPr>
            <a:r>
              <a:rPr lang="en-US" sz="1600" dirty="0"/>
              <a:t>Greeting &amp; write up process</a:t>
            </a:r>
          </a:p>
          <a:p>
            <a:pPr marL="342900" indent="-342900">
              <a:buFont typeface="+mj-lt"/>
              <a:buAutoNum type="arabicPeriod"/>
            </a:pPr>
            <a:endParaRPr lang="en-US" sz="1600" dirty="0"/>
          </a:p>
          <a:p>
            <a:pPr marL="342900" indent="-342900">
              <a:buFont typeface="+mj-lt"/>
              <a:buAutoNum type="arabicPeriod"/>
            </a:pPr>
            <a:r>
              <a:rPr lang="en-US" sz="1600" dirty="0"/>
              <a:t>WT approval process</a:t>
            </a:r>
          </a:p>
          <a:p>
            <a:pPr marL="342900" indent="-342900">
              <a:buFont typeface="+mj-lt"/>
              <a:buAutoNum type="arabicPeriod"/>
            </a:pPr>
            <a:endParaRPr lang="en-US" sz="1600" dirty="0"/>
          </a:p>
          <a:p>
            <a:pPr marL="342900" indent="-342900">
              <a:buFont typeface="+mj-lt"/>
              <a:buAutoNum type="arabicPeriod"/>
            </a:pPr>
            <a:r>
              <a:rPr lang="en-US" sz="1600" dirty="0"/>
              <a:t>Dispatch</a:t>
            </a:r>
          </a:p>
          <a:p>
            <a:pPr marL="342900" lvl="0" indent="-342900">
              <a:buFont typeface="+mj-lt"/>
              <a:buAutoNum type="arabicPeriod"/>
            </a:pPr>
            <a:endParaRPr lang="en-US" sz="1600" dirty="0"/>
          </a:p>
        </p:txBody>
      </p:sp>
    </p:spTree>
    <p:extLst>
      <p:ext uri="{BB962C8B-B14F-4D97-AF65-F5344CB8AC3E}">
        <p14:creationId xmlns:p14="http://schemas.microsoft.com/office/powerpoint/2010/main" val="4156419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3A58AA-8BD5-CA82-A00B-16323771A9D4}"/>
              </a:ext>
            </a:extLst>
          </p:cNvPr>
          <p:cNvSpPr>
            <a:spLocks noGrp="1"/>
          </p:cNvSpPr>
          <p:nvPr>
            <p:ph type="title"/>
          </p:nvPr>
        </p:nvSpPr>
        <p:spPr>
          <a:xfrm>
            <a:off x="1371599" y="294538"/>
            <a:ext cx="9895951" cy="1033669"/>
          </a:xfrm>
        </p:spPr>
        <p:txBody>
          <a:bodyPr>
            <a:normAutofit/>
          </a:bodyPr>
          <a:lstStyle/>
          <a:p>
            <a:r>
              <a:rPr lang="en-US" sz="4000">
                <a:solidFill>
                  <a:srgbClr val="FFFFFF"/>
                </a:solidFill>
              </a:rPr>
              <a:t>SWOT Analysis - Weaknesses</a:t>
            </a:r>
          </a:p>
        </p:txBody>
      </p:sp>
      <p:sp>
        <p:nvSpPr>
          <p:cNvPr id="3" name="Content Placeholder 2">
            <a:extLst>
              <a:ext uri="{FF2B5EF4-FFF2-40B4-BE49-F238E27FC236}">
                <a16:creationId xmlns:a16="http://schemas.microsoft.com/office/drawing/2014/main" id="{133F49D6-6AC9-5426-608A-D2FDE027DE34}"/>
              </a:ext>
            </a:extLst>
          </p:cNvPr>
          <p:cNvSpPr>
            <a:spLocks noGrp="1"/>
          </p:cNvSpPr>
          <p:nvPr>
            <p:ph idx="1"/>
          </p:nvPr>
        </p:nvSpPr>
        <p:spPr>
          <a:xfrm>
            <a:off x="1371599" y="2179255"/>
            <a:ext cx="3717236" cy="1789977"/>
          </a:xfrm>
        </p:spPr>
        <p:txBody>
          <a:bodyPr anchor="ctr">
            <a:normAutofit/>
          </a:bodyPr>
          <a:lstStyle/>
          <a:p>
            <a:pPr marL="347472" indent="-342900">
              <a:lnSpc>
                <a:spcPct val="100000"/>
              </a:lnSpc>
              <a:buFont typeface="+mj-lt"/>
              <a:buAutoNum type="arabicPeriod"/>
            </a:pPr>
            <a:r>
              <a:rPr lang="en-US" sz="1600" dirty="0"/>
              <a:t>HPRO weak</a:t>
            </a:r>
          </a:p>
          <a:p>
            <a:pPr marL="347472" indent="-342900">
              <a:lnSpc>
                <a:spcPct val="100000"/>
              </a:lnSpc>
              <a:buFont typeface="+mj-lt"/>
              <a:buAutoNum type="arabicPeriod"/>
            </a:pPr>
            <a:r>
              <a:rPr lang="en-US" sz="1600" dirty="0"/>
              <a:t>Delivery to guest</a:t>
            </a:r>
          </a:p>
          <a:p>
            <a:pPr marL="347472" indent="-342900">
              <a:lnSpc>
                <a:spcPct val="100000"/>
              </a:lnSpc>
              <a:buFont typeface="+mj-lt"/>
              <a:buAutoNum type="arabicPeriod"/>
            </a:pPr>
            <a:r>
              <a:rPr lang="en-US" sz="1600" dirty="0"/>
              <a:t>Need technicians to care more</a:t>
            </a:r>
          </a:p>
        </p:txBody>
      </p:sp>
    </p:spTree>
    <p:extLst>
      <p:ext uri="{BB962C8B-B14F-4D97-AF65-F5344CB8AC3E}">
        <p14:creationId xmlns:p14="http://schemas.microsoft.com/office/powerpoint/2010/main" val="4161408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1538</TotalTime>
  <Words>1780</Words>
  <Application>Microsoft Macintosh PowerPoint</Application>
  <PresentationFormat>Widescreen</PresentationFormat>
  <Paragraphs>678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-webkit-standard</vt:lpstr>
      <vt:lpstr>Aptos</vt:lpstr>
      <vt:lpstr>Aptos Display</vt:lpstr>
      <vt:lpstr>Arial</vt:lpstr>
      <vt:lpstr>Office Theme</vt:lpstr>
      <vt:lpstr>NADA Service Homework</vt:lpstr>
      <vt:lpstr>Marketing</vt:lpstr>
      <vt:lpstr>Analyze Cost of Labor</vt:lpstr>
      <vt:lpstr>Changes in Expense </vt:lpstr>
      <vt:lpstr>Productivity</vt:lpstr>
      <vt:lpstr>Facility</vt:lpstr>
      <vt:lpstr>Repair order analysis</vt:lpstr>
      <vt:lpstr>SWOT Analysis - Strengths</vt:lpstr>
      <vt:lpstr>SWOT Analysis - Weaknesses</vt:lpstr>
      <vt:lpstr>SWOT Analysis - Opportunities</vt:lpstr>
      <vt:lpstr>SWOT Analysis - Threats</vt:lpstr>
      <vt:lpstr>SWOT Analysis - Objectives</vt:lpstr>
      <vt:lpstr>SWOT Analysis - Strategies</vt:lpstr>
      <vt:lpstr>SWOT Analysis - Tactics</vt:lpstr>
      <vt:lpstr>SWOT Analysis –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Ven Songco</dc:creator>
  <cp:lastModifiedBy>Ven Songco</cp:lastModifiedBy>
  <cp:revision>14</cp:revision>
  <cp:lastPrinted>2024-07-20T02:31:42Z</cp:lastPrinted>
  <dcterms:created xsi:type="dcterms:W3CDTF">2024-07-19T01:51:39Z</dcterms:created>
  <dcterms:modified xsi:type="dcterms:W3CDTF">2024-07-20T03:40:10Z</dcterms:modified>
</cp:coreProperties>
</file>